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Lst>
  <p:notesMasterIdLst>
    <p:notesMasterId r:id="rId75"/>
  </p:notesMasterIdLst>
  <p:sldIdLst>
    <p:sldId id="256" r:id="rId2"/>
    <p:sldId id="265" r:id="rId3"/>
    <p:sldId id="272" r:id="rId4"/>
    <p:sldId id="273" r:id="rId5"/>
    <p:sldId id="466" r:id="rId6"/>
    <p:sldId id="274" r:id="rId7"/>
    <p:sldId id="275" r:id="rId8"/>
    <p:sldId id="467" r:id="rId9"/>
    <p:sldId id="276" r:id="rId10"/>
    <p:sldId id="277" r:id="rId11"/>
    <p:sldId id="473" r:id="rId12"/>
    <p:sldId id="306" r:id="rId13"/>
    <p:sldId id="476"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314" r:id="rId30"/>
    <p:sldId id="468" r:id="rId31"/>
    <p:sldId id="313" r:id="rId32"/>
    <p:sldId id="298" r:id="rId33"/>
    <p:sldId id="299" r:id="rId34"/>
    <p:sldId id="474" r:id="rId35"/>
    <p:sldId id="300" r:id="rId36"/>
    <p:sldId id="301" r:id="rId37"/>
    <p:sldId id="470" r:id="rId38"/>
    <p:sldId id="471" r:id="rId39"/>
    <p:sldId id="316" r:id="rId40"/>
    <p:sldId id="315" r:id="rId41"/>
    <p:sldId id="302" r:id="rId42"/>
    <p:sldId id="317" r:id="rId43"/>
    <p:sldId id="305" r:id="rId44"/>
    <p:sldId id="334" r:id="rId45"/>
    <p:sldId id="465" r:id="rId46"/>
    <p:sldId id="472" r:id="rId47"/>
    <p:sldId id="303" r:id="rId48"/>
    <p:sldId id="458" r:id="rId49"/>
    <p:sldId id="464" r:id="rId50"/>
    <p:sldId id="459" r:id="rId51"/>
    <p:sldId id="461" r:id="rId52"/>
    <p:sldId id="462" r:id="rId53"/>
    <p:sldId id="304" r:id="rId54"/>
    <p:sldId id="318" r:id="rId55"/>
    <p:sldId id="319" r:id="rId56"/>
    <p:sldId id="320" r:id="rId57"/>
    <p:sldId id="321" r:id="rId58"/>
    <p:sldId id="322" r:id="rId59"/>
    <p:sldId id="323" r:id="rId60"/>
    <p:sldId id="324" r:id="rId61"/>
    <p:sldId id="325" r:id="rId62"/>
    <p:sldId id="326" r:id="rId63"/>
    <p:sldId id="327" r:id="rId64"/>
    <p:sldId id="328" r:id="rId65"/>
    <p:sldId id="332" r:id="rId66"/>
    <p:sldId id="329" r:id="rId67"/>
    <p:sldId id="330" r:id="rId68"/>
    <p:sldId id="469" r:id="rId69"/>
    <p:sldId id="331" r:id="rId70"/>
    <p:sldId id="308" r:id="rId71"/>
    <p:sldId id="477" r:id="rId72"/>
    <p:sldId id="478" r:id="rId73"/>
    <p:sldId id="271" r:id="rId74"/>
  </p:sldIdLst>
  <p:sldSz cx="9144000" cy="5143500" type="screen16x9"/>
  <p:notesSz cx="6950075"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a:srgbClr val="1A47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34" d="100"/>
          <a:sy n="134" d="100"/>
        </p:scale>
        <p:origin x="144" y="186"/>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p: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26F89F19-8DA6-C30F-94E3-6DCDDDD6E244}"/>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55FEECD9-955E-DE8D-9099-4D638BEEE1EC}"/>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D2334D5D-19AF-AEEA-0415-A133A1B9BCF4}"/>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887112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51D978E5-9319-7F58-CF76-15D0D6CAC68B}"/>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85A16829-9DB0-2002-88F7-48D4409F5684}"/>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ABC9C577-E2F1-603D-60B8-1981B49B3DF0}"/>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3239092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5013F221-D1D0-12E7-95DE-A7F889A1B915}"/>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D36802B6-16E6-7E4B-E145-C7ADA10542F3}"/>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C8A3EDCE-66BF-A6C6-4DBB-B7266C373C9E}"/>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3257993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755958FB-5463-95E5-3B39-DC8FA3D814AA}"/>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5BA3183A-F314-6ADA-287D-8381653F7459}"/>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5503DAC7-77FF-78F3-6370-0A2C329E2924}"/>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1474947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8A8182E7-7617-9AF6-7621-568ED92C3133}"/>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E2FA3B63-DA2D-AD71-9D45-1B8356E88849}"/>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8A7D7560-5B9F-7150-CCBB-06967872DFF7}"/>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3549793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A8AD6CF7-488B-FF67-6384-D95D8322DCD5}"/>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96F12940-2267-EF0F-57F0-30FF4DAF559E}"/>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D51D82A7-35CE-C3EC-C9A8-DDDCB2A9C6FC}"/>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3305870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29ACBD0C-2041-56E4-885C-AF199ED77144}"/>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6326AF99-51E0-FDBC-F64F-263B6F309887}"/>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F28D86AF-A243-FB36-1D1B-33C4E40D43AD}"/>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1809564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B8A75B01-2EE5-4EDA-7E2B-58C021D71170}"/>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9B9A3BE2-A670-302F-22E6-519BA3EDEE8E}"/>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30C549EF-BED5-BB9B-3787-E6E4941508F7}"/>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1953410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04279941-E416-7E7A-20A2-8A7DD0EF2D84}"/>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9A73CE85-6B17-7604-E297-9B2683E01A3D}"/>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E8950651-45F2-CA01-8B0E-D3D1E04E190A}"/>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2700342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98A95B46-B3E6-A412-984D-3FA30C23131D}"/>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D9B3C435-402B-F703-3953-71C7D55BE8E7}"/>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2EAD3224-3160-4490-C182-7BF2BC6ABCAD}"/>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3023521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5e5a130d43_0_598: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74442D3E-7A94-A70C-79BD-2EB512D8BF9D}"/>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D09D42A8-0D57-02D5-2889-69CA0ED25F65}"/>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7A87C653-4987-2720-F305-881C06C8E23F}"/>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1270518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7559E59D-1536-4B5A-FA1D-7085F30B2767}"/>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7C1D7A4B-4D8D-D2DC-2469-6554CFD930AD}"/>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999EE4C1-A452-82A1-1A2F-6F588F63D267}"/>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1165859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62FE712C-844A-3819-B51E-00AA608B33BE}"/>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4E18221A-3D88-E7E5-2495-383E1A1B0ED0}"/>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7536BD03-2928-D470-BDFF-BF087E184580}"/>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94922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49AB44FE-0FE4-AADB-A2D0-F4EE0516C056}"/>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D2E74895-0304-C505-C0FF-5A625717F04F}"/>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5E2E4E44-70E7-EF0A-6894-A0CDCDCA0B6D}"/>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2278185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BF38C486-C194-FA5E-6216-73D5B36F5611}"/>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411E17C2-0E4D-1CF0-CEA0-26A776AFDD78}"/>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E23ED46E-148A-8160-9E08-A19BBD123848}"/>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4108598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B606C424-EAFD-1B9A-16A8-598E79CD1C5E}"/>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B7DBF7E3-CEAA-B6BA-173B-A26BB4208B97}"/>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F1D89794-3CDD-2CAF-927A-4891F9C57F82}"/>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2860838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4F93DA81-D684-7EFA-4037-DE1D8979C9A2}"/>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70A5A890-E48B-09E0-C834-CEFDAD7A9867}"/>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BC62F3F7-BCD8-4A0B-056E-73AA27C9AA23}"/>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2357020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6CB45F95-C413-97D6-C6FC-CC08CD227D96}"/>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7AED4794-1EEF-A4BC-C25B-66F83597A334}"/>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40EDAF4E-6006-9E7E-422B-5F84C0B81294}"/>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4103105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2147756C-0B31-715B-1BD3-688E527441BD}"/>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98482AB7-96C9-DC7D-B60E-AD5F31881A38}"/>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268CDE00-BE81-B6CC-5D49-7E47FBA5CA12}"/>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2796190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7096CFDD-2BE0-9390-A3C1-B483D2320711}"/>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25F5B7B5-A51E-F22E-7B21-D6CF072501C3}"/>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29EABC55-0951-760E-6483-39B06AA34DD0}"/>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361241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628D4476-DDA1-3411-8073-A8F273869A2A}"/>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AB955F82-66E9-3977-A28F-4B0FD15B8EB1}"/>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6237E411-CF6A-E5E5-7CCC-99448FA2C84D}"/>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dirty="0"/>
          </a:p>
        </p:txBody>
      </p:sp>
    </p:spTree>
    <p:extLst>
      <p:ext uri="{BB962C8B-B14F-4D97-AF65-F5344CB8AC3E}">
        <p14:creationId xmlns:p14="http://schemas.microsoft.com/office/powerpoint/2010/main" val="4258181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AED7F612-0FCA-43F1-AD12-80705A76609A}"/>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BDE59152-B1E4-BD7C-E15B-85BD06CF5DEC}"/>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98C8425D-45A0-E546-E8B7-24786B42E4EB}"/>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2049157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E0B5419D-4E70-57A4-5F62-FB109041C45C}"/>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9B75E8A6-D74F-3747-E51F-B06A48C1DCEE}"/>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4CC2C1C8-E0B9-D6C1-BF4E-8879AC992373}"/>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188105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775EF953-EBD0-E480-2A8A-1368E008A31E}"/>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C8A58DE0-E155-42A6-FD29-53B81772FEAD}"/>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10E936EB-8055-A795-BC23-37DF488541C2}"/>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24320234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658F4D60-41E1-3590-F7BD-4BF3214647F6}"/>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2D26C1B8-F280-8F77-6CDE-CA5DD9FF2AE0}"/>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BD739820-34E6-2821-A93C-8AC71D4ADEE5}"/>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37670055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1B6796D8-3DCF-BE08-1DC8-EE7637D105CB}"/>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387B3880-AFAA-AA3B-9ABE-E837B98B041B}"/>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BD54B09A-CC0A-949A-CE1B-BF6145E1076E}"/>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34369564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134B474C-3AB4-29D3-10C9-6BAA3ECC3338}"/>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753F8462-9527-C1E3-5FA0-C0A858702B0E}"/>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A4786272-7B41-7A8E-0208-828E32CC2F55}"/>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25891565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22496E07-E684-B62B-D8BD-C499A9700F3F}"/>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F808C98F-54B2-4144-9145-8CFB645C4A23}"/>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BF332CCC-6C53-56CE-D0A5-631FE9C8F2F3}"/>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39807947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BCA9EBDF-8431-9D11-8F7C-B44F4340AAB8}"/>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CA11A870-4D24-4802-95A5-35917703A5BF}"/>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27F3E070-31F3-ACAD-FE53-09AD42CDB4C2}"/>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24783389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B1EED99B-A4B9-B9A8-D73F-63FDBC585E52}"/>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A6542D5D-6F6E-79D5-9359-A3DD352FE749}"/>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38DC6FCC-A914-233D-A2FC-FC2BA981B9D6}"/>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25944190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4B208F00-B05B-578F-2198-06FA34408094}"/>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95E2B5F9-4F55-3514-8E2E-B3BD031BF1EF}"/>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B8FA7AFE-CE35-3B1B-B863-C8367C20BD10}"/>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3175531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BB4AD361-F062-C087-AFDD-EA1BDA24CEB8}"/>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AF9B6685-37D9-D207-DFEC-566DE39C2580}"/>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4131B105-8B67-0988-8BA2-DBE4DF908065}"/>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dirty="0"/>
          </a:p>
        </p:txBody>
      </p:sp>
    </p:spTree>
    <p:extLst>
      <p:ext uri="{BB962C8B-B14F-4D97-AF65-F5344CB8AC3E}">
        <p14:creationId xmlns:p14="http://schemas.microsoft.com/office/powerpoint/2010/main" val="10512251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BC32DCCB-CC98-6E00-8290-811BBDCAD3A0}"/>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A0182A5B-CE85-A197-DF67-4D2F5CDAEA83}"/>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953CE8FA-6C85-7D26-E627-9FD03634CC13}"/>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6656623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232D6CE0-EEDE-B4CF-38CC-AE1098A5FD29}"/>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3292ACC8-53F1-A0D0-E5AC-D8EFA082C42F}"/>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38272406-B0F7-8DEE-F585-D9A3F5C7615A}"/>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25633981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C657337F-3E14-F9C8-4D62-2522FB7B5C82}"/>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7108D036-E1DB-0803-563F-30277CA0FB5C}"/>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CE9A461F-EE4C-1A76-C401-B5862D12B217}"/>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22773298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78C2F51F-82EF-24A9-EC8D-3368DFBE7F30}"/>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F4A93C7B-D7B3-B911-E6B8-B94C720EAE05}"/>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AD47D34F-5DB4-750F-C828-94ACCD941CD5}"/>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39971151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89D2761D-BF90-A9A7-6156-4DC00EA36824}"/>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BD27218C-AB89-492E-BC7D-A8A4965D42E0}"/>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39BD6CA9-553D-AA46-A17C-B4BF97F8AD3A}"/>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33622533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56120847-8B0B-D7DF-28A4-7632489398D5}"/>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88026650-DA3D-F5B2-CF84-966645435DDC}"/>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81BA5F7B-6258-AC39-2B41-3DC5FAC67B07}"/>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15758528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B2738285-A443-CEBC-EF32-746AA524D8C8}"/>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DC125823-8AE9-BE53-DCA9-9EBB4C2C0FFE}"/>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E1ED6B9D-3652-D141-37E7-BCCCE10F6F80}"/>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6784000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436190E7-7EE9-DFB1-5EBF-BE72D788D988}"/>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4E048385-10DE-0324-55C0-D98C299A2CA2}"/>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A0B4A186-47A9-6D72-C2F0-4C8A577F802C}"/>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1125298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B716CFC6-7414-AB46-B4F9-A794098F0862}"/>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459B3BB7-88CB-B076-B3A5-2D5D1E175851}"/>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A38F5B03-B646-0735-ADA1-90B67DF524A8}"/>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20731056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E2743E27-0FF4-C267-13BF-F2058D78D7C6}"/>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863E3452-2BF3-2860-D4E3-47F21C5D47DE}"/>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F573007B-D0F6-94A9-18AF-AB7A60BBF15B}"/>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4057023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CC04F5AE-C512-A242-F27C-BBC77A5135F9}"/>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C711912C-A0B0-5D29-9F9C-5469FCFFF247}"/>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FA5CBF0A-9CA4-494F-E219-3750A13EAAF8}"/>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dirty="0"/>
          </a:p>
        </p:txBody>
      </p:sp>
    </p:spTree>
    <p:extLst>
      <p:ext uri="{BB962C8B-B14F-4D97-AF65-F5344CB8AC3E}">
        <p14:creationId xmlns:p14="http://schemas.microsoft.com/office/powerpoint/2010/main" val="25146583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A46558C9-885F-E769-8F0D-ECAE4B8BC962}"/>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D77697FD-F02C-B8F5-44A1-B811B9EB4192}"/>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E0C606A0-58D9-1409-20AE-D45A3E1FAA97}"/>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39409978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B9EB9522-D0E5-A8DB-96C2-CB33DF6837A6}"/>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DE6155A1-8623-B3B0-2B89-C149B988FF79}"/>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EAD54E04-6C2B-FDA8-2E3A-84672E8047E3}"/>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16576560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4A589449-153D-BD57-ECEF-9B0CBB639D55}"/>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1FE621EA-4B4C-9543-6E53-B89F7AE4DEBF}"/>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B2DAB50E-FD77-C928-D446-DC4BEBDCF725}"/>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22030545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C7289D36-C03E-F55B-53A8-AB6524ABF326}"/>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CCA72E36-AB15-0F95-D4E9-367E23C871D5}"/>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7AF20791-82CD-2FF1-A680-FB15180C5248}"/>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21563707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F182D620-E377-9119-BAF8-EA47001CE9F1}"/>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C342AAA3-EADB-AB7F-ED9A-A0C46F8DD3DD}"/>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DC274B02-8E55-BBBB-8E19-9B35C46B0287}"/>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26153237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A190097C-EEA7-8BDD-B6C8-AA5890009A6D}"/>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137AE7D2-4258-03BA-1D3F-7D441FB1AE30}"/>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4C84E961-E777-4BFD-8AFC-FA3210D9D23D}"/>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30183675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7C099676-A921-C3AE-07A8-B906D847304B}"/>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38188D10-E2D2-C2EB-7208-8C2C85CC70C8}"/>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FF6B8EF8-AD6A-1E0A-D6FC-FD404DF3BC81}"/>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616243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F7FA0CD7-D590-1244-7420-4181AA93BDD9}"/>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E4C13E8F-15FA-DA17-F4AD-2F0D6FAEB8D2}"/>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C7A473E7-FBA3-E33B-4DA9-1B9E1CFCD52B}"/>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9585936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8BE17EB5-49F2-878C-B91B-9545046DE57E}"/>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6995D376-A772-4BE7-A17C-3817B31D2690}"/>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A373D5ED-161F-A935-03D1-35CF7BA79F71}"/>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20317090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08884C6D-4FD5-FA97-E868-F7FB4D5F58C1}"/>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2234CF11-F9C5-C636-51E5-01D542CF2679}"/>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1F7CE627-DCDC-B7FD-F06C-C852C62C7345}"/>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339700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0DFEB8A3-1A86-76AC-86A1-78F9F1B1B71A}"/>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F4070C45-BF9B-F024-089E-6DD28EC0D152}"/>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446BD5D7-1983-9151-DB4B-2E61F6B35FA6}"/>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17073535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5BB07A2E-3EDA-EC6A-FB2B-8CCB42424F5F}"/>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0CC76EF4-8464-A413-07E0-0AFB4237D551}"/>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7285E8BD-DE66-15DF-6F2A-9140369B7C9D}"/>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37083309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3F251592-09A4-0133-2FDB-C5CAF6BE4E24}"/>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F452071B-733E-5BD4-6C3D-4ADD53317EAF}"/>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48319A75-8F06-CDB8-38F4-8499DC42CF97}"/>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33942350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621ECD2E-E852-DE4B-28DA-767E0CF348C7}"/>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4E179473-C94F-866D-7A11-64B59DE2183E}"/>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504399B3-90D3-01CC-2103-9635C2AB95E0}"/>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30470757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E0DDE9A1-ADC7-3018-F6DB-BF8DF3FCA005}"/>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46195B57-B133-95DE-EB56-C99A533C6127}"/>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EE5439BA-E369-73B8-31EF-D35773C2DC75}"/>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37455727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07BEFAD8-1B9C-A398-283C-A614C6BD4C34}"/>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4C9C0868-4E3B-5EEB-EC27-67E356BDAE98}"/>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432650C9-3D8C-08B5-AE7B-73FA999D85AA}"/>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20940880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3D3B24F9-97E4-0229-E8BD-596E7D1C937B}"/>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7BF743C4-8CC3-62EB-5B19-66625141A88F}"/>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E1E192CE-42D0-34A5-6515-7E1A5DAA03A8}"/>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4069439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C396FD79-FC68-B1B0-D0D9-AAC28451FC26}"/>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C6FD2502-3985-C811-2A99-DFD68D0BD8E5}"/>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A52A594C-039F-7269-1E7E-2A52A166BF92}"/>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4141533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F4769F3E-0AE4-75A3-10A0-038E165B756C}"/>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30F460BD-74D6-05D6-BF8C-5E30BDE0BEB4}"/>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1FC0E6B9-B0E3-FD95-1CBA-AA20EEFF42B9}"/>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9300287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62F5BF12-A335-3D1C-82CB-2F3E80B01150}"/>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9668D573-298E-AAC8-21CD-D5CE9A37BA74}"/>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31D78620-63E9-FBAB-6A5F-9448C7F70D8C}"/>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17649144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6DBD06BA-76A6-B9DD-67D2-6EBCAF32594A}"/>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B283D038-D445-30A6-2208-D72E75BD970D}"/>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54ADC9E0-CEF6-EFD3-4731-DEDF13A7E11A}"/>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1692631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999A78A2-F57E-C668-48B3-487D746C2392}"/>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4E048D3E-62DF-5402-EB55-310FAEDA8398}"/>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85B7B2D4-AED1-413E-F64C-BFD74B36151A}"/>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25566315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D13F99F6-771E-C64E-1181-C2D80995CDE8}"/>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11B85990-4459-3422-3958-364AA1177E2B}"/>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9DD57720-8E02-E35F-27D4-2DB8A886BA36}"/>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2302870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67D3EBF0-99ED-B7FA-8D09-25315C1B7411}"/>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311E88C6-FB42-D4ED-7E86-AF140B362E83}"/>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D625AB3C-BB97-96FE-60E0-D3FDDCF958B6}"/>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24499062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32500B2F-4C11-E6A4-3F64-C30617F447AE}"/>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87C224F3-7122-A4CF-250B-596A8384F424}"/>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886BDB9D-A8C1-19B1-A7EC-3491B5B5189E}"/>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3914225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5e5a130d43_0_624: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5e5a130d43_0_624: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8E520EE5-F983-ED27-5228-FCE0C65F105A}"/>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D34F6C58-3CEC-4D43-1CCC-E16D1401D840}"/>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3A4F88A7-0656-28B9-E163-D9A8E0994620}"/>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2984986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3C793B84-B0CC-E6FC-686E-A1F9AD3CD22D}"/>
            </a:ext>
          </a:extLst>
        </p:cNvPr>
        <p:cNvGrpSpPr/>
        <p:nvPr/>
      </p:nvGrpSpPr>
      <p:grpSpPr>
        <a:xfrm>
          <a:off x="0" y="0"/>
          <a:ext cx="0" cy="0"/>
          <a:chOff x="0" y="0"/>
          <a:chExt cx="0" cy="0"/>
        </a:xfrm>
      </p:grpSpPr>
      <p:sp>
        <p:nvSpPr>
          <p:cNvPr id="258" name="Google Shape;258;g25e5a130d43_0_598:notes">
            <a:extLst>
              <a:ext uri="{FF2B5EF4-FFF2-40B4-BE49-F238E27FC236}">
                <a16:creationId xmlns:a16="http://schemas.microsoft.com/office/drawing/2014/main" id="{347A9311-66F3-C8AC-3074-27C13D9D5A2F}"/>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e5a130d43_0_598:notes">
            <a:extLst>
              <a:ext uri="{FF2B5EF4-FFF2-40B4-BE49-F238E27FC236}">
                <a16:creationId xmlns:a16="http://schemas.microsoft.com/office/drawing/2014/main" id="{AEC2FD56-2EAF-B990-8B2C-AF8F75332346}"/>
              </a:ext>
            </a:extLst>
          </p:cNvPr>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r>
              <a:rPr lang="en-US" dirty="0"/>
              <a:t>Section 29 in H 251</a:t>
            </a:r>
            <a:endParaRPr dirty="0"/>
          </a:p>
        </p:txBody>
      </p:sp>
    </p:spTree>
    <p:extLst>
      <p:ext uri="{BB962C8B-B14F-4D97-AF65-F5344CB8AC3E}">
        <p14:creationId xmlns:p14="http://schemas.microsoft.com/office/powerpoint/2010/main" val="666917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imple Dark - Title Slide" type="title" preserve="1">
  <p:cSld name="Simple Dark - Title Slide">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1350"/>
            <a:ext cx="5485200" cy="51435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11" name="Google Shape;11;p2"/>
          <p:cNvPicPr preferRelativeResize="0"/>
          <p:nvPr/>
        </p:nvPicPr>
        <p:blipFill>
          <a:blip r:embed="rId3">
            <a:alphaModFix/>
          </a:blip>
          <a:stretch>
            <a:fillRect/>
          </a:stretch>
        </p:blipFill>
        <p:spPr>
          <a:xfrm>
            <a:off x="0" y="-10126"/>
            <a:ext cx="2872100" cy="1116950"/>
          </a:xfrm>
          <a:prstGeom prst="rect">
            <a:avLst/>
          </a:prstGeom>
          <a:noFill/>
          <a:ln>
            <a:noFill/>
          </a:ln>
        </p:spPr>
      </p:pic>
      <p:sp>
        <p:nvSpPr>
          <p:cNvPr id="12" name="Google Shape;12;p2"/>
          <p:cNvSpPr/>
          <p:nvPr/>
        </p:nvSpPr>
        <p:spPr>
          <a:xfrm>
            <a:off x="5485200" y="135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3" name="Google Shape;13;p2"/>
          <p:cNvSpPr txBox="1">
            <a:spLocks noGrp="1"/>
          </p:cNvSpPr>
          <p:nvPr>
            <p:ph type="title"/>
          </p:nvPr>
        </p:nvSpPr>
        <p:spPr>
          <a:xfrm>
            <a:off x="685125" y="1366125"/>
            <a:ext cx="4099146" cy="2600400"/>
          </a:xfrm>
          <a:prstGeom prst="rect">
            <a:avLst/>
          </a:prstGeom>
        </p:spPr>
        <p:txBody>
          <a:bodyPr spcFirstLastPara="1" wrap="square" lIns="91425" tIns="91425" rIns="0" bIns="91425" anchor="b" anchorCtr="0">
            <a:normAutofit/>
          </a:bodyPr>
          <a:lstStyle>
            <a:lvl1pPr lvl="0">
              <a:spcBef>
                <a:spcPts val="0"/>
              </a:spcBef>
              <a:spcAft>
                <a:spcPts val="0"/>
              </a:spcAft>
              <a:buClr>
                <a:srgbClr val="E7C221"/>
              </a:buClr>
              <a:buSzPts val="3500"/>
              <a:buNone/>
              <a:defRPr sz="3500" b="1" i="0">
                <a:solidFill>
                  <a:srgbClr val="E7C221"/>
                </a:solidFill>
                <a:latin typeface="Georgia" panose="02040502050405020303" pitchFamily="18" charset="0"/>
              </a:defRPr>
            </a:lvl1pPr>
            <a:lvl2pPr lvl="1">
              <a:spcBef>
                <a:spcPts val="0"/>
              </a:spcBef>
              <a:spcAft>
                <a:spcPts val="0"/>
              </a:spcAft>
              <a:buClr>
                <a:srgbClr val="E7C221"/>
              </a:buClr>
              <a:buSzPts val="3500"/>
              <a:buNone/>
              <a:defRPr sz="3500">
                <a:solidFill>
                  <a:srgbClr val="E7C221"/>
                </a:solidFill>
              </a:defRPr>
            </a:lvl2pPr>
            <a:lvl3pPr lvl="2">
              <a:spcBef>
                <a:spcPts val="0"/>
              </a:spcBef>
              <a:spcAft>
                <a:spcPts val="0"/>
              </a:spcAft>
              <a:buClr>
                <a:srgbClr val="E7C221"/>
              </a:buClr>
              <a:buSzPts val="3500"/>
              <a:buNone/>
              <a:defRPr sz="3500">
                <a:solidFill>
                  <a:srgbClr val="E7C221"/>
                </a:solidFill>
              </a:defRPr>
            </a:lvl3pPr>
            <a:lvl4pPr lvl="3">
              <a:spcBef>
                <a:spcPts val="0"/>
              </a:spcBef>
              <a:spcAft>
                <a:spcPts val="0"/>
              </a:spcAft>
              <a:buClr>
                <a:srgbClr val="E7C221"/>
              </a:buClr>
              <a:buSzPts val="3500"/>
              <a:buNone/>
              <a:defRPr sz="3500">
                <a:solidFill>
                  <a:srgbClr val="E7C221"/>
                </a:solidFill>
              </a:defRPr>
            </a:lvl4pPr>
            <a:lvl5pPr lvl="4">
              <a:spcBef>
                <a:spcPts val="0"/>
              </a:spcBef>
              <a:spcAft>
                <a:spcPts val="0"/>
              </a:spcAft>
              <a:buClr>
                <a:srgbClr val="E7C221"/>
              </a:buClr>
              <a:buSzPts val="3500"/>
              <a:buNone/>
              <a:defRPr sz="3500">
                <a:solidFill>
                  <a:srgbClr val="E7C221"/>
                </a:solidFill>
              </a:defRPr>
            </a:lvl5pPr>
            <a:lvl6pPr lvl="5">
              <a:spcBef>
                <a:spcPts val="0"/>
              </a:spcBef>
              <a:spcAft>
                <a:spcPts val="0"/>
              </a:spcAft>
              <a:buClr>
                <a:srgbClr val="E7C221"/>
              </a:buClr>
              <a:buSzPts val="3500"/>
              <a:buNone/>
              <a:defRPr sz="3500">
                <a:solidFill>
                  <a:srgbClr val="E7C221"/>
                </a:solidFill>
              </a:defRPr>
            </a:lvl6pPr>
            <a:lvl7pPr lvl="6">
              <a:spcBef>
                <a:spcPts val="0"/>
              </a:spcBef>
              <a:spcAft>
                <a:spcPts val="0"/>
              </a:spcAft>
              <a:buClr>
                <a:srgbClr val="E7C221"/>
              </a:buClr>
              <a:buSzPts val="3500"/>
              <a:buNone/>
              <a:defRPr sz="3500">
                <a:solidFill>
                  <a:srgbClr val="E7C221"/>
                </a:solidFill>
              </a:defRPr>
            </a:lvl7pPr>
            <a:lvl8pPr lvl="7">
              <a:spcBef>
                <a:spcPts val="0"/>
              </a:spcBef>
              <a:spcAft>
                <a:spcPts val="0"/>
              </a:spcAft>
              <a:buClr>
                <a:srgbClr val="E7C221"/>
              </a:buClr>
              <a:buSzPts val="3500"/>
              <a:buNone/>
              <a:defRPr sz="3500">
                <a:solidFill>
                  <a:srgbClr val="E7C221"/>
                </a:solidFill>
              </a:defRPr>
            </a:lvl8pPr>
            <a:lvl9pPr lvl="8">
              <a:spcBef>
                <a:spcPts val="0"/>
              </a:spcBef>
              <a:spcAft>
                <a:spcPts val="0"/>
              </a:spcAft>
              <a:buClr>
                <a:srgbClr val="E7C221"/>
              </a:buClr>
              <a:buSzPts val="3500"/>
              <a:buNone/>
              <a:defRPr sz="3500">
                <a:solidFill>
                  <a:srgbClr val="E7C221"/>
                </a:solidFill>
              </a:defRPr>
            </a:lvl9pPr>
          </a:lstStyle>
          <a:p>
            <a:endParaRPr dirty="0"/>
          </a:p>
        </p:txBody>
      </p:sp>
      <p:sp>
        <p:nvSpPr>
          <p:cNvPr id="14" name="Google Shape;14;p2"/>
          <p:cNvSpPr txBox="1">
            <a:spLocks noGrp="1"/>
          </p:cNvSpPr>
          <p:nvPr>
            <p:ph type="subTitle" idx="1"/>
          </p:nvPr>
        </p:nvSpPr>
        <p:spPr>
          <a:xfrm>
            <a:off x="685125" y="4048975"/>
            <a:ext cx="4099146" cy="617100"/>
          </a:xfrm>
          <a:prstGeom prst="rect">
            <a:avLst/>
          </a:prstGeom>
        </p:spPr>
        <p:txBody>
          <a:bodyPr spcFirstLastPara="1" wrap="square" lIns="91440" tIns="91425" rIns="0" bIns="91425" anchor="t" anchorCtr="0">
            <a:noAutofit/>
          </a:bodyPr>
          <a:lstStyle>
            <a:lvl1pPr marL="0" lvl="0" indent="0" algn="l">
              <a:spcBef>
                <a:spcPts val="0"/>
              </a:spcBef>
              <a:spcAft>
                <a:spcPts val="0"/>
              </a:spcAft>
              <a:buClr>
                <a:schemeClr val="lt1"/>
              </a:buClr>
              <a:buSzPts val="1400"/>
              <a:buNone/>
              <a:defRPr sz="1400" b="1" i="0">
                <a:solidFill>
                  <a:schemeClr val="lt1"/>
                </a:solidFill>
                <a:latin typeface="Helvetica" panose="020B0604020202020204" pitchFamily="34" charset="0"/>
                <a:cs typeface="Helvetica"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extLst>
      <p:ext uri="{BB962C8B-B14F-4D97-AF65-F5344CB8AC3E}">
        <p14:creationId xmlns:p14="http://schemas.microsoft.com/office/powerpoint/2010/main" val="2645165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Light Left" preserve="1">
  <p:cSld name="Blank Light Left">
    <p:spTree>
      <p:nvGrpSpPr>
        <p:cNvPr id="1" name="Shape 74"/>
        <p:cNvGrpSpPr/>
        <p:nvPr/>
      </p:nvGrpSpPr>
      <p:grpSpPr>
        <a:xfrm>
          <a:off x="0" y="0"/>
          <a:ext cx="0" cy="0"/>
          <a:chOff x="0" y="0"/>
          <a:chExt cx="0" cy="0"/>
        </a:xfrm>
      </p:grpSpPr>
      <p:sp>
        <p:nvSpPr>
          <p:cNvPr id="75" name="Google Shape;75;p11"/>
          <p:cNvSpPr/>
          <p:nvPr/>
        </p:nvSpPr>
        <p:spPr>
          <a:xfrm>
            <a:off x="0" y="677775"/>
            <a:ext cx="692100" cy="4465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76" name="Google Shape;76;p11"/>
          <p:cNvSpPr/>
          <p:nvPr/>
        </p:nvSpPr>
        <p:spPr>
          <a:xfrm>
            <a:off x="0" y="-75"/>
            <a:ext cx="6921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77" name="Google Shape;77;p11"/>
          <p:cNvPicPr preferRelativeResize="0"/>
          <p:nvPr/>
        </p:nvPicPr>
        <p:blipFill>
          <a:blip r:embed="rId2">
            <a:alphaModFix/>
          </a:blip>
          <a:stretch>
            <a:fillRect/>
          </a:stretch>
        </p:blipFill>
        <p:spPr>
          <a:xfrm>
            <a:off x="14750" y="3962"/>
            <a:ext cx="681800" cy="673816"/>
          </a:xfrm>
          <a:prstGeom prst="rect">
            <a:avLst/>
          </a:prstGeom>
          <a:noFill/>
          <a:ln>
            <a:noFill/>
          </a:ln>
        </p:spPr>
      </p:pic>
      <p:sp>
        <p:nvSpPr>
          <p:cNvPr id="78" name="Google Shape;78;p11"/>
          <p:cNvSpPr/>
          <p:nvPr/>
        </p:nvSpPr>
        <p:spPr>
          <a:xfrm>
            <a:off x="68580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79" name="Google Shape;79;p11"/>
          <p:cNvSpPr txBox="1">
            <a:spLocks noGrp="1"/>
          </p:cNvSpPr>
          <p:nvPr>
            <p:ph type="sldNum" idx="12"/>
          </p:nvPr>
        </p:nvSpPr>
        <p:spPr>
          <a:xfrm>
            <a:off x="12060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dirty="0"/>
          </a:p>
        </p:txBody>
      </p:sp>
      <p:sp>
        <p:nvSpPr>
          <p:cNvPr id="80" name="Google Shape;80;p11"/>
          <p:cNvSpPr txBox="1">
            <a:spLocks noGrp="1"/>
          </p:cNvSpPr>
          <p:nvPr>
            <p:ph type="subTitle" idx="1"/>
          </p:nvPr>
        </p:nvSpPr>
        <p:spPr>
          <a:xfrm>
            <a:off x="1023725" y="4642800"/>
            <a:ext cx="3893700" cy="319500"/>
          </a:xfrm>
          <a:prstGeom prst="rect">
            <a:avLst/>
          </a:prstGeom>
        </p:spPr>
        <p:txBody>
          <a:bodyPr spcFirstLastPara="1" wrap="square" lIns="91425" tIns="91425" rIns="91425" bIns="91425" anchor="ctr" anchorCtr="0">
            <a:normAutofit/>
          </a:bodyPr>
          <a:lstStyle>
            <a:lvl1pPr lvl="0" rtl="0">
              <a:lnSpc>
                <a:spcPct val="90000"/>
              </a:lnSpc>
              <a:spcBef>
                <a:spcPts val="0"/>
              </a:spcBef>
              <a:spcAft>
                <a:spcPts val="0"/>
              </a:spcAft>
              <a:buSzPts val="700"/>
              <a:buNone/>
              <a:defRPr sz="700" b="1" i="0">
                <a:latin typeface="Helvetica" panose="020B0604020202020204" pitchFamily="34" charset="0"/>
                <a:cs typeface="Helvetica" panose="020B0604020202020204" pitchFamily="34" charset="0"/>
              </a:defRPr>
            </a:lvl1pPr>
            <a:lvl2pPr lvl="1" rtl="0">
              <a:spcBef>
                <a:spcPts val="0"/>
              </a:spcBef>
              <a:spcAft>
                <a:spcPts val="0"/>
              </a:spcAft>
              <a:buSzPts val="700"/>
              <a:buNone/>
              <a:defRPr sz="700"/>
            </a:lvl2pPr>
            <a:lvl3pPr lvl="2" rtl="0">
              <a:spcBef>
                <a:spcPts val="0"/>
              </a:spcBef>
              <a:spcAft>
                <a:spcPts val="0"/>
              </a:spcAft>
              <a:buSzPts val="700"/>
              <a:buNone/>
              <a:defRPr sz="700"/>
            </a:lvl3pPr>
            <a:lvl4pPr lvl="3" rtl="0">
              <a:spcBef>
                <a:spcPts val="0"/>
              </a:spcBef>
              <a:spcAft>
                <a:spcPts val="0"/>
              </a:spcAft>
              <a:buSzPts val="700"/>
              <a:buNone/>
              <a:defRPr sz="700"/>
            </a:lvl4pPr>
            <a:lvl5pPr lvl="4" rtl="0">
              <a:spcBef>
                <a:spcPts val="0"/>
              </a:spcBef>
              <a:spcAft>
                <a:spcPts val="0"/>
              </a:spcAft>
              <a:buSzPts val="700"/>
              <a:buNone/>
              <a:defRPr sz="700"/>
            </a:lvl5pPr>
            <a:lvl6pPr lvl="5" rtl="0">
              <a:spcBef>
                <a:spcPts val="0"/>
              </a:spcBef>
              <a:spcAft>
                <a:spcPts val="0"/>
              </a:spcAft>
              <a:buSzPts val="700"/>
              <a:buNone/>
              <a:defRPr sz="700"/>
            </a:lvl6pPr>
            <a:lvl7pPr lvl="6" rtl="0">
              <a:spcBef>
                <a:spcPts val="0"/>
              </a:spcBef>
              <a:spcAft>
                <a:spcPts val="0"/>
              </a:spcAft>
              <a:buSzPts val="700"/>
              <a:buNone/>
              <a:defRPr sz="700"/>
            </a:lvl7pPr>
            <a:lvl8pPr lvl="7" rtl="0">
              <a:spcBef>
                <a:spcPts val="0"/>
              </a:spcBef>
              <a:spcAft>
                <a:spcPts val="0"/>
              </a:spcAft>
              <a:buSzPts val="700"/>
              <a:buNone/>
              <a:defRPr sz="700"/>
            </a:lvl8pPr>
            <a:lvl9pPr lvl="8" rtl="0">
              <a:spcBef>
                <a:spcPts val="0"/>
              </a:spcBef>
              <a:spcAft>
                <a:spcPts val="0"/>
              </a:spcAft>
              <a:buSzPts val="700"/>
              <a:buNone/>
              <a:defRPr sz="700"/>
            </a:lvl9pPr>
          </a:lstStyle>
          <a:p>
            <a:endParaRPr dirty="0"/>
          </a:p>
        </p:txBody>
      </p:sp>
    </p:spTree>
    <p:extLst>
      <p:ext uri="{BB962C8B-B14F-4D97-AF65-F5344CB8AC3E}">
        <p14:creationId xmlns:p14="http://schemas.microsoft.com/office/powerpoint/2010/main" val="2827938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Dark Left" preserve="1">
  <p:cSld name="Title and Body Dark Left">
    <p:bg>
      <p:bgPr>
        <a:solidFill>
          <a:srgbClr val="002846"/>
        </a:solidFill>
        <a:effectLst/>
      </p:bgPr>
    </p:bg>
    <p:spTree>
      <p:nvGrpSpPr>
        <p:cNvPr id="1" name="Shape 81"/>
        <p:cNvGrpSpPr/>
        <p:nvPr/>
      </p:nvGrpSpPr>
      <p:grpSpPr>
        <a:xfrm>
          <a:off x="0" y="0"/>
          <a:ext cx="0" cy="0"/>
          <a:chOff x="0" y="0"/>
          <a:chExt cx="0" cy="0"/>
        </a:xfrm>
      </p:grpSpPr>
      <p:sp>
        <p:nvSpPr>
          <p:cNvPr id="82" name="Google Shape;82;p12"/>
          <p:cNvSpPr/>
          <p:nvPr/>
        </p:nvSpPr>
        <p:spPr>
          <a:xfrm>
            <a:off x="0" y="677775"/>
            <a:ext cx="692100" cy="4465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83" name="Google Shape;83;p12"/>
          <p:cNvSpPr/>
          <p:nvPr/>
        </p:nvSpPr>
        <p:spPr>
          <a:xfrm>
            <a:off x="0" y="-75"/>
            <a:ext cx="6921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84" name="Google Shape;84;p12"/>
          <p:cNvPicPr preferRelativeResize="0"/>
          <p:nvPr/>
        </p:nvPicPr>
        <p:blipFill>
          <a:blip r:embed="rId2">
            <a:alphaModFix/>
          </a:blip>
          <a:stretch>
            <a:fillRect/>
          </a:stretch>
        </p:blipFill>
        <p:spPr>
          <a:xfrm>
            <a:off x="14750" y="3962"/>
            <a:ext cx="681800" cy="673816"/>
          </a:xfrm>
          <a:prstGeom prst="rect">
            <a:avLst/>
          </a:prstGeom>
          <a:noFill/>
          <a:ln>
            <a:noFill/>
          </a:ln>
        </p:spPr>
      </p:pic>
      <p:sp>
        <p:nvSpPr>
          <p:cNvPr id="85" name="Google Shape;85;p12"/>
          <p:cNvSpPr/>
          <p:nvPr/>
        </p:nvSpPr>
        <p:spPr>
          <a:xfrm>
            <a:off x="68580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86" name="Google Shape;86;p12"/>
          <p:cNvSpPr txBox="1">
            <a:spLocks noGrp="1"/>
          </p:cNvSpPr>
          <p:nvPr>
            <p:ph type="title"/>
          </p:nvPr>
        </p:nvSpPr>
        <p:spPr>
          <a:xfrm>
            <a:off x="1261880" y="510225"/>
            <a:ext cx="4005900" cy="9054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b="1" i="0">
                <a:solidFill>
                  <a:schemeClr val="lt1"/>
                </a:solidFill>
                <a:latin typeface="Georgia" panose="02040502050405020303" pitchFamily="18" charset="0"/>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dirty="0"/>
          </a:p>
        </p:txBody>
      </p:sp>
      <p:sp>
        <p:nvSpPr>
          <p:cNvPr id="87" name="Google Shape;87;p12"/>
          <p:cNvSpPr txBox="1">
            <a:spLocks noGrp="1"/>
          </p:cNvSpPr>
          <p:nvPr>
            <p:ph type="body" idx="1"/>
          </p:nvPr>
        </p:nvSpPr>
        <p:spPr>
          <a:xfrm>
            <a:off x="1261880" y="1655700"/>
            <a:ext cx="6970500" cy="2510100"/>
          </a:xfrm>
          <a:prstGeom prst="rect">
            <a:avLst/>
          </a:prstGeom>
        </p:spPr>
        <p:txBody>
          <a:bodyPr spcFirstLastPara="1" wrap="square" lIns="91425" tIns="91425" rIns="91425" bIns="91425" anchor="t" anchorCtr="0">
            <a:normAutofit/>
          </a:bodyPr>
          <a:lstStyle>
            <a:lvl1pPr marL="114300" lvl="0" indent="0" rtl="0">
              <a:spcBef>
                <a:spcPts val="0"/>
              </a:spcBef>
              <a:spcAft>
                <a:spcPts val="0"/>
              </a:spcAft>
              <a:buClr>
                <a:schemeClr val="lt1"/>
              </a:buClr>
              <a:buSzPts val="1800"/>
              <a:buNone/>
              <a:defRPr sz="1600" b="0" i="0">
                <a:solidFill>
                  <a:schemeClr val="lt1"/>
                </a:solidFill>
                <a:latin typeface="Helvetica" panose="020B0604020202020204" pitchFamily="34" charset="0"/>
                <a:cs typeface="Helvetica" panose="020B0604020202020204" pitchFamily="34" charset="0"/>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dirty="0"/>
          </a:p>
        </p:txBody>
      </p:sp>
      <p:sp>
        <p:nvSpPr>
          <p:cNvPr id="88" name="Google Shape;88;p12"/>
          <p:cNvSpPr txBox="1">
            <a:spLocks noGrp="1"/>
          </p:cNvSpPr>
          <p:nvPr>
            <p:ph type="sldNum" idx="12"/>
          </p:nvPr>
        </p:nvSpPr>
        <p:spPr>
          <a:xfrm>
            <a:off x="12060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dirty="0"/>
          </a:p>
        </p:txBody>
      </p:sp>
      <p:sp>
        <p:nvSpPr>
          <p:cNvPr id="89" name="Google Shape;89;p12"/>
          <p:cNvSpPr txBox="1">
            <a:spLocks noGrp="1"/>
          </p:cNvSpPr>
          <p:nvPr>
            <p:ph type="subTitle" idx="2"/>
          </p:nvPr>
        </p:nvSpPr>
        <p:spPr>
          <a:xfrm>
            <a:off x="1023725" y="4642800"/>
            <a:ext cx="3893700" cy="319500"/>
          </a:xfrm>
          <a:prstGeom prst="rect">
            <a:avLst/>
          </a:prstGeom>
        </p:spPr>
        <p:txBody>
          <a:bodyPr spcFirstLastPara="1" wrap="square" lIns="91425" tIns="91425" rIns="91425" bIns="91425" anchor="ctr" anchorCtr="0">
            <a:normAutofit/>
          </a:bodyPr>
          <a:lstStyle>
            <a:lvl1pPr lvl="0" rtl="0">
              <a:lnSpc>
                <a:spcPct val="90000"/>
              </a:lnSpc>
              <a:spcBef>
                <a:spcPts val="0"/>
              </a:spcBef>
              <a:spcAft>
                <a:spcPts val="0"/>
              </a:spcAft>
              <a:buClr>
                <a:schemeClr val="lt1"/>
              </a:buClr>
              <a:buSzPts val="700"/>
              <a:buNone/>
              <a:defRPr sz="700" b="1" i="0">
                <a:solidFill>
                  <a:schemeClr val="lt1"/>
                </a:solidFill>
                <a:latin typeface="Helvetica" panose="020B0604020202020204" pitchFamily="34" charset="0"/>
                <a:cs typeface="Helvetica" panose="020B0604020202020204" pitchFamily="34" charset="0"/>
              </a:defRPr>
            </a:lvl1pPr>
            <a:lvl2pPr lvl="1" rtl="0">
              <a:spcBef>
                <a:spcPts val="0"/>
              </a:spcBef>
              <a:spcAft>
                <a:spcPts val="0"/>
              </a:spcAft>
              <a:buClr>
                <a:schemeClr val="lt1"/>
              </a:buClr>
              <a:buSzPts val="700"/>
              <a:buNone/>
              <a:defRPr sz="700">
                <a:solidFill>
                  <a:schemeClr val="lt1"/>
                </a:solidFill>
              </a:defRPr>
            </a:lvl2pPr>
            <a:lvl3pPr lvl="2" rtl="0">
              <a:spcBef>
                <a:spcPts val="0"/>
              </a:spcBef>
              <a:spcAft>
                <a:spcPts val="0"/>
              </a:spcAft>
              <a:buClr>
                <a:schemeClr val="lt1"/>
              </a:buClr>
              <a:buSzPts val="700"/>
              <a:buNone/>
              <a:defRPr sz="700">
                <a:solidFill>
                  <a:schemeClr val="lt1"/>
                </a:solidFill>
              </a:defRPr>
            </a:lvl3pPr>
            <a:lvl4pPr lvl="3" rtl="0">
              <a:spcBef>
                <a:spcPts val="0"/>
              </a:spcBef>
              <a:spcAft>
                <a:spcPts val="0"/>
              </a:spcAft>
              <a:buClr>
                <a:schemeClr val="lt1"/>
              </a:buClr>
              <a:buSzPts val="700"/>
              <a:buNone/>
              <a:defRPr sz="700">
                <a:solidFill>
                  <a:schemeClr val="lt1"/>
                </a:solidFill>
              </a:defRPr>
            </a:lvl4pPr>
            <a:lvl5pPr lvl="4" rtl="0">
              <a:spcBef>
                <a:spcPts val="0"/>
              </a:spcBef>
              <a:spcAft>
                <a:spcPts val="0"/>
              </a:spcAft>
              <a:buClr>
                <a:schemeClr val="lt1"/>
              </a:buClr>
              <a:buSzPts val="700"/>
              <a:buNone/>
              <a:defRPr sz="700">
                <a:solidFill>
                  <a:schemeClr val="lt1"/>
                </a:solidFill>
              </a:defRPr>
            </a:lvl5pPr>
            <a:lvl6pPr lvl="5" rtl="0">
              <a:spcBef>
                <a:spcPts val="0"/>
              </a:spcBef>
              <a:spcAft>
                <a:spcPts val="0"/>
              </a:spcAft>
              <a:buClr>
                <a:schemeClr val="lt1"/>
              </a:buClr>
              <a:buSzPts val="700"/>
              <a:buNone/>
              <a:defRPr sz="700">
                <a:solidFill>
                  <a:schemeClr val="lt1"/>
                </a:solidFill>
              </a:defRPr>
            </a:lvl6pPr>
            <a:lvl7pPr lvl="6" rtl="0">
              <a:spcBef>
                <a:spcPts val="0"/>
              </a:spcBef>
              <a:spcAft>
                <a:spcPts val="0"/>
              </a:spcAft>
              <a:buClr>
                <a:schemeClr val="lt1"/>
              </a:buClr>
              <a:buSzPts val="700"/>
              <a:buNone/>
              <a:defRPr sz="700">
                <a:solidFill>
                  <a:schemeClr val="lt1"/>
                </a:solidFill>
              </a:defRPr>
            </a:lvl7pPr>
            <a:lvl8pPr lvl="7" rtl="0">
              <a:spcBef>
                <a:spcPts val="0"/>
              </a:spcBef>
              <a:spcAft>
                <a:spcPts val="0"/>
              </a:spcAft>
              <a:buClr>
                <a:schemeClr val="lt1"/>
              </a:buClr>
              <a:buSzPts val="700"/>
              <a:buNone/>
              <a:defRPr sz="700">
                <a:solidFill>
                  <a:schemeClr val="lt1"/>
                </a:solidFill>
              </a:defRPr>
            </a:lvl8pPr>
            <a:lvl9pPr lvl="8" rtl="0">
              <a:spcBef>
                <a:spcPts val="0"/>
              </a:spcBef>
              <a:spcAft>
                <a:spcPts val="0"/>
              </a:spcAft>
              <a:buClr>
                <a:schemeClr val="lt1"/>
              </a:buClr>
              <a:buSzPts val="700"/>
              <a:buNone/>
              <a:defRPr sz="700">
                <a:solidFill>
                  <a:schemeClr val="lt1"/>
                </a:solidFill>
              </a:defRPr>
            </a:lvl9pPr>
          </a:lstStyle>
          <a:p>
            <a:endParaRPr dirty="0"/>
          </a:p>
        </p:txBody>
      </p:sp>
    </p:spTree>
    <p:extLst>
      <p:ext uri="{BB962C8B-B14F-4D97-AF65-F5344CB8AC3E}">
        <p14:creationId xmlns:p14="http://schemas.microsoft.com/office/powerpoint/2010/main" val="827643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Dark Left" preserve="1">
  <p:cSld name="Blank Dark Left">
    <p:bg>
      <p:bgPr>
        <a:solidFill>
          <a:srgbClr val="002846"/>
        </a:solidFill>
        <a:effectLst/>
      </p:bgPr>
    </p:bg>
    <p:spTree>
      <p:nvGrpSpPr>
        <p:cNvPr id="1" name="Shape 90"/>
        <p:cNvGrpSpPr/>
        <p:nvPr/>
      </p:nvGrpSpPr>
      <p:grpSpPr>
        <a:xfrm>
          <a:off x="0" y="0"/>
          <a:ext cx="0" cy="0"/>
          <a:chOff x="0" y="0"/>
          <a:chExt cx="0" cy="0"/>
        </a:xfrm>
      </p:grpSpPr>
      <p:sp>
        <p:nvSpPr>
          <p:cNvPr id="91" name="Google Shape;91;p13"/>
          <p:cNvSpPr/>
          <p:nvPr/>
        </p:nvSpPr>
        <p:spPr>
          <a:xfrm>
            <a:off x="0" y="677775"/>
            <a:ext cx="692100" cy="4465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92" name="Google Shape;92;p13"/>
          <p:cNvSpPr/>
          <p:nvPr/>
        </p:nvSpPr>
        <p:spPr>
          <a:xfrm>
            <a:off x="0" y="-75"/>
            <a:ext cx="6921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93" name="Google Shape;93;p13"/>
          <p:cNvPicPr preferRelativeResize="0"/>
          <p:nvPr/>
        </p:nvPicPr>
        <p:blipFill>
          <a:blip r:embed="rId2">
            <a:alphaModFix/>
          </a:blip>
          <a:stretch>
            <a:fillRect/>
          </a:stretch>
        </p:blipFill>
        <p:spPr>
          <a:xfrm>
            <a:off x="14750" y="3962"/>
            <a:ext cx="681800" cy="673816"/>
          </a:xfrm>
          <a:prstGeom prst="rect">
            <a:avLst/>
          </a:prstGeom>
          <a:noFill/>
          <a:ln>
            <a:noFill/>
          </a:ln>
        </p:spPr>
      </p:pic>
      <p:sp>
        <p:nvSpPr>
          <p:cNvPr id="94" name="Google Shape;94;p13"/>
          <p:cNvSpPr/>
          <p:nvPr/>
        </p:nvSpPr>
        <p:spPr>
          <a:xfrm>
            <a:off x="68580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95" name="Google Shape;95;p13"/>
          <p:cNvSpPr txBox="1">
            <a:spLocks noGrp="1"/>
          </p:cNvSpPr>
          <p:nvPr>
            <p:ph type="sldNum" idx="12"/>
          </p:nvPr>
        </p:nvSpPr>
        <p:spPr>
          <a:xfrm>
            <a:off x="12060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dirty="0"/>
          </a:p>
        </p:txBody>
      </p:sp>
      <p:sp>
        <p:nvSpPr>
          <p:cNvPr id="96" name="Google Shape;96;p13"/>
          <p:cNvSpPr txBox="1">
            <a:spLocks noGrp="1"/>
          </p:cNvSpPr>
          <p:nvPr>
            <p:ph type="subTitle" idx="1"/>
          </p:nvPr>
        </p:nvSpPr>
        <p:spPr>
          <a:xfrm>
            <a:off x="1023725" y="4642800"/>
            <a:ext cx="3893700" cy="319500"/>
          </a:xfrm>
          <a:prstGeom prst="rect">
            <a:avLst/>
          </a:prstGeom>
        </p:spPr>
        <p:txBody>
          <a:bodyPr spcFirstLastPara="1" wrap="square" lIns="91425" tIns="91425" rIns="91425" bIns="91425" anchor="ctr" anchorCtr="0">
            <a:normAutofit/>
          </a:bodyPr>
          <a:lstStyle>
            <a:lvl1pPr lvl="0" rtl="0">
              <a:lnSpc>
                <a:spcPct val="90000"/>
              </a:lnSpc>
              <a:spcBef>
                <a:spcPts val="0"/>
              </a:spcBef>
              <a:spcAft>
                <a:spcPts val="0"/>
              </a:spcAft>
              <a:buClr>
                <a:schemeClr val="lt1"/>
              </a:buClr>
              <a:buSzPts val="700"/>
              <a:buNone/>
              <a:defRPr sz="700" b="1" i="0">
                <a:solidFill>
                  <a:schemeClr val="lt1"/>
                </a:solidFill>
                <a:latin typeface="Helvetica" panose="020B0604020202020204" pitchFamily="34" charset="0"/>
                <a:cs typeface="Helvetica" panose="020B0604020202020204" pitchFamily="34" charset="0"/>
              </a:defRPr>
            </a:lvl1pPr>
            <a:lvl2pPr lvl="1" rtl="0">
              <a:spcBef>
                <a:spcPts val="0"/>
              </a:spcBef>
              <a:spcAft>
                <a:spcPts val="0"/>
              </a:spcAft>
              <a:buClr>
                <a:schemeClr val="lt1"/>
              </a:buClr>
              <a:buSzPts val="700"/>
              <a:buNone/>
              <a:defRPr sz="700">
                <a:solidFill>
                  <a:schemeClr val="lt1"/>
                </a:solidFill>
              </a:defRPr>
            </a:lvl2pPr>
            <a:lvl3pPr lvl="2" rtl="0">
              <a:spcBef>
                <a:spcPts val="0"/>
              </a:spcBef>
              <a:spcAft>
                <a:spcPts val="0"/>
              </a:spcAft>
              <a:buClr>
                <a:schemeClr val="lt1"/>
              </a:buClr>
              <a:buSzPts val="700"/>
              <a:buNone/>
              <a:defRPr sz="700">
                <a:solidFill>
                  <a:schemeClr val="lt1"/>
                </a:solidFill>
              </a:defRPr>
            </a:lvl3pPr>
            <a:lvl4pPr lvl="3" rtl="0">
              <a:spcBef>
                <a:spcPts val="0"/>
              </a:spcBef>
              <a:spcAft>
                <a:spcPts val="0"/>
              </a:spcAft>
              <a:buClr>
                <a:schemeClr val="lt1"/>
              </a:buClr>
              <a:buSzPts val="700"/>
              <a:buNone/>
              <a:defRPr sz="700">
                <a:solidFill>
                  <a:schemeClr val="lt1"/>
                </a:solidFill>
              </a:defRPr>
            </a:lvl4pPr>
            <a:lvl5pPr lvl="4" rtl="0">
              <a:spcBef>
                <a:spcPts val="0"/>
              </a:spcBef>
              <a:spcAft>
                <a:spcPts val="0"/>
              </a:spcAft>
              <a:buClr>
                <a:schemeClr val="lt1"/>
              </a:buClr>
              <a:buSzPts val="700"/>
              <a:buNone/>
              <a:defRPr sz="700">
                <a:solidFill>
                  <a:schemeClr val="lt1"/>
                </a:solidFill>
              </a:defRPr>
            </a:lvl5pPr>
            <a:lvl6pPr lvl="5" rtl="0">
              <a:spcBef>
                <a:spcPts val="0"/>
              </a:spcBef>
              <a:spcAft>
                <a:spcPts val="0"/>
              </a:spcAft>
              <a:buClr>
                <a:schemeClr val="lt1"/>
              </a:buClr>
              <a:buSzPts val="700"/>
              <a:buNone/>
              <a:defRPr sz="700">
                <a:solidFill>
                  <a:schemeClr val="lt1"/>
                </a:solidFill>
              </a:defRPr>
            </a:lvl6pPr>
            <a:lvl7pPr lvl="6" rtl="0">
              <a:spcBef>
                <a:spcPts val="0"/>
              </a:spcBef>
              <a:spcAft>
                <a:spcPts val="0"/>
              </a:spcAft>
              <a:buClr>
                <a:schemeClr val="lt1"/>
              </a:buClr>
              <a:buSzPts val="700"/>
              <a:buNone/>
              <a:defRPr sz="700">
                <a:solidFill>
                  <a:schemeClr val="lt1"/>
                </a:solidFill>
              </a:defRPr>
            </a:lvl7pPr>
            <a:lvl8pPr lvl="7" rtl="0">
              <a:spcBef>
                <a:spcPts val="0"/>
              </a:spcBef>
              <a:spcAft>
                <a:spcPts val="0"/>
              </a:spcAft>
              <a:buClr>
                <a:schemeClr val="lt1"/>
              </a:buClr>
              <a:buSzPts val="700"/>
              <a:buNone/>
              <a:defRPr sz="700">
                <a:solidFill>
                  <a:schemeClr val="lt1"/>
                </a:solidFill>
              </a:defRPr>
            </a:lvl8pPr>
            <a:lvl9pPr lvl="8" rtl="0">
              <a:spcBef>
                <a:spcPts val="0"/>
              </a:spcBef>
              <a:spcAft>
                <a:spcPts val="0"/>
              </a:spcAft>
              <a:buClr>
                <a:schemeClr val="lt1"/>
              </a:buClr>
              <a:buSzPts val="700"/>
              <a:buNone/>
              <a:defRPr sz="700">
                <a:solidFill>
                  <a:schemeClr val="lt1"/>
                </a:solidFill>
              </a:defRPr>
            </a:lvl9pPr>
          </a:lstStyle>
          <a:p>
            <a:endParaRPr dirty="0"/>
          </a:p>
        </p:txBody>
      </p:sp>
    </p:spTree>
    <p:extLst>
      <p:ext uri="{BB962C8B-B14F-4D97-AF65-F5344CB8AC3E}">
        <p14:creationId xmlns:p14="http://schemas.microsoft.com/office/powerpoint/2010/main" val="2506056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Light Top" preserve="1">
  <p:cSld name="Title and Body Light Top">
    <p:spTree>
      <p:nvGrpSpPr>
        <p:cNvPr id="1" name="Shape 97"/>
        <p:cNvGrpSpPr/>
        <p:nvPr/>
      </p:nvGrpSpPr>
      <p:grpSpPr>
        <a:xfrm>
          <a:off x="0" y="0"/>
          <a:ext cx="0" cy="0"/>
          <a:chOff x="0" y="0"/>
          <a:chExt cx="0" cy="0"/>
        </a:xfrm>
      </p:grpSpPr>
      <p:sp>
        <p:nvSpPr>
          <p:cNvPr id="98" name="Google Shape;98;p14"/>
          <p:cNvSpPr/>
          <p:nvPr/>
        </p:nvSpPr>
        <p:spPr>
          <a:xfrm rot="5400000">
            <a:off x="3885675" y="-3890550"/>
            <a:ext cx="687000" cy="84681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99" name="Google Shape;99;p14"/>
          <p:cNvSpPr/>
          <p:nvPr/>
        </p:nvSpPr>
        <p:spPr>
          <a:xfrm>
            <a:off x="8472450" y="0"/>
            <a:ext cx="6717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100" name="Google Shape;100;p14"/>
          <p:cNvPicPr preferRelativeResize="0"/>
          <p:nvPr/>
        </p:nvPicPr>
        <p:blipFill>
          <a:blip r:embed="rId2">
            <a:alphaModFix/>
          </a:blip>
          <a:stretch>
            <a:fillRect/>
          </a:stretch>
        </p:blipFill>
        <p:spPr>
          <a:xfrm>
            <a:off x="8467410" y="4049"/>
            <a:ext cx="681790" cy="673816"/>
          </a:xfrm>
          <a:prstGeom prst="rect">
            <a:avLst/>
          </a:prstGeom>
          <a:noFill/>
          <a:ln>
            <a:noFill/>
          </a:ln>
        </p:spPr>
      </p:pic>
      <p:sp>
        <p:nvSpPr>
          <p:cNvPr id="101" name="Google Shape;101;p14"/>
          <p:cNvSpPr/>
          <p:nvPr/>
        </p:nvSpPr>
        <p:spPr>
          <a:xfrm rot="5400000">
            <a:off x="4537800" y="-3860550"/>
            <a:ext cx="65400" cy="91503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02" name="Google Shape;102;p14"/>
          <p:cNvSpPr txBox="1">
            <a:spLocks noGrp="1"/>
          </p:cNvSpPr>
          <p:nvPr>
            <p:ph type="title"/>
          </p:nvPr>
        </p:nvSpPr>
        <p:spPr>
          <a:xfrm>
            <a:off x="185200" y="180300"/>
            <a:ext cx="7929300" cy="3213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1800"/>
              <a:buFont typeface="Helvetica Neue"/>
              <a:buNone/>
              <a:defRPr sz="1800" b="1" i="0">
                <a:solidFill>
                  <a:schemeClr val="lt1"/>
                </a:solidFill>
                <a:latin typeface="Helvetica" panose="020B0604020202020204" pitchFamily="34" charset="0"/>
                <a:ea typeface="Helvetica" panose="020B0604020202020204" pitchFamily="34" charset="0"/>
                <a:cs typeface="Helvetica" panose="020B0604020202020204" pitchFamily="34" charset="0"/>
                <a:sym typeface="Helvetica Neue"/>
              </a:defRPr>
            </a:lvl1pPr>
            <a:lvl2pPr lvl="1"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2pPr>
            <a:lvl3pPr lvl="2"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3pPr>
            <a:lvl4pPr lvl="3"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4pPr>
            <a:lvl5pPr lvl="4"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5pPr>
            <a:lvl6pPr lvl="5"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6pPr>
            <a:lvl7pPr lvl="6"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7pPr>
            <a:lvl8pPr lvl="7"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8pPr>
            <a:lvl9pPr lvl="8"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9pPr>
          </a:lstStyle>
          <a:p>
            <a:endParaRPr dirty="0"/>
          </a:p>
        </p:txBody>
      </p:sp>
      <p:sp>
        <p:nvSpPr>
          <p:cNvPr id="103" name="Google Shape;103;p14"/>
          <p:cNvSpPr txBox="1">
            <a:spLocks noGrp="1"/>
          </p:cNvSpPr>
          <p:nvPr>
            <p:ph type="title" idx="2"/>
          </p:nvPr>
        </p:nvSpPr>
        <p:spPr>
          <a:xfrm>
            <a:off x="552005" y="1152150"/>
            <a:ext cx="4005900" cy="9054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i="0">
                <a:latin typeface="Georgia" panose="02040502050405020303" pitchFamily="18"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04" name="Google Shape;104;p14"/>
          <p:cNvSpPr txBox="1">
            <a:spLocks noGrp="1"/>
          </p:cNvSpPr>
          <p:nvPr>
            <p:ph type="body" idx="1"/>
          </p:nvPr>
        </p:nvSpPr>
        <p:spPr>
          <a:xfrm>
            <a:off x="552000" y="2297625"/>
            <a:ext cx="6970500" cy="2039400"/>
          </a:xfrm>
          <a:prstGeom prst="rect">
            <a:avLst/>
          </a:prstGeom>
        </p:spPr>
        <p:txBody>
          <a:bodyPr spcFirstLastPara="1" wrap="square" lIns="91425" tIns="91425" rIns="91425" bIns="91425" anchor="t" anchorCtr="0">
            <a:normAutofit/>
          </a:bodyPr>
          <a:lstStyle>
            <a:lvl1pPr marL="114300" lvl="0" indent="0" rtl="0">
              <a:spcBef>
                <a:spcPts val="0"/>
              </a:spcBef>
              <a:spcAft>
                <a:spcPts val="0"/>
              </a:spcAft>
              <a:buClr>
                <a:srgbClr val="002846"/>
              </a:buClr>
              <a:buSzPts val="1800"/>
              <a:buNone/>
              <a:defRPr sz="1600" b="0" i="0">
                <a:solidFill>
                  <a:srgbClr val="002846"/>
                </a:solidFill>
                <a:latin typeface="Helvetica" panose="020B0604020202020204" pitchFamily="34" charset="0"/>
                <a:cs typeface="Helvetica" panose="020B0604020202020204" pitchFamily="34" charset="0"/>
              </a:defRPr>
            </a:lvl1pPr>
            <a:lvl2pPr marL="914400" lvl="1" indent="-317500" rtl="0">
              <a:spcBef>
                <a:spcPts val="0"/>
              </a:spcBef>
              <a:spcAft>
                <a:spcPts val="0"/>
              </a:spcAft>
              <a:buClr>
                <a:srgbClr val="002846"/>
              </a:buClr>
              <a:buSzPts val="1400"/>
              <a:buChar char="○"/>
              <a:defRPr>
                <a:solidFill>
                  <a:srgbClr val="002846"/>
                </a:solidFill>
              </a:defRPr>
            </a:lvl2pPr>
            <a:lvl3pPr marL="1371600" lvl="2" indent="-317500" rtl="0">
              <a:spcBef>
                <a:spcPts val="0"/>
              </a:spcBef>
              <a:spcAft>
                <a:spcPts val="0"/>
              </a:spcAft>
              <a:buClr>
                <a:srgbClr val="002846"/>
              </a:buClr>
              <a:buSzPts val="1400"/>
              <a:buChar char="■"/>
              <a:defRPr>
                <a:solidFill>
                  <a:srgbClr val="002846"/>
                </a:solidFill>
              </a:defRPr>
            </a:lvl3pPr>
            <a:lvl4pPr marL="1828800" lvl="3" indent="-317500" rtl="0">
              <a:spcBef>
                <a:spcPts val="0"/>
              </a:spcBef>
              <a:spcAft>
                <a:spcPts val="0"/>
              </a:spcAft>
              <a:buClr>
                <a:srgbClr val="002846"/>
              </a:buClr>
              <a:buSzPts val="1400"/>
              <a:buChar char="●"/>
              <a:defRPr>
                <a:solidFill>
                  <a:srgbClr val="002846"/>
                </a:solidFill>
              </a:defRPr>
            </a:lvl4pPr>
            <a:lvl5pPr marL="2286000" lvl="4" indent="-317500" rtl="0">
              <a:spcBef>
                <a:spcPts val="0"/>
              </a:spcBef>
              <a:spcAft>
                <a:spcPts val="0"/>
              </a:spcAft>
              <a:buClr>
                <a:srgbClr val="002846"/>
              </a:buClr>
              <a:buSzPts val="1400"/>
              <a:buChar char="○"/>
              <a:defRPr>
                <a:solidFill>
                  <a:srgbClr val="002846"/>
                </a:solidFill>
              </a:defRPr>
            </a:lvl5pPr>
            <a:lvl6pPr marL="2743200" lvl="5" indent="-317500" rtl="0">
              <a:spcBef>
                <a:spcPts val="0"/>
              </a:spcBef>
              <a:spcAft>
                <a:spcPts val="0"/>
              </a:spcAft>
              <a:buClr>
                <a:srgbClr val="002846"/>
              </a:buClr>
              <a:buSzPts val="1400"/>
              <a:buChar char="■"/>
              <a:defRPr>
                <a:solidFill>
                  <a:srgbClr val="002846"/>
                </a:solidFill>
              </a:defRPr>
            </a:lvl6pPr>
            <a:lvl7pPr marL="3200400" lvl="6" indent="-317500" rtl="0">
              <a:spcBef>
                <a:spcPts val="0"/>
              </a:spcBef>
              <a:spcAft>
                <a:spcPts val="0"/>
              </a:spcAft>
              <a:buClr>
                <a:srgbClr val="002846"/>
              </a:buClr>
              <a:buSzPts val="1400"/>
              <a:buChar char="●"/>
              <a:defRPr>
                <a:solidFill>
                  <a:srgbClr val="002846"/>
                </a:solidFill>
              </a:defRPr>
            </a:lvl7pPr>
            <a:lvl8pPr marL="3657600" lvl="7" indent="-317500" rtl="0">
              <a:spcBef>
                <a:spcPts val="0"/>
              </a:spcBef>
              <a:spcAft>
                <a:spcPts val="0"/>
              </a:spcAft>
              <a:buClr>
                <a:srgbClr val="002846"/>
              </a:buClr>
              <a:buSzPts val="1400"/>
              <a:buChar char="○"/>
              <a:defRPr>
                <a:solidFill>
                  <a:srgbClr val="002846"/>
                </a:solidFill>
              </a:defRPr>
            </a:lvl8pPr>
            <a:lvl9pPr marL="4114800" lvl="8" indent="-317500" rtl="0">
              <a:spcBef>
                <a:spcPts val="0"/>
              </a:spcBef>
              <a:spcAft>
                <a:spcPts val="0"/>
              </a:spcAft>
              <a:buClr>
                <a:srgbClr val="002846"/>
              </a:buClr>
              <a:buSzPts val="1400"/>
              <a:buChar char="■"/>
              <a:defRPr>
                <a:solidFill>
                  <a:srgbClr val="002846"/>
                </a:solidFill>
              </a:defRPr>
            </a:lvl9pPr>
          </a:lstStyle>
          <a:p>
            <a:endParaRPr dirty="0"/>
          </a:p>
        </p:txBody>
      </p:sp>
      <p:sp>
        <p:nvSpPr>
          <p:cNvPr id="105" name="Google Shape;105;p14"/>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dirty="0"/>
          </a:p>
        </p:txBody>
      </p:sp>
      <p:sp>
        <p:nvSpPr>
          <p:cNvPr id="106" name="Google Shape;106;p14"/>
          <p:cNvSpPr txBox="1">
            <a:spLocks noGrp="1"/>
          </p:cNvSpPr>
          <p:nvPr>
            <p:ph type="subTitle" idx="3"/>
          </p:nvPr>
        </p:nvSpPr>
        <p:spPr>
          <a:xfrm>
            <a:off x="4578750" y="4642800"/>
            <a:ext cx="3893700" cy="319500"/>
          </a:xfrm>
          <a:prstGeom prst="rect">
            <a:avLst/>
          </a:prstGeom>
        </p:spPr>
        <p:txBody>
          <a:bodyPr spcFirstLastPara="1" wrap="square" lIns="91425" tIns="91425" rIns="91425" bIns="91425" anchor="ctr" anchorCtr="0">
            <a:normAutofit/>
          </a:bodyPr>
          <a:lstStyle>
            <a:lvl1pPr lvl="0" algn="r" rtl="0">
              <a:lnSpc>
                <a:spcPct val="90000"/>
              </a:lnSpc>
              <a:spcBef>
                <a:spcPts val="0"/>
              </a:spcBef>
              <a:spcAft>
                <a:spcPts val="0"/>
              </a:spcAft>
              <a:buSzPts val="700"/>
              <a:buNone/>
              <a:defRPr sz="700" b="1" i="0">
                <a:latin typeface="Helvetica" panose="020B0604020202020204" pitchFamily="34" charset="0"/>
                <a:cs typeface="Helvetica" panose="020B0604020202020204" pitchFamily="34" charset="0"/>
              </a:defRPr>
            </a:lvl1pPr>
            <a:lvl2pPr lvl="1" algn="r" rtl="0">
              <a:spcBef>
                <a:spcPts val="0"/>
              </a:spcBef>
              <a:spcAft>
                <a:spcPts val="0"/>
              </a:spcAft>
              <a:buSzPts val="700"/>
              <a:buNone/>
              <a:defRPr sz="700"/>
            </a:lvl2pPr>
            <a:lvl3pPr lvl="2" algn="r" rtl="0">
              <a:spcBef>
                <a:spcPts val="0"/>
              </a:spcBef>
              <a:spcAft>
                <a:spcPts val="0"/>
              </a:spcAft>
              <a:buSzPts val="700"/>
              <a:buNone/>
              <a:defRPr sz="700"/>
            </a:lvl3pPr>
            <a:lvl4pPr lvl="3" algn="r" rtl="0">
              <a:spcBef>
                <a:spcPts val="0"/>
              </a:spcBef>
              <a:spcAft>
                <a:spcPts val="0"/>
              </a:spcAft>
              <a:buSzPts val="700"/>
              <a:buNone/>
              <a:defRPr sz="700"/>
            </a:lvl4pPr>
            <a:lvl5pPr lvl="4" algn="r" rtl="0">
              <a:spcBef>
                <a:spcPts val="0"/>
              </a:spcBef>
              <a:spcAft>
                <a:spcPts val="0"/>
              </a:spcAft>
              <a:buSzPts val="700"/>
              <a:buNone/>
              <a:defRPr sz="700"/>
            </a:lvl5pPr>
            <a:lvl6pPr lvl="5" algn="r" rtl="0">
              <a:spcBef>
                <a:spcPts val="0"/>
              </a:spcBef>
              <a:spcAft>
                <a:spcPts val="0"/>
              </a:spcAft>
              <a:buSzPts val="700"/>
              <a:buNone/>
              <a:defRPr sz="700"/>
            </a:lvl6pPr>
            <a:lvl7pPr lvl="6" algn="r" rtl="0">
              <a:spcBef>
                <a:spcPts val="0"/>
              </a:spcBef>
              <a:spcAft>
                <a:spcPts val="0"/>
              </a:spcAft>
              <a:buSzPts val="700"/>
              <a:buNone/>
              <a:defRPr sz="700"/>
            </a:lvl7pPr>
            <a:lvl8pPr lvl="7" algn="r" rtl="0">
              <a:spcBef>
                <a:spcPts val="0"/>
              </a:spcBef>
              <a:spcAft>
                <a:spcPts val="0"/>
              </a:spcAft>
              <a:buSzPts val="700"/>
              <a:buNone/>
              <a:defRPr sz="700"/>
            </a:lvl8pPr>
            <a:lvl9pPr lvl="8" algn="r" rtl="0">
              <a:spcBef>
                <a:spcPts val="0"/>
              </a:spcBef>
              <a:spcAft>
                <a:spcPts val="0"/>
              </a:spcAft>
              <a:buSzPts val="700"/>
              <a:buNone/>
              <a:defRPr sz="700"/>
            </a:lvl9pPr>
          </a:lstStyle>
          <a:p>
            <a:endParaRPr dirty="0"/>
          </a:p>
        </p:txBody>
      </p:sp>
    </p:spTree>
    <p:extLst>
      <p:ext uri="{BB962C8B-B14F-4D97-AF65-F5344CB8AC3E}">
        <p14:creationId xmlns:p14="http://schemas.microsoft.com/office/powerpoint/2010/main" val="2557325044"/>
      </p:ext>
    </p:extLst>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guide id="3" pos="432">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Light Top" preserve="1">
  <p:cSld name="Blank Light Top">
    <p:spTree>
      <p:nvGrpSpPr>
        <p:cNvPr id="1" name="Shape 107"/>
        <p:cNvGrpSpPr/>
        <p:nvPr/>
      </p:nvGrpSpPr>
      <p:grpSpPr>
        <a:xfrm>
          <a:off x="0" y="0"/>
          <a:ext cx="0" cy="0"/>
          <a:chOff x="0" y="0"/>
          <a:chExt cx="0" cy="0"/>
        </a:xfrm>
      </p:grpSpPr>
      <p:sp>
        <p:nvSpPr>
          <p:cNvPr id="108" name="Google Shape;108;p15"/>
          <p:cNvSpPr/>
          <p:nvPr/>
        </p:nvSpPr>
        <p:spPr>
          <a:xfrm rot="5400000">
            <a:off x="3885250" y="-3889950"/>
            <a:ext cx="687000" cy="84669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09" name="Google Shape;109;p15"/>
          <p:cNvSpPr/>
          <p:nvPr/>
        </p:nvSpPr>
        <p:spPr>
          <a:xfrm>
            <a:off x="8472450" y="0"/>
            <a:ext cx="6717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110" name="Google Shape;110;p15"/>
          <p:cNvPicPr preferRelativeResize="0"/>
          <p:nvPr/>
        </p:nvPicPr>
        <p:blipFill>
          <a:blip r:embed="rId2">
            <a:alphaModFix/>
          </a:blip>
          <a:stretch>
            <a:fillRect/>
          </a:stretch>
        </p:blipFill>
        <p:spPr>
          <a:xfrm>
            <a:off x="8467410" y="4049"/>
            <a:ext cx="681790" cy="673816"/>
          </a:xfrm>
          <a:prstGeom prst="rect">
            <a:avLst/>
          </a:prstGeom>
          <a:noFill/>
          <a:ln>
            <a:noFill/>
          </a:ln>
        </p:spPr>
      </p:pic>
      <p:sp>
        <p:nvSpPr>
          <p:cNvPr id="111" name="Google Shape;111;p15"/>
          <p:cNvSpPr/>
          <p:nvPr/>
        </p:nvSpPr>
        <p:spPr>
          <a:xfrm rot="5400000">
            <a:off x="4537225" y="-3860100"/>
            <a:ext cx="65400" cy="91494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12" name="Google Shape;112;p15"/>
          <p:cNvSpPr txBox="1">
            <a:spLocks noGrp="1"/>
          </p:cNvSpPr>
          <p:nvPr>
            <p:ph type="title"/>
          </p:nvPr>
        </p:nvSpPr>
        <p:spPr>
          <a:xfrm>
            <a:off x="185200" y="180300"/>
            <a:ext cx="7929300" cy="3213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1800"/>
              <a:buFont typeface="Helvetica Neue"/>
              <a:buNone/>
              <a:defRPr sz="1800" b="1" i="0">
                <a:solidFill>
                  <a:schemeClr val="lt1"/>
                </a:solidFill>
                <a:latin typeface="Helvetica" panose="020B0604020202020204" pitchFamily="34" charset="0"/>
                <a:ea typeface="Helvetica" panose="020B0604020202020204" pitchFamily="34" charset="0"/>
                <a:cs typeface="Helvetica" panose="020B0604020202020204" pitchFamily="34" charset="0"/>
                <a:sym typeface="Helvetica Neue"/>
              </a:defRPr>
            </a:lvl1pPr>
            <a:lvl2pPr lvl="1"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2pPr>
            <a:lvl3pPr lvl="2"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3pPr>
            <a:lvl4pPr lvl="3"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4pPr>
            <a:lvl5pPr lvl="4"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5pPr>
            <a:lvl6pPr lvl="5"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6pPr>
            <a:lvl7pPr lvl="6"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7pPr>
            <a:lvl8pPr lvl="7"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8pPr>
            <a:lvl9pPr lvl="8"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9pPr>
          </a:lstStyle>
          <a:p>
            <a:endParaRPr dirty="0"/>
          </a:p>
        </p:txBody>
      </p:sp>
      <p:sp>
        <p:nvSpPr>
          <p:cNvPr id="113" name="Google Shape;113;p15"/>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dirty="0"/>
          </a:p>
        </p:txBody>
      </p:sp>
      <p:sp>
        <p:nvSpPr>
          <p:cNvPr id="114" name="Google Shape;114;p15"/>
          <p:cNvSpPr txBox="1">
            <a:spLocks noGrp="1"/>
          </p:cNvSpPr>
          <p:nvPr>
            <p:ph type="subTitle" idx="1"/>
          </p:nvPr>
        </p:nvSpPr>
        <p:spPr>
          <a:xfrm>
            <a:off x="4578750" y="4642800"/>
            <a:ext cx="3893700" cy="319500"/>
          </a:xfrm>
          <a:prstGeom prst="rect">
            <a:avLst/>
          </a:prstGeom>
        </p:spPr>
        <p:txBody>
          <a:bodyPr spcFirstLastPara="1" wrap="square" lIns="91425" tIns="91425" rIns="91425" bIns="91425" anchor="ctr" anchorCtr="0">
            <a:normAutofit/>
          </a:bodyPr>
          <a:lstStyle>
            <a:lvl1pPr lvl="0" algn="r" rtl="0">
              <a:lnSpc>
                <a:spcPct val="90000"/>
              </a:lnSpc>
              <a:spcBef>
                <a:spcPts val="0"/>
              </a:spcBef>
              <a:spcAft>
                <a:spcPts val="0"/>
              </a:spcAft>
              <a:buSzPts val="700"/>
              <a:buNone/>
              <a:defRPr sz="700" b="1" i="0">
                <a:latin typeface="Helvetica" panose="020B0604020202020204" pitchFamily="34" charset="0"/>
                <a:cs typeface="Helvetica" panose="020B0604020202020204" pitchFamily="34" charset="0"/>
              </a:defRPr>
            </a:lvl1pPr>
            <a:lvl2pPr lvl="1" algn="r" rtl="0">
              <a:spcBef>
                <a:spcPts val="0"/>
              </a:spcBef>
              <a:spcAft>
                <a:spcPts val="0"/>
              </a:spcAft>
              <a:buSzPts val="700"/>
              <a:buNone/>
              <a:defRPr sz="700"/>
            </a:lvl2pPr>
            <a:lvl3pPr lvl="2" algn="r" rtl="0">
              <a:spcBef>
                <a:spcPts val="0"/>
              </a:spcBef>
              <a:spcAft>
                <a:spcPts val="0"/>
              </a:spcAft>
              <a:buSzPts val="700"/>
              <a:buNone/>
              <a:defRPr sz="700"/>
            </a:lvl3pPr>
            <a:lvl4pPr lvl="3" algn="r" rtl="0">
              <a:spcBef>
                <a:spcPts val="0"/>
              </a:spcBef>
              <a:spcAft>
                <a:spcPts val="0"/>
              </a:spcAft>
              <a:buSzPts val="700"/>
              <a:buNone/>
              <a:defRPr sz="700"/>
            </a:lvl4pPr>
            <a:lvl5pPr lvl="4" algn="r" rtl="0">
              <a:spcBef>
                <a:spcPts val="0"/>
              </a:spcBef>
              <a:spcAft>
                <a:spcPts val="0"/>
              </a:spcAft>
              <a:buSzPts val="700"/>
              <a:buNone/>
              <a:defRPr sz="700"/>
            </a:lvl5pPr>
            <a:lvl6pPr lvl="5" algn="r" rtl="0">
              <a:spcBef>
                <a:spcPts val="0"/>
              </a:spcBef>
              <a:spcAft>
                <a:spcPts val="0"/>
              </a:spcAft>
              <a:buSzPts val="700"/>
              <a:buNone/>
              <a:defRPr sz="700"/>
            </a:lvl6pPr>
            <a:lvl7pPr lvl="6" algn="r" rtl="0">
              <a:spcBef>
                <a:spcPts val="0"/>
              </a:spcBef>
              <a:spcAft>
                <a:spcPts val="0"/>
              </a:spcAft>
              <a:buSzPts val="700"/>
              <a:buNone/>
              <a:defRPr sz="700"/>
            </a:lvl7pPr>
            <a:lvl8pPr lvl="7" algn="r" rtl="0">
              <a:spcBef>
                <a:spcPts val="0"/>
              </a:spcBef>
              <a:spcAft>
                <a:spcPts val="0"/>
              </a:spcAft>
              <a:buSzPts val="700"/>
              <a:buNone/>
              <a:defRPr sz="700"/>
            </a:lvl8pPr>
            <a:lvl9pPr lvl="8" algn="r" rtl="0">
              <a:spcBef>
                <a:spcPts val="0"/>
              </a:spcBef>
              <a:spcAft>
                <a:spcPts val="0"/>
              </a:spcAft>
              <a:buSzPts val="700"/>
              <a:buNone/>
              <a:defRPr sz="700"/>
            </a:lvl9pPr>
          </a:lstStyle>
          <a:p>
            <a:endParaRPr dirty="0"/>
          </a:p>
        </p:txBody>
      </p:sp>
    </p:spTree>
    <p:extLst>
      <p:ext uri="{BB962C8B-B14F-4D97-AF65-F5344CB8AC3E}">
        <p14:creationId xmlns:p14="http://schemas.microsoft.com/office/powerpoint/2010/main" val="2073832322"/>
      </p:ext>
    </p:extLst>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guide id="3" pos="432">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Dark Top" preserve="1">
  <p:cSld name="Title and Body Dark Top">
    <p:bg>
      <p:bgPr>
        <a:solidFill>
          <a:srgbClr val="002846"/>
        </a:solidFill>
        <a:effectLst/>
      </p:bgPr>
    </p:bg>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552005" y="1152150"/>
            <a:ext cx="4005900" cy="9054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b="1" i="0">
                <a:solidFill>
                  <a:schemeClr val="lt1"/>
                </a:solidFill>
                <a:latin typeface="Georgia" panose="02040502050405020303" pitchFamily="18" charset="0"/>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dirty="0"/>
          </a:p>
        </p:txBody>
      </p:sp>
      <p:sp>
        <p:nvSpPr>
          <p:cNvPr id="117" name="Google Shape;117;p16"/>
          <p:cNvSpPr txBox="1">
            <a:spLocks noGrp="1"/>
          </p:cNvSpPr>
          <p:nvPr>
            <p:ph type="body" idx="1"/>
          </p:nvPr>
        </p:nvSpPr>
        <p:spPr>
          <a:xfrm>
            <a:off x="552000" y="2297625"/>
            <a:ext cx="6970500" cy="2039400"/>
          </a:xfrm>
          <a:prstGeom prst="rect">
            <a:avLst/>
          </a:prstGeom>
        </p:spPr>
        <p:txBody>
          <a:bodyPr spcFirstLastPara="1" wrap="square" lIns="91425" tIns="91425" rIns="91425" bIns="91425" anchor="t" anchorCtr="0">
            <a:normAutofit/>
          </a:bodyPr>
          <a:lstStyle>
            <a:lvl1pPr marL="114300" lvl="0" indent="0" rtl="0">
              <a:spcBef>
                <a:spcPts val="0"/>
              </a:spcBef>
              <a:spcAft>
                <a:spcPts val="0"/>
              </a:spcAft>
              <a:buClr>
                <a:schemeClr val="lt1"/>
              </a:buClr>
              <a:buSzPts val="1800"/>
              <a:buNone/>
              <a:defRPr sz="1600" b="0" i="0">
                <a:solidFill>
                  <a:schemeClr val="lt1"/>
                </a:solidFill>
                <a:latin typeface="Helvetica" panose="020B0604020202020204" pitchFamily="34" charset="0"/>
                <a:cs typeface="Helvetica" panose="020B0604020202020204" pitchFamily="34" charset="0"/>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dirty="0"/>
          </a:p>
        </p:txBody>
      </p:sp>
      <p:sp>
        <p:nvSpPr>
          <p:cNvPr id="118" name="Google Shape;118;p16"/>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dirty="0"/>
          </a:p>
        </p:txBody>
      </p:sp>
      <p:sp>
        <p:nvSpPr>
          <p:cNvPr id="119" name="Google Shape;119;p16"/>
          <p:cNvSpPr/>
          <p:nvPr/>
        </p:nvSpPr>
        <p:spPr>
          <a:xfrm rot="5400000">
            <a:off x="3885050" y="-3890825"/>
            <a:ext cx="682200" cy="8461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20" name="Google Shape;120;p16"/>
          <p:cNvSpPr/>
          <p:nvPr/>
        </p:nvSpPr>
        <p:spPr>
          <a:xfrm>
            <a:off x="8457050" y="0"/>
            <a:ext cx="6870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121" name="Google Shape;121;p16"/>
          <p:cNvPicPr preferRelativeResize="0"/>
          <p:nvPr/>
        </p:nvPicPr>
        <p:blipFill>
          <a:blip r:embed="rId2">
            <a:alphaModFix/>
          </a:blip>
          <a:stretch>
            <a:fillRect/>
          </a:stretch>
        </p:blipFill>
        <p:spPr>
          <a:xfrm>
            <a:off x="8467410" y="3174"/>
            <a:ext cx="681790" cy="673816"/>
          </a:xfrm>
          <a:prstGeom prst="rect">
            <a:avLst/>
          </a:prstGeom>
          <a:noFill/>
          <a:ln>
            <a:noFill/>
          </a:ln>
        </p:spPr>
      </p:pic>
      <p:sp>
        <p:nvSpPr>
          <p:cNvPr id="122" name="Google Shape;122;p16"/>
          <p:cNvSpPr/>
          <p:nvPr/>
        </p:nvSpPr>
        <p:spPr>
          <a:xfrm rot="5400000">
            <a:off x="4536800" y="-3859500"/>
            <a:ext cx="65400" cy="91482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23" name="Google Shape;123;p16"/>
          <p:cNvSpPr txBox="1">
            <a:spLocks noGrp="1"/>
          </p:cNvSpPr>
          <p:nvPr>
            <p:ph type="title" idx="2"/>
          </p:nvPr>
        </p:nvSpPr>
        <p:spPr>
          <a:xfrm>
            <a:off x="185200" y="180300"/>
            <a:ext cx="7929300" cy="3213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1800"/>
              <a:buFont typeface="Helvetica Neue"/>
              <a:buNone/>
              <a:defRPr sz="1800" b="1" i="0">
                <a:solidFill>
                  <a:schemeClr val="lt1"/>
                </a:solidFill>
                <a:latin typeface="Helvetica" panose="020B0604020202020204" pitchFamily="34" charset="0"/>
                <a:ea typeface="Helvetica" panose="020B0604020202020204" pitchFamily="34" charset="0"/>
                <a:cs typeface="Helvetica" panose="020B0604020202020204" pitchFamily="34" charset="0"/>
                <a:sym typeface="Helvetica Neue"/>
              </a:defRPr>
            </a:lvl1pPr>
            <a:lvl2pPr lvl="1"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2pPr>
            <a:lvl3pPr lvl="2"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3pPr>
            <a:lvl4pPr lvl="3"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4pPr>
            <a:lvl5pPr lvl="4"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5pPr>
            <a:lvl6pPr lvl="5"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6pPr>
            <a:lvl7pPr lvl="6"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7pPr>
            <a:lvl8pPr lvl="7"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8pPr>
            <a:lvl9pPr lvl="8"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9pPr>
          </a:lstStyle>
          <a:p>
            <a:endParaRPr dirty="0"/>
          </a:p>
        </p:txBody>
      </p:sp>
      <p:sp>
        <p:nvSpPr>
          <p:cNvPr id="124" name="Google Shape;124;p16"/>
          <p:cNvSpPr txBox="1">
            <a:spLocks noGrp="1"/>
          </p:cNvSpPr>
          <p:nvPr>
            <p:ph type="subTitle" idx="3"/>
          </p:nvPr>
        </p:nvSpPr>
        <p:spPr>
          <a:xfrm>
            <a:off x="4578750" y="4642800"/>
            <a:ext cx="3893700" cy="319500"/>
          </a:xfrm>
          <a:prstGeom prst="rect">
            <a:avLst/>
          </a:prstGeom>
        </p:spPr>
        <p:txBody>
          <a:bodyPr spcFirstLastPara="1" wrap="square" lIns="91425" tIns="91425" rIns="91425" bIns="91425" anchor="ctr" anchorCtr="0">
            <a:normAutofit/>
          </a:bodyPr>
          <a:lstStyle>
            <a:lvl1pPr lvl="0" algn="r" rtl="0">
              <a:lnSpc>
                <a:spcPct val="90000"/>
              </a:lnSpc>
              <a:spcBef>
                <a:spcPts val="0"/>
              </a:spcBef>
              <a:spcAft>
                <a:spcPts val="0"/>
              </a:spcAft>
              <a:buClr>
                <a:schemeClr val="lt1"/>
              </a:buClr>
              <a:buSzPts val="700"/>
              <a:buNone/>
              <a:defRPr sz="700" b="1" i="0">
                <a:solidFill>
                  <a:schemeClr val="lt1"/>
                </a:solidFill>
                <a:latin typeface="Helvetica" panose="020B0604020202020204" pitchFamily="34" charset="0"/>
                <a:cs typeface="Helvetica" panose="020B0604020202020204" pitchFamily="34" charset="0"/>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dirty="0"/>
          </a:p>
        </p:txBody>
      </p:sp>
    </p:spTree>
    <p:extLst>
      <p:ext uri="{BB962C8B-B14F-4D97-AF65-F5344CB8AC3E}">
        <p14:creationId xmlns:p14="http://schemas.microsoft.com/office/powerpoint/2010/main" val="3218706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Dark Top" preserve="1">
  <p:cSld name="Blank Dark Top">
    <p:bg>
      <p:bgPr>
        <a:solidFill>
          <a:srgbClr val="002846"/>
        </a:solidFill>
        <a:effectLst/>
      </p:bgPr>
    </p:bg>
    <p:spTree>
      <p:nvGrpSpPr>
        <p:cNvPr id="1" name="Shape 125"/>
        <p:cNvGrpSpPr/>
        <p:nvPr/>
      </p:nvGrpSpPr>
      <p:grpSpPr>
        <a:xfrm>
          <a:off x="0" y="0"/>
          <a:ext cx="0" cy="0"/>
          <a:chOff x="0" y="0"/>
          <a:chExt cx="0" cy="0"/>
        </a:xfrm>
      </p:grpSpPr>
      <p:sp>
        <p:nvSpPr>
          <p:cNvPr id="126" name="Google Shape;126;p17"/>
          <p:cNvSpPr/>
          <p:nvPr/>
        </p:nvSpPr>
        <p:spPr>
          <a:xfrm rot="5400000">
            <a:off x="3885050" y="-3890825"/>
            <a:ext cx="682200" cy="8461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27" name="Google Shape;127;p17"/>
          <p:cNvSpPr/>
          <p:nvPr/>
        </p:nvSpPr>
        <p:spPr>
          <a:xfrm>
            <a:off x="8457050" y="0"/>
            <a:ext cx="6870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128" name="Google Shape;128;p17"/>
          <p:cNvPicPr preferRelativeResize="0"/>
          <p:nvPr/>
        </p:nvPicPr>
        <p:blipFill>
          <a:blip r:embed="rId2">
            <a:alphaModFix/>
          </a:blip>
          <a:stretch>
            <a:fillRect/>
          </a:stretch>
        </p:blipFill>
        <p:spPr>
          <a:xfrm>
            <a:off x="8467410" y="3174"/>
            <a:ext cx="681790" cy="673816"/>
          </a:xfrm>
          <a:prstGeom prst="rect">
            <a:avLst/>
          </a:prstGeom>
          <a:noFill/>
          <a:ln>
            <a:noFill/>
          </a:ln>
        </p:spPr>
      </p:pic>
      <p:sp>
        <p:nvSpPr>
          <p:cNvPr id="129" name="Google Shape;129;p17"/>
          <p:cNvSpPr/>
          <p:nvPr/>
        </p:nvSpPr>
        <p:spPr>
          <a:xfrm rot="5400000">
            <a:off x="4536800" y="-3859500"/>
            <a:ext cx="65400" cy="91482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30" name="Google Shape;130;p17"/>
          <p:cNvSpPr txBox="1">
            <a:spLocks noGrp="1"/>
          </p:cNvSpPr>
          <p:nvPr>
            <p:ph type="title"/>
          </p:nvPr>
        </p:nvSpPr>
        <p:spPr>
          <a:xfrm>
            <a:off x="185200" y="180300"/>
            <a:ext cx="7929300" cy="3213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1800"/>
              <a:buFont typeface="Helvetica Neue"/>
              <a:buNone/>
              <a:defRPr sz="1800" b="1" i="0">
                <a:solidFill>
                  <a:schemeClr val="lt1"/>
                </a:solidFill>
                <a:latin typeface="Helvetica" panose="020B0604020202020204" pitchFamily="34" charset="0"/>
                <a:ea typeface="Helvetica" panose="020B0604020202020204" pitchFamily="34" charset="0"/>
                <a:cs typeface="Helvetica" panose="020B0604020202020204" pitchFamily="34" charset="0"/>
                <a:sym typeface="Helvetica Neue"/>
              </a:defRPr>
            </a:lvl1pPr>
            <a:lvl2pPr lvl="1"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2pPr>
            <a:lvl3pPr lvl="2"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3pPr>
            <a:lvl4pPr lvl="3"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4pPr>
            <a:lvl5pPr lvl="4"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5pPr>
            <a:lvl6pPr lvl="5"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6pPr>
            <a:lvl7pPr lvl="6"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7pPr>
            <a:lvl8pPr lvl="7"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8pPr>
            <a:lvl9pPr lvl="8"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9pPr>
          </a:lstStyle>
          <a:p>
            <a:endParaRPr dirty="0"/>
          </a:p>
        </p:txBody>
      </p:sp>
      <p:sp>
        <p:nvSpPr>
          <p:cNvPr id="131" name="Google Shape;131;p17"/>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dirty="0"/>
          </a:p>
        </p:txBody>
      </p:sp>
      <p:sp>
        <p:nvSpPr>
          <p:cNvPr id="132" name="Google Shape;132;p17"/>
          <p:cNvSpPr txBox="1">
            <a:spLocks noGrp="1"/>
          </p:cNvSpPr>
          <p:nvPr>
            <p:ph type="subTitle" idx="1"/>
          </p:nvPr>
        </p:nvSpPr>
        <p:spPr>
          <a:xfrm>
            <a:off x="4578750" y="4642800"/>
            <a:ext cx="3893700" cy="319500"/>
          </a:xfrm>
          <a:prstGeom prst="rect">
            <a:avLst/>
          </a:prstGeom>
        </p:spPr>
        <p:txBody>
          <a:bodyPr spcFirstLastPara="1" wrap="square" lIns="91425" tIns="91425" rIns="91425" bIns="91425" anchor="ctr" anchorCtr="0">
            <a:normAutofit/>
          </a:bodyPr>
          <a:lstStyle>
            <a:lvl1pPr lvl="0" algn="r" rtl="0">
              <a:lnSpc>
                <a:spcPct val="90000"/>
              </a:lnSpc>
              <a:spcBef>
                <a:spcPts val="0"/>
              </a:spcBef>
              <a:spcAft>
                <a:spcPts val="0"/>
              </a:spcAft>
              <a:buClr>
                <a:schemeClr val="lt1"/>
              </a:buClr>
              <a:buSzPts val="700"/>
              <a:buNone/>
              <a:defRPr sz="700" b="1" i="0">
                <a:solidFill>
                  <a:schemeClr val="lt1"/>
                </a:solidFill>
                <a:latin typeface="Helvetica" panose="020B0604020202020204" pitchFamily="34" charset="0"/>
                <a:cs typeface="Helvetica" panose="020B0604020202020204" pitchFamily="34" charset="0"/>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dirty="0"/>
          </a:p>
        </p:txBody>
      </p:sp>
    </p:spTree>
    <p:extLst>
      <p:ext uri="{BB962C8B-B14F-4D97-AF65-F5344CB8AC3E}">
        <p14:creationId xmlns:p14="http://schemas.microsoft.com/office/powerpoint/2010/main" val="323468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Light Bottom" preserve="1">
  <p:cSld name="Title and Body Light Bottom">
    <p:spTree>
      <p:nvGrpSpPr>
        <p:cNvPr id="1" name="Shape 133"/>
        <p:cNvGrpSpPr/>
        <p:nvPr/>
      </p:nvGrpSpPr>
      <p:grpSpPr>
        <a:xfrm>
          <a:off x="0" y="0"/>
          <a:ext cx="0" cy="0"/>
          <a:chOff x="0" y="0"/>
          <a:chExt cx="0" cy="0"/>
        </a:xfrm>
      </p:grpSpPr>
      <p:sp>
        <p:nvSpPr>
          <p:cNvPr id="134" name="Google Shape;134;p18"/>
          <p:cNvSpPr/>
          <p:nvPr/>
        </p:nvSpPr>
        <p:spPr>
          <a:xfrm rot="5400000">
            <a:off x="3883150" y="568663"/>
            <a:ext cx="692100" cy="8467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35" name="Google Shape;135;p18"/>
          <p:cNvSpPr/>
          <p:nvPr/>
        </p:nvSpPr>
        <p:spPr>
          <a:xfrm>
            <a:off x="8462150" y="4461600"/>
            <a:ext cx="6717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136" name="Google Shape;136;p18"/>
          <p:cNvPicPr preferRelativeResize="0"/>
          <p:nvPr/>
        </p:nvPicPr>
        <p:blipFill>
          <a:blip r:embed="rId2">
            <a:alphaModFix/>
          </a:blip>
          <a:stretch>
            <a:fillRect/>
          </a:stretch>
        </p:blipFill>
        <p:spPr>
          <a:xfrm>
            <a:off x="8457110" y="4465649"/>
            <a:ext cx="681790" cy="673816"/>
          </a:xfrm>
          <a:prstGeom prst="rect">
            <a:avLst/>
          </a:prstGeom>
          <a:noFill/>
          <a:ln>
            <a:noFill/>
          </a:ln>
        </p:spPr>
      </p:pic>
      <p:sp>
        <p:nvSpPr>
          <p:cNvPr id="137" name="Google Shape;137;p18"/>
          <p:cNvSpPr/>
          <p:nvPr/>
        </p:nvSpPr>
        <p:spPr>
          <a:xfrm rot="5400000">
            <a:off x="4539300" y="-153125"/>
            <a:ext cx="65400" cy="91539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38" name="Google Shape;138;p18"/>
          <p:cNvSpPr txBox="1">
            <a:spLocks noGrp="1"/>
          </p:cNvSpPr>
          <p:nvPr>
            <p:ph type="title"/>
          </p:nvPr>
        </p:nvSpPr>
        <p:spPr>
          <a:xfrm>
            <a:off x="567850" y="510225"/>
            <a:ext cx="4005900" cy="9054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i="0">
                <a:latin typeface="Georgia" panose="02040502050405020303" pitchFamily="18"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39" name="Google Shape;139;p18"/>
          <p:cNvSpPr txBox="1">
            <a:spLocks noGrp="1"/>
          </p:cNvSpPr>
          <p:nvPr>
            <p:ph type="body" idx="1"/>
          </p:nvPr>
        </p:nvSpPr>
        <p:spPr>
          <a:xfrm>
            <a:off x="567850" y="1655700"/>
            <a:ext cx="6970500" cy="2510100"/>
          </a:xfrm>
          <a:prstGeom prst="rect">
            <a:avLst/>
          </a:prstGeom>
        </p:spPr>
        <p:txBody>
          <a:bodyPr spcFirstLastPara="1" wrap="square" lIns="91425" tIns="91425" rIns="91425" bIns="91425" anchor="t" anchorCtr="0">
            <a:normAutofit/>
          </a:bodyPr>
          <a:lstStyle>
            <a:lvl1pPr marL="114300" lvl="0" indent="0" rtl="0">
              <a:spcBef>
                <a:spcPts val="0"/>
              </a:spcBef>
              <a:spcAft>
                <a:spcPts val="0"/>
              </a:spcAft>
              <a:buClr>
                <a:srgbClr val="002846"/>
              </a:buClr>
              <a:buSzPts val="1800"/>
              <a:buNone/>
              <a:defRPr sz="1600" b="0" i="0">
                <a:solidFill>
                  <a:srgbClr val="002846"/>
                </a:solidFill>
                <a:latin typeface="Helvetica" panose="020B0604020202020204" pitchFamily="34" charset="0"/>
                <a:cs typeface="Helvetica" panose="020B0604020202020204" pitchFamily="34" charset="0"/>
              </a:defRPr>
            </a:lvl1pPr>
            <a:lvl2pPr marL="914400" lvl="1" indent="-317500" rtl="0">
              <a:spcBef>
                <a:spcPts val="0"/>
              </a:spcBef>
              <a:spcAft>
                <a:spcPts val="0"/>
              </a:spcAft>
              <a:buClr>
                <a:srgbClr val="002846"/>
              </a:buClr>
              <a:buSzPts val="1400"/>
              <a:buChar char="○"/>
              <a:defRPr>
                <a:solidFill>
                  <a:srgbClr val="002846"/>
                </a:solidFill>
              </a:defRPr>
            </a:lvl2pPr>
            <a:lvl3pPr marL="1371600" lvl="2" indent="-317500" rtl="0">
              <a:spcBef>
                <a:spcPts val="0"/>
              </a:spcBef>
              <a:spcAft>
                <a:spcPts val="0"/>
              </a:spcAft>
              <a:buClr>
                <a:srgbClr val="002846"/>
              </a:buClr>
              <a:buSzPts val="1400"/>
              <a:buChar char="■"/>
              <a:defRPr>
                <a:solidFill>
                  <a:srgbClr val="002846"/>
                </a:solidFill>
              </a:defRPr>
            </a:lvl3pPr>
            <a:lvl4pPr marL="1828800" lvl="3" indent="-317500" rtl="0">
              <a:spcBef>
                <a:spcPts val="0"/>
              </a:spcBef>
              <a:spcAft>
                <a:spcPts val="0"/>
              </a:spcAft>
              <a:buClr>
                <a:srgbClr val="002846"/>
              </a:buClr>
              <a:buSzPts val="1400"/>
              <a:buChar char="●"/>
              <a:defRPr>
                <a:solidFill>
                  <a:srgbClr val="002846"/>
                </a:solidFill>
              </a:defRPr>
            </a:lvl4pPr>
            <a:lvl5pPr marL="2286000" lvl="4" indent="-317500" rtl="0">
              <a:spcBef>
                <a:spcPts val="0"/>
              </a:spcBef>
              <a:spcAft>
                <a:spcPts val="0"/>
              </a:spcAft>
              <a:buClr>
                <a:srgbClr val="002846"/>
              </a:buClr>
              <a:buSzPts val="1400"/>
              <a:buChar char="○"/>
              <a:defRPr>
                <a:solidFill>
                  <a:srgbClr val="002846"/>
                </a:solidFill>
              </a:defRPr>
            </a:lvl5pPr>
            <a:lvl6pPr marL="2743200" lvl="5" indent="-317500" rtl="0">
              <a:spcBef>
                <a:spcPts val="0"/>
              </a:spcBef>
              <a:spcAft>
                <a:spcPts val="0"/>
              </a:spcAft>
              <a:buClr>
                <a:srgbClr val="002846"/>
              </a:buClr>
              <a:buSzPts val="1400"/>
              <a:buChar char="■"/>
              <a:defRPr>
                <a:solidFill>
                  <a:srgbClr val="002846"/>
                </a:solidFill>
              </a:defRPr>
            </a:lvl6pPr>
            <a:lvl7pPr marL="3200400" lvl="6" indent="-317500" rtl="0">
              <a:spcBef>
                <a:spcPts val="0"/>
              </a:spcBef>
              <a:spcAft>
                <a:spcPts val="0"/>
              </a:spcAft>
              <a:buClr>
                <a:srgbClr val="002846"/>
              </a:buClr>
              <a:buSzPts val="1400"/>
              <a:buChar char="●"/>
              <a:defRPr>
                <a:solidFill>
                  <a:srgbClr val="002846"/>
                </a:solidFill>
              </a:defRPr>
            </a:lvl7pPr>
            <a:lvl8pPr marL="3657600" lvl="7" indent="-317500" rtl="0">
              <a:spcBef>
                <a:spcPts val="0"/>
              </a:spcBef>
              <a:spcAft>
                <a:spcPts val="0"/>
              </a:spcAft>
              <a:buClr>
                <a:srgbClr val="002846"/>
              </a:buClr>
              <a:buSzPts val="1400"/>
              <a:buChar char="○"/>
              <a:defRPr>
                <a:solidFill>
                  <a:srgbClr val="002846"/>
                </a:solidFill>
              </a:defRPr>
            </a:lvl8pPr>
            <a:lvl9pPr marL="4114800" lvl="8" indent="-317500" rtl="0">
              <a:spcBef>
                <a:spcPts val="0"/>
              </a:spcBef>
              <a:spcAft>
                <a:spcPts val="0"/>
              </a:spcAft>
              <a:buClr>
                <a:srgbClr val="002846"/>
              </a:buClr>
              <a:buSzPts val="1400"/>
              <a:buChar char="■"/>
              <a:defRPr>
                <a:solidFill>
                  <a:srgbClr val="002846"/>
                </a:solidFill>
              </a:defRPr>
            </a:lvl9pPr>
          </a:lstStyle>
          <a:p>
            <a:endParaRPr dirty="0"/>
          </a:p>
        </p:txBody>
      </p:sp>
      <p:sp>
        <p:nvSpPr>
          <p:cNvPr id="140" name="Google Shape;140;p18"/>
          <p:cNvSpPr txBox="1">
            <a:spLocks noGrp="1"/>
          </p:cNvSpPr>
          <p:nvPr>
            <p:ph type="sldNum" idx="12"/>
          </p:nvPr>
        </p:nvSpPr>
        <p:spPr>
          <a:xfrm>
            <a:off x="7757677"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dirty="0"/>
          </a:p>
        </p:txBody>
      </p:sp>
      <p:sp>
        <p:nvSpPr>
          <p:cNvPr id="141" name="Google Shape;141;p18"/>
          <p:cNvSpPr txBox="1">
            <a:spLocks noGrp="1"/>
          </p:cNvSpPr>
          <p:nvPr>
            <p:ph type="subTitle" idx="2"/>
          </p:nvPr>
        </p:nvSpPr>
        <p:spPr>
          <a:xfrm>
            <a:off x="3772800" y="4642800"/>
            <a:ext cx="3893700" cy="319500"/>
          </a:xfrm>
          <a:prstGeom prst="rect">
            <a:avLst/>
          </a:prstGeom>
        </p:spPr>
        <p:txBody>
          <a:bodyPr spcFirstLastPara="1" wrap="square" lIns="91425" tIns="91425" rIns="91425" bIns="91425" anchor="ctr" anchorCtr="0">
            <a:normAutofit/>
          </a:bodyPr>
          <a:lstStyle>
            <a:lvl1pPr lvl="0" algn="r" rtl="0">
              <a:lnSpc>
                <a:spcPct val="90000"/>
              </a:lnSpc>
              <a:spcBef>
                <a:spcPts val="0"/>
              </a:spcBef>
              <a:spcAft>
                <a:spcPts val="0"/>
              </a:spcAft>
              <a:buClr>
                <a:schemeClr val="lt1"/>
              </a:buClr>
              <a:buSzPts val="700"/>
              <a:buNone/>
              <a:defRPr sz="700" b="1" i="0">
                <a:solidFill>
                  <a:schemeClr val="lt1"/>
                </a:solidFill>
                <a:latin typeface="Helvetica" panose="020B0604020202020204" pitchFamily="34" charset="0"/>
                <a:cs typeface="Helvetica" panose="020B0604020202020204" pitchFamily="34" charset="0"/>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dirty="0"/>
          </a:p>
        </p:txBody>
      </p:sp>
    </p:spTree>
    <p:extLst>
      <p:ext uri="{BB962C8B-B14F-4D97-AF65-F5344CB8AC3E}">
        <p14:creationId xmlns:p14="http://schemas.microsoft.com/office/powerpoint/2010/main" val="2055113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Light Bottom" preserve="1">
  <p:cSld name="Blank Light Bottom">
    <p:spTree>
      <p:nvGrpSpPr>
        <p:cNvPr id="1" name="Shape 142"/>
        <p:cNvGrpSpPr/>
        <p:nvPr/>
      </p:nvGrpSpPr>
      <p:grpSpPr>
        <a:xfrm>
          <a:off x="0" y="0"/>
          <a:ext cx="0" cy="0"/>
          <a:chOff x="0" y="0"/>
          <a:chExt cx="0" cy="0"/>
        </a:xfrm>
      </p:grpSpPr>
      <p:sp>
        <p:nvSpPr>
          <p:cNvPr id="143" name="Google Shape;143;p19"/>
          <p:cNvSpPr/>
          <p:nvPr/>
        </p:nvSpPr>
        <p:spPr>
          <a:xfrm rot="5400000">
            <a:off x="3883150" y="568663"/>
            <a:ext cx="692100" cy="8467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44" name="Google Shape;144;p19"/>
          <p:cNvSpPr/>
          <p:nvPr/>
        </p:nvSpPr>
        <p:spPr>
          <a:xfrm>
            <a:off x="8462150" y="4461600"/>
            <a:ext cx="6717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145" name="Google Shape;145;p19"/>
          <p:cNvPicPr preferRelativeResize="0"/>
          <p:nvPr/>
        </p:nvPicPr>
        <p:blipFill>
          <a:blip r:embed="rId2">
            <a:alphaModFix/>
          </a:blip>
          <a:stretch>
            <a:fillRect/>
          </a:stretch>
        </p:blipFill>
        <p:spPr>
          <a:xfrm>
            <a:off x="8457110" y="4465649"/>
            <a:ext cx="681790" cy="673816"/>
          </a:xfrm>
          <a:prstGeom prst="rect">
            <a:avLst/>
          </a:prstGeom>
          <a:noFill/>
          <a:ln>
            <a:noFill/>
          </a:ln>
        </p:spPr>
      </p:pic>
      <p:sp>
        <p:nvSpPr>
          <p:cNvPr id="146" name="Google Shape;146;p19"/>
          <p:cNvSpPr/>
          <p:nvPr/>
        </p:nvSpPr>
        <p:spPr>
          <a:xfrm rot="5400000">
            <a:off x="4539300" y="-153125"/>
            <a:ext cx="65400" cy="91539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47" name="Google Shape;147;p19"/>
          <p:cNvSpPr txBox="1">
            <a:spLocks noGrp="1"/>
          </p:cNvSpPr>
          <p:nvPr>
            <p:ph type="sldNum" idx="12"/>
          </p:nvPr>
        </p:nvSpPr>
        <p:spPr>
          <a:xfrm>
            <a:off x="7757677"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dirty="0"/>
          </a:p>
        </p:txBody>
      </p:sp>
      <p:sp>
        <p:nvSpPr>
          <p:cNvPr id="148" name="Google Shape;148;p19"/>
          <p:cNvSpPr txBox="1">
            <a:spLocks noGrp="1"/>
          </p:cNvSpPr>
          <p:nvPr>
            <p:ph type="subTitle" idx="1"/>
          </p:nvPr>
        </p:nvSpPr>
        <p:spPr>
          <a:xfrm>
            <a:off x="3772800" y="4642800"/>
            <a:ext cx="3893700" cy="319500"/>
          </a:xfrm>
          <a:prstGeom prst="rect">
            <a:avLst/>
          </a:prstGeom>
        </p:spPr>
        <p:txBody>
          <a:bodyPr spcFirstLastPara="1" wrap="square" lIns="91425" tIns="91425" rIns="91425" bIns="91425" anchor="ctr" anchorCtr="0">
            <a:normAutofit/>
          </a:bodyPr>
          <a:lstStyle>
            <a:lvl1pPr lvl="0" algn="r" rtl="0">
              <a:lnSpc>
                <a:spcPct val="90000"/>
              </a:lnSpc>
              <a:spcBef>
                <a:spcPts val="0"/>
              </a:spcBef>
              <a:spcAft>
                <a:spcPts val="0"/>
              </a:spcAft>
              <a:buClr>
                <a:schemeClr val="lt1"/>
              </a:buClr>
              <a:buSzPts val="700"/>
              <a:buNone/>
              <a:defRPr sz="700" b="1" i="0">
                <a:solidFill>
                  <a:schemeClr val="lt1"/>
                </a:solidFill>
                <a:latin typeface="Helvetica" panose="020B0604020202020204" pitchFamily="34" charset="0"/>
                <a:cs typeface="Helvetica" panose="020B0604020202020204" pitchFamily="34" charset="0"/>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dirty="0"/>
          </a:p>
        </p:txBody>
      </p:sp>
    </p:spTree>
    <p:extLst>
      <p:ext uri="{BB962C8B-B14F-4D97-AF65-F5344CB8AC3E}">
        <p14:creationId xmlns:p14="http://schemas.microsoft.com/office/powerpoint/2010/main" val="1291671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Dark Bottom" preserve="1">
  <p:cSld name="Title and Body Dark Bottom">
    <p:bg>
      <p:bgPr>
        <a:solidFill>
          <a:srgbClr val="002846"/>
        </a:solidFill>
        <a:effectLst/>
      </p:bgPr>
    </p:bg>
    <p:spTree>
      <p:nvGrpSpPr>
        <p:cNvPr id="1" name="Shape 149"/>
        <p:cNvGrpSpPr/>
        <p:nvPr/>
      </p:nvGrpSpPr>
      <p:grpSpPr>
        <a:xfrm>
          <a:off x="0" y="0"/>
          <a:ext cx="0" cy="0"/>
          <a:chOff x="0" y="0"/>
          <a:chExt cx="0" cy="0"/>
        </a:xfrm>
      </p:grpSpPr>
      <p:sp>
        <p:nvSpPr>
          <p:cNvPr id="150" name="Google Shape;150;p20"/>
          <p:cNvSpPr txBox="1">
            <a:spLocks noGrp="1"/>
          </p:cNvSpPr>
          <p:nvPr>
            <p:ph type="title"/>
          </p:nvPr>
        </p:nvSpPr>
        <p:spPr>
          <a:xfrm>
            <a:off x="567850" y="510225"/>
            <a:ext cx="4005900" cy="9054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b="1" i="0">
                <a:solidFill>
                  <a:schemeClr val="lt1"/>
                </a:solidFill>
                <a:latin typeface="Georgia" panose="02040502050405020303" pitchFamily="18" charset="0"/>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dirty="0"/>
          </a:p>
        </p:txBody>
      </p:sp>
      <p:sp>
        <p:nvSpPr>
          <p:cNvPr id="151" name="Google Shape;151;p20"/>
          <p:cNvSpPr txBox="1">
            <a:spLocks noGrp="1"/>
          </p:cNvSpPr>
          <p:nvPr>
            <p:ph type="body" idx="1"/>
          </p:nvPr>
        </p:nvSpPr>
        <p:spPr>
          <a:xfrm>
            <a:off x="567850" y="1655700"/>
            <a:ext cx="6970500" cy="2510100"/>
          </a:xfrm>
          <a:prstGeom prst="rect">
            <a:avLst/>
          </a:prstGeom>
        </p:spPr>
        <p:txBody>
          <a:bodyPr spcFirstLastPara="1" wrap="square" lIns="91425" tIns="91425" rIns="91425" bIns="91425" anchor="t" anchorCtr="0">
            <a:normAutofit/>
          </a:bodyPr>
          <a:lstStyle>
            <a:lvl1pPr marL="114300" lvl="0" indent="0" rtl="0">
              <a:spcBef>
                <a:spcPts val="0"/>
              </a:spcBef>
              <a:spcAft>
                <a:spcPts val="0"/>
              </a:spcAft>
              <a:buClr>
                <a:schemeClr val="lt1"/>
              </a:buClr>
              <a:buSzPts val="1800"/>
              <a:buNone/>
              <a:defRPr sz="1600" b="0" i="0">
                <a:solidFill>
                  <a:schemeClr val="lt1"/>
                </a:solidFill>
                <a:latin typeface="Helvetica" panose="020B0604020202020204" pitchFamily="34" charset="0"/>
                <a:cs typeface="Helvetica" panose="020B0604020202020204" pitchFamily="34" charset="0"/>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dirty="0"/>
          </a:p>
        </p:txBody>
      </p:sp>
      <p:sp>
        <p:nvSpPr>
          <p:cNvPr id="152" name="Google Shape;152;p20"/>
          <p:cNvSpPr/>
          <p:nvPr/>
        </p:nvSpPr>
        <p:spPr>
          <a:xfrm rot="5400000">
            <a:off x="3882750" y="569875"/>
            <a:ext cx="688800" cy="84621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53" name="Google Shape;153;p20"/>
          <p:cNvSpPr/>
          <p:nvPr/>
        </p:nvSpPr>
        <p:spPr>
          <a:xfrm>
            <a:off x="8455825" y="4456525"/>
            <a:ext cx="688200" cy="6870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154" name="Google Shape;154;p20"/>
          <p:cNvPicPr preferRelativeResize="0"/>
          <p:nvPr/>
        </p:nvPicPr>
        <p:blipFill>
          <a:blip r:embed="rId2">
            <a:alphaModFix/>
          </a:blip>
          <a:stretch>
            <a:fillRect/>
          </a:stretch>
        </p:blipFill>
        <p:spPr>
          <a:xfrm>
            <a:off x="8459035" y="4465637"/>
            <a:ext cx="681790" cy="673816"/>
          </a:xfrm>
          <a:prstGeom prst="rect">
            <a:avLst/>
          </a:prstGeom>
          <a:noFill/>
          <a:ln>
            <a:noFill/>
          </a:ln>
        </p:spPr>
      </p:pic>
      <p:sp>
        <p:nvSpPr>
          <p:cNvPr id="155" name="Google Shape;155;p20"/>
          <p:cNvSpPr/>
          <p:nvPr/>
        </p:nvSpPr>
        <p:spPr>
          <a:xfrm rot="5400000">
            <a:off x="4539300" y="-148175"/>
            <a:ext cx="65400" cy="91440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56" name="Google Shape;156;p20"/>
          <p:cNvSpPr txBox="1">
            <a:spLocks noGrp="1"/>
          </p:cNvSpPr>
          <p:nvPr>
            <p:ph type="sldNum" idx="12"/>
          </p:nvPr>
        </p:nvSpPr>
        <p:spPr>
          <a:xfrm>
            <a:off x="7757677"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dirty="0"/>
          </a:p>
        </p:txBody>
      </p:sp>
      <p:sp>
        <p:nvSpPr>
          <p:cNvPr id="157" name="Google Shape;157;p20"/>
          <p:cNvSpPr txBox="1">
            <a:spLocks noGrp="1"/>
          </p:cNvSpPr>
          <p:nvPr>
            <p:ph type="subTitle" idx="2"/>
          </p:nvPr>
        </p:nvSpPr>
        <p:spPr>
          <a:xfrm>
            <a:off x="3772800" y="4642800"/>
            <a:ext cx="3893700" cy="319500"/>
          </a:xfrm>
          <a:prstGeom prst="rect">
            <a:avLst/>
          </a:prstGeom>
        </p:spPr>
        <p:txBody>
          <a:bodyPr spcFirstLastPara="1" wrap="square" lIns="91425" tIns="91425" rIns="91425" bIns="91425" anchor="ctr" anchorCtr="0">
            <a:normAutofit/>
          </a:bodyPr>
          <a:lstStyle>
            <a:lvl1pPr lvl="0" algn="r" rtl="0">
              <a:lnSpc>
                <a:spcPct val="90000"/>
              </a:lnSpc>
              <a:spcBef>
                <a:spcPts val="0"/>
              </a:spcBef>
              <a:spcAft>
                <a:spcPts val="0"/>
              </a:spcAft>
              <a:buClr>
                <a:schemeClr val="lt1"/>
              </a:buClr>
              <a:buSzPts val="700"/>
              <a:buNone/>
              <a:defRPr sz="700" b="1" i="0">
                <a:solidFill>
                  <a:schemeClr val="lt1"/>
                </a:solidFill>
                <a:latin typeface="Helvetica" panose="020B0604020202020204" pitchFamily="34" charset="0"/>
                <a:cs typeface="Helvetica" panose="020B0604020202020204" pitchFamily="34" charset="0"/>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dirty="0"/>
          </a:p>
        </p:txBody>
      </p:sp>
    </p:spTree>
    <p:extLst>
      <p:ext uri="{BB962C8B-B14F-4D97-AF65-F5344CB8AC3E}">
        <p14:creationId xmlns:p14="http://schemas.microsoft.com/office/powerpoint/2010/main" val="2035951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imple Light - Title Slide" preserve="1">
  <p:cSld name="Simple Light - Title Slide">
    <p:spTree>
      <p:nvGrpSpPr>
        <p:cNvPr id="1" name="Shape 15"/>
        <p:cNvGrpSpPr/>
        <p:nvPr/>
      </p:nvGrpSpPr>
      <p:grpSpPr>
        <a:xfrm>
          <a:off x="0" y="0"/>
          <a:ext cx="0" cy="0"/>
          <a:chOff x="0" y="0"/>
          <a:chExt cx="0" cy="0"/>
        </a:xfrm>
      </p:grpSpPr>
      <p:sp>
        <p:nvSpPr>
          <p:cNvPr id="16" name="Google Shape;16;p3"/>
          <p:cNvSpPr/>
          <p:nvPr/>
        </p:nvSpPr>
        <p:spPr>
          <a:xfrm>
            <a:off x="0" y="1350"/>
            <a:ext cx="54852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lt1"/>
              </a:solidFill>
            </a:endParaRPr>
          </a:p>
        </p:txBody>
      </p:sp>
      <p:pic>
        <p:nvPicPr>
          <p:cNvPr id="17" name="Google Shape;17;p3"/>
          <p:cNvPicPr preferRelativeResize="0"/>
          <p:nvPr/>
        </p:nvPicPr>
        <p:blipFill rotWithShape="1">
          <a:blip r:embed="rId2">
            <a:alphaModFix/>
          </a:blip>
          <a:srcRect/>
          <a:stretch/>
        </p:blipFill>
        <p:spPr>
          <a:xfrm>
            <a:off x="0" y="-10126"/>
            <a:ext cx="2872100" cy="1116950"/>
          </a:xfrm>
          <a:prstGeom prst="rect">
            <a:avLst/>
          </a:prstGeom>
          <a:noFill/>
          <a:ln>
            <a:noFill/>
          </a:ln>
        </p:spPr>
      </p:pic>
      <p:sp>
        <p:nvSpPr>
          <p:cNvPr id="18" name="Google Shape;18;p3"/>
          <p:cNvSpPr/>
          <p:nvPr/>
        </p:nvSpPr>
        <p:spPr>
          <a:xfrm>
            <a:off x="5485200" y="135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9" name="Google Shape;19;p3"/>
          <p:cNvSpPr txBox="1">
            <a:spLocks noGrp="1"/>
          </p:cNvSpPr>
          <p:nvPr>
            <p:ph type="title"/>
          </p:nvPr>
        </p:nvSpPr>
        <p:spPr>
          <a:xfrm>
            <a:off x="685125" y="1366125"/>
            <a:ext cx="3933900" cy="2600400"/>
          </a:xfrm>
          <a:prstGeom prst="rect">
            <a:avLst/>
          </a:prstGeom>
        </p:spPr>
        <p:txBody>
          <a:bodyPr spcFirstLastPara="1" wrap="square" lIns="91425" tIns="91425" rIns="91425" bIns="91425" anchor="b" anchorCtr="0">
            <a:normAutofit/>
          </a:bodyPr>
          <a:lstStyle>
            <a:lvl1pPr lvl="0" rtl="0">
              <a:spcBef>
                <a:spcPts val="0"/>
              </a:spcBef>
              <a:spcAft>
                <a:spcPts val="0"/>
              </a:spcAft>
              <a:buSzPts val="3500"/>
              <a:buNone/>
              <a:defRPr sz="3500" b="1" i="0">
                <a:latin typeface="Georgia" panose="02040502050405020303" pitchFamily="18" charset="0"/>
              </a:defRPr>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endParaRPr dirty="0"/>
          </a:p>
        </p:txBody>
      </p:sp>
      <p:sp>
        <p:nvSpPr>
          <p:cNvPr id="20" name="Google Shape;20;p3"/>
          <p:cNvSpPr txBox="1">
            <a:spLocks noGrp="1"/>
          </p:cNvSpPr>
          <p:nvPr>
            <p:ph type="subTitle" idx="1"/>
          </p:nvPr>
        </p:nvSpPr>
        <p:spPr>
          <a:xfrm>
            <a:off x="685125" y="4048975"/>
            <a:ext cx="3933900" cy="617100"/>
          </a:xfrm>
          <a:prstGeom prst="rect">
            <a:avLst/>
          </a:prstGeom>
        </p:spPr>
        <p:txBody>
          <a:bodyPr spcFirstLastPara="1" wrap="square" lIns="91425" tIns="91425" rIns="91425" bIns="91425" anchor="t" anchorCtr="0">
            <a:normAutofit/>
          </a:bodyPr>
          <a:lstStyle>
            <a:lvl1pPr lvl="0" rtl="0">
              <a:spcBef>
                <a:spcPts val="0"/>
              </a:spcBef>
              <a:spcAft>
                <a:spcPts val="0"/>
              </a:spcAft>
              <a:buSzPts val="1400"/>
              <a:buNone/>
              <a:defRPr sz="1400" b="1" i="0">
                <a:latin typeface="Helvetica" panose="020B0604020202020204" pitchFamily="34" charset="0"/>
                <a:cs typeface="Helvetica" panose="020B0604020202020204" pitchFamily="34"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Tree>
    <p:extLst>
      <p:ext uri="{BB962C8B-B14F-4D97-AF65-F5344CB8AC3E}">
        <p14:creationId xmlns:p14="http://schemas.microsoft.com/office/powerpoint/2010/main" val="772742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Dark Bottom" preserve="1">
  <p:cSld name="Blank Dark Bottom">
    <p:bg>
      <p:bgPr>
        <a:solidFill>
          <a:srgbClr val="002846"/>
        </a:solidFill>
        <a:effectLst/>
      </p:bgPr>
    </p:bg>
    <p:spTree>
      <p:nvGrpSpPr>
        <p:cNvPr id="1" name="Shape 158"/>
        <p:cNvGrpSpPr/>
        <p:nvPr/>
      </p:nvGrpSpPr>
      <p:grpSpPr>
        <a:xfrm>
          <a:off x="0" y="0"/>
          <a:ext cx="0" cy="0"/>
          <a:chOff x="0" y="0"/>
          <a:chExt cx="0" cy="0"/>
        </a:xfrm>
      </p:grpSpPr>
      <p:sp>
        <p:nvSpPr>
          <p:cNvPr id="159" name="Google Shape;159;p21"/>
          <p:cNvSpPr/>
          <p:nvPr/>
        </p:nvSpPr>
        <p:spPr>
          <a:xfrm rot="5400000">
            <a:off x="3882750" y="569875"/>
            <a:ext cx="688800" cy="84621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60" name="Google Shape;160;p21"/>
          <p:cNvSpPr/>
          <p:nvPr/>
        </p:nvSpPr>
        <p:spPr>
          <a:xfrm>
            <a:off x="8455825" y="4456525"/>
            <a:ext cx="688200" cy="6870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161" name="Google Shape;161;p21"/>
          <p:cNvPicPr preferRelativeResize="0"/>
          <p:nvPr/>
        </p:nvPicPr>
        <p:blipFill>
          <a:blip r:embed="rId2">
            <a:alphaModFix/>
          </a:blip>
          <a:stretch>
            <a:fillRect/>
          </a:stretch>
        </p:blipFill>
        <p:spPr>
          <a:xfrm>
            <a:off x="8459035" y="4465637"/>
            <a:ext cx="681790" cy="673816"/>
          </a:xfrm>
          <a:prstGeom prst="rect">
            <a:avLst/>
          </a:prstGeom>
          <a:noFill/>
          <a:ln>
            <a:noFill/>
          </a:ln>
        </p:spPr>
      </p:pic>
      <p:sp>
        <p:nvSpPr>
          <p:cNvPr id="162" name="Google Shape;162;p21"/>
          <p:cNvSpPr/>
          <p:nvPr/>
        </p:nvSpPr>
        <p:spPr>
          <a:xfrm rot="5400000">
            <a:off x="4539300" y="-148175"/>
            <a:ext cx="65400" cy="91440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63" name="Google Shape;163;p21"/>
          <p:cNvSpPr txBox="1">
            <a:spLocks noGrp="1"/>
          </p:cNvSpPr>
          <p:nvPr>
            <p:ph type="sldNum" idx="12"/>
          </p:nvPr>
        </p:nvSpPr>
        <p:spPr>
          <a:xfrm>
            <a:off x="7757677"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dirty="0"/>
          </a:p>
        </p:txBody>
      </p:sp>
      <p:sp>
        <p:nvSpPr>
          <p:cNvPr id="164" name="Google Shape;164;p21"/>
          <p:cNvSpPr txBox="1">
            <a:spLocks noGrp="1"/>
          </p:cNvSpPr>
          <p:nvPr>
            <p:ph type="subTitle" idx="1"/>
          </p:nvPr>
        </p:nvSpPr>
        <p:spPr>
          <a:xfrm>
            <a:off x="3772800" y="4642800"/>
            <a:ext cx="3893700" cy="319500"/>
          </a:xfrm>
          <a:prstGeom prst="rect">
            <a:avLst/>
          </a:prstGeom>
        </p:spPr>
        <p:txBody>
          <a:bodyPr spcFirstLastPara="1" wrap="square" lIns="91425" tIns="91425" rIns="91425" bIns="91425" anchor="ctr" anchorCtr="0">
            <a:normAutofit/>
          </a:bodyPr>
          <a:lstStyle>
            <a:lvl1pPr lvl="0" algn="r" rtl="0">
              <a:lnSpc>
                <a:spcPct val="90000"/>
              </a:lnSpc>
              <a:spcBef>
                <a:spcPts val="0"/>
              </a:spcBef>
              <a:spcAft>
                <a:spcPts val="0"/>
              </a:spcAft>
              <a:buClr>
                <a:schemeClr val="lt1"/>
              </a:buClr>
              <a:buSzPts val="700"/>
              <a:buNone/>
              <a:defRPr sz="700" b="1" i="0">
                <a:solidFill>
                  <a:schemeClr val="lt1"/>
                </a:solidFill>
                <a:latin typeface="Helvetica" panose="020B0604020202020204" pitchFamily="34" charset="0"/>
                <a:cs typeface="Helvetica" panose="020B0604020202020204" pitchFamily="34" charset="0"/>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dirty="0"/>
          </a:p>
        </p:txBody>
      </p:sp>
    </p:spTree>
    <p:extLst>
      <p:ext uri="{BB962C8B-B14F-4D97-AF65-F5344CB8AC3E}">
        <p14:creationId xmlns:p14="http://schemas.microsoft.com/office/powerpoint/2010/main" val="127809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ight Blank" type="titleOnly" preserve="1">
  <p:cSld name="Light Blank">
    <p:spTree>
      <p:nvGrpSpPr>
        <p:cNvPr id="1" name="Shape 165"/>
        <p:cNvGrpSpPr/>
        <p:nvPr/>
      </p:nvGrpSpPr>
      <p:grpSpPr>
        <a:xfrm>
          <a:off x="0" y="0"/>
          <a:ext cx="0" cy="0"/>
          <a:chOff x="0" y="0"/>
          <a:chExt cx="0" cy="0"/>
        </a:xfrm>
      </p:grpSpPr>
      <p:pic>
        <p:nvPicPr>
          <p:cNvPr id="166" name="Google Shape;166;p22"/>
          <p:cNvPicPr preferRelativeResize="0"/>
          <p:nvPr/>
        </p:nvPicPr>
        <p:blipFill>
          <a:blip r:embed="rId2">
            <a:alphaModFix/>
          </a:blip>
          <a:stretch>
            <a:fillRect/>
          </a:stretch>
        </p:blipFill>
        <p:spPr>
          <a:xfrm>
            <a:off x="8466700" y="4037"/>
            <a:ext cx="681800" cy="673816"/>
          </a:xfrm>
          <a:prstGeom prst="rect">
            <a:avLst/>
          </a:prstGeom>
          <a:noFill/>
          <a:ln>
            <a:noFill/>
          </a:ln>
        </p:spPr>
      </p:pic>
      <p:sp>
        <p:nvSpPr>
          <p:cNvPr id="167" name="Google Shape;167;p22"/>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dirty="0"/>
          </a:p>
        </p:txBody>
      </p:sp>
      <p:sp>
        <p:nvSpPr>
          <p:cNvPr id="168" name="Google Shape;168;p22"/>
          <p:cNvSpPr txBox="1">
            <a:spLocks noGrp="1"/>
          </p:cNvSpPr>
          <p:nvPr>
            <p:ph type="subTitle" idx="1"/>
          </p:nvPr>
        </p:nvSpPr>
        <p:spPr>
          <a:xfrm>
            <a:off x="4578750" y="4642800"/>
            <a:ext cx="3893700" cy="319500"/>
          </a:xfrm>
          <a:prstGeom prst="rect">
            <a:avLst/>
          </a:prstGeom>
        </p:spPr>
        <p:txBody>
          <a:bodyPr spcFirstLastPara="1" wrap="square" lIns="91425" tIns="91425" rIns="91425" bIns="91425" anchor="ctr" anchorCtr="0">
            <a:normAutofit/>
          </a:bodyPr>
          <a:lstStyle>
            <a:lvl1pPr lvl="0" algn="r" rtl="0">
              <a:lnSpc>
                <a:spcPct val="90000"/>
              </a:lnSpc>
              <a:spcBef>
                <a:spcPts val="0"/>
              </a:spcBef>
              <a:spcAft>
                <a:spcPts val="0"/>
              </a:spcAft>
              <a:buSzPts val="700"/>
              <a:buNone/>
              <a:defRPr sz="700" b="1" i="0">
                <a:latin typeface="Helvetica" panose="020B0604020202020204" pitchFamily="34" charset="0"/>
                <a:cs typeface="Helvetica" panose="020B0604020202020204" pitchFamily="34" charset="0"/>
              </a:defRPr>
            </a:lvl1pPr>
            <a:lvl2pPr lvl="1" algn="r" rtl="0">
              <a:spcBef>
                <a:spcPts val="0"/>
              </a:spcBef>
              <a:spcAft>
                <a:spcPts val="0"/>
              </a:spcAft>
              <a:buSzPts val="700"/>
              <a:buNone/>
              <a:defRPr sz="700"/>
            </a:lvl2pPr>
            <a:lvl3pPr lvl="2" algn="r" rtl="0">
              <a:spcBef>
                <a:spcPts val="0"/>
              </a:spcBef>
              <a:spcAft>
                <a:spcPts val="0"/>
              </a:spcAft>
              <a:buSzPts val="700"/>
              <a:buNone/>
              <a:defRPr sz="700"/>
            </a:lvl3pPr>
            <a:lvl4pPr lvl="3" algn="r" rtl="0">
              <a:spcBef>
                <a:spcPts val="0"/>
              </a:spcBef>
              <a:spcAft>
                <a:spcPts val="0"/>
              </a:spcAft>
              <a:buSzPts val="700"/>
              <a:buNone/>
              <a:defRPr sz="700"/>
            </a:lvl4pPr>
            <a:lvl5pPr lvl="4" algn="r" rtl="0">
              <a:spcBef>
                <a:spcPts val="0"/>
              </a:spcBef>
              <a:spcAft>
                <a:spcPts val="0"/>
              </a:spcAft>
              <a:buSzPts val="700"/>
              <a:buNone/>
              <a:defRPr sz="700"/>
            </a:lvl5pPr>
            <a:lvl6pPr lvl="5" algn="r" rtl="0">
              <a:spcBef>
                <a:spcPts val="0"/>
              </a:spcBef>
              <a:spcAft>
                <a:spcPts val="0"/>
              </a:spcAft>
              <a:buSzPts val="700"/>
              <a:buNone/>
              <a:defRPr sz="700"/>
            </a:lvl6pPr>
            <a:lvl7pPr lvl="6" algn="r" rtl="0">
              <a:spcBef>
                <a:spcPts val="0"/>
              </a:spcBef>
              <a:spcAft>
                <a:spcPts val="0"/>
              </a:spcAft>
              <a:buSzPts val="700"/>
              <a:buNone/>
              <a:defRPr sz="700"/>
            </a:lvl7pPr>
            <a:lvl8pPr lvl="7" algn="r" rtl="0">
              <a:spcBef>
                <a:spcPts val="0"/>
              </a:spcBef>
              <a:spcAft>
                <a:spcPts val="0"/>
              </a:spcAft>
              <a:buSzPts val="700"/>
              <a:buNone/>
              <a:defRPr sz="700"/>
            </a:lvl8pPr>
            <a:lvl9pPr lvl="8" algn="r" rtl="0">
              <a:spcBef>
                <a:spcPts val="0"/>
              </a:spcBef>
              <a:spcAft>
                <a:spcPts val="0"/>
              </a:spcAft>
              <a:buSzPts val="700"/>
              <a:buNone/>
              <a:defRPr sz="700"/>
            </a:lvl9pPr>
          </a:lstStyle>
          <a:p>
            <a:endParaRPr dirty="0"/>
          </a:p>
        </p:txBody>
      </p:sp>
    </p:spTree>
    <p:extLst>
      <p:ext uri="{BB962C8B-B14F-4D97-AF65-F5344CB8AC3E}">
        <p14:creationId xmlns:p14="http://schemas.microsoft.com/office/powerpoint/2010/main" val="1369032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ark Blank" preserve="1">
  <p:cSld name="Dark Blank">
    <p:bg>
      <p:bgPr>
        <a:solidFill>
          <a:srgbClr val="1A478F"/>
        </a:solidFill>
        <a:effectLst/>
      </p:bgPr>
    </p:bg>
    <p:spTree>
      <p:nvGrpSpPr>
        <p:cNvPr id="1" name="Shape 169"/>
        <p:cNvGrpSpPr/>
        <p:nvPr/>
      </p:nvGrpSpPr>
      <p:grpSpPr>
        <a:xfrm>
          <a:off x="0" y="0"/>
          <a:ext cx="0" cy="0"/>
          <a:chOff x="0" y="0"/>
          <a:chExt cx="0" cy="0"/>
        </a:xfrm>
      </p:grpSpPr>
      <p:pic>
        <p:nvPicPr>
          <p:cNvPr id="170" name="Google Shape;170;p23"/>
          <p:cNvPicPr preferRelativeResize="0"/>
          <p:nvPr/>
        </p:nvPicPr>
        <p:blipFill rotWithShape="1">
          <a:blip r:embed="rId2">
            <a:alphaModFix/>
          </a:blip>
          <a:srcRect/>
          <a:stretch/>
        </p:blipFill>
        <p:spPr>
          <a:xfrm>
            <a:off x="8466700" y="4037"/>
            <a:ext cx="681800" cy="673816"/>
          </a:xfrm>
          <a:prstGeom prst="rect">
            <a:avLst/>
          </a:prstGeom>
          <a:noFill/>
          <a:ln>
            <a:noFill/>
          </a:ln>
        </p:spPr>
      </p:pic>
      <p:sp>
        <p:nvSpPr>
          <p:cNvPr id="171" name="Google Shape;171;p23"/>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dirty="0"/>
          </a:p>
        </p:txBody>
      </p:sp>
      <p:sp>
        <p:nvSpPr>
          <p:cNvPr id="172" name="Google Shape;172;p23"/>
          <p:cNvSpPr txBox="1">
            <a:spLocks noGrp="1"/>
          </p:cNvSpPr>
          <p:nvPr>
            <p:ph type="subTitle" idx="1"/>
          </p:nvPr>
        </p:nvSpPr>
        <p:spPr>
          <a:xfrm>
            <a:off x="4578750" y="4642800"/>
            <a:ext cx="3893700" cy="319500"/>
          </a:xfrm>
          <a:prstGeom prst="rect">
            <a:avLst/>
          </a:prstGeom>
        </p:spPr>
        <p:txBody>
          <a:bodyPr spcFirstLastPara="1" wrap="square" lIns="91425" tIns="91425" rIns="91425" bIns="91425" anchor="ctr" anchorCtr="0">
            <a:normAutofit/>
          </a:bodyPr>
          <a:lstStyle>
            <a:lvl1pPr lvl="0" algn="r" rtl="0">
              <a:lnSpc>
                <a:spcPct val="90000"/>
              </a:lnSpc>
              <a:spcBef>
                <a:spcPts val="0"/>
              </a:spcBef>
              <a:spcAft>
                <a:spcPts val="0"/>
              </a:spcAft>
              <a:buClr>
                <a:schemeClr val="lt1"/>
              </a:buClr>
              <a:buSzPts val="700"/>
              <a:buNone/>
              <a:defRPr sz="700" b="1" i="0">
                <a:solidFill>
                  <a:schemeClr val="lt1"/>
                </a:solidFill>
                <a:latin typeface="Helvetica" panose="020B0604020202020204" pitchFamily="34" charset="0"/>
                <a:cs typeface="Helvetica" panose="020B0604020202020204" pitchFamily="34" charset="0"/>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dirty="0"/>
          </a:p>
        </p:txBody>
      </p:sp>
    </p:spTree>
    <p:extLst>
      <p:ext uri="{BB962C8B-B14F-4D97-AF65-F5344CB8AC3E}">
        <p14:creationId xmlns:p14="http://schemas.microsoft.com/office/powerpoint/2010/main" val="1971240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ark Blank 2" preserve="1">
  <p:cSld name="Dark Blank 2">
    <p:bg>
      <p:bgPr>
        <a:solidFill>
          <a:srgbClr val="002846"/>
        </a:solidFill>
        <a:effectLst/>
      </p:bgPr>
    </p:bg>
    <p:spTree>
      <p:nvGrpSpPr>
        <p:cNvPr id="1" name="Shape 173"/>
        <p:cNvGrpSpPr/>
        <p:nvPr/>
      </p:nvGrpSpPr>
      <p:grpSpPr>
        <a:xfrm>
          <a:off x="0" y="0"/>
          <a:ext cx="0" cy="0"/>
          <a:chOff x="0" y="0"/>
          <a:chExt cx="0" cy="0"/>
        </a:xfrm>
      </p:grpSpPr>
      <p:pic>
        <p:nvPicPr>
          <p:cNvPr id="174" name="Google Shape;174;p24"/>
          <p:cNvPicPr preferRelativeResize="0"/>
          <p:nvPr/>
        </p:nvPicPr>
        <p:blipFill rotWithShape="1">
          <a:blip r:embed="rId2">
            <a:alphaModFix/>
          </a:blip>
          <a:srcRect/>
          <a:stretch/>
        </p:blipFill>
        <p:spPr>
          <a:xfrm>
            <a:off x="8466700" y="4037"/>
            <a:ext cx="681800" cy="673816"/>
          </a:xfrm>
          <a:prstGeom prst="rect">
            <a:avLst/>
          </a:prstGeom>
          <a:noFill/>
          <a:ln>
            <a:noFill/>
          </a:ln>
        </p:spPr>
      </p:pic>
      <p:sp>
        <p:nvSpPr>
          <p:cNvPr id="175" name="Google Shape;175;p24"/>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dirty="0"/>
          </a:p>
        </p:txBody>
      </p:sp>
      <p:sp>
        <p:nvSpPr>
          <p:cNvPr id="176" name="Google Shape;176;p24"/>
          <p:cNvSpPr txBox="1">
            <a:spLocks noGrp="1"/>
          </p:cNvSpPr>
          <p:nvPr>
            <p:ph type="subTitle" idx="1"/>
          </p:nvPr>
        </p:nvSpPr>
        <p:spPr>
          <a:xfrm>
            <a:off x="4578750" y="4642800"/>
            <a:ext cx="3893700" cy="319500"/>
          </a:xfrm>
          <a:prstGeom prst="rect">
            <a:avLst/>
          </a:prstGeom>
        </p:spPr>
        <p:txBody>
          <a:bodyPr spcFirstLastPara="1" wrap="square" lIns="91425" tIns="91425" rIns="91425" bIns="91425" anchor="ctr" anchorCtr="0">
            <a:normAutofit/>
          </a:bodyPr>
          <a:lstStyle>
            <a:lvl1pPr lvl="0" algn="r" rtl="0">
              <a:lnSpc>
                <a:spcPct val="90000"/>
              </a:lnSpc>
              <a:spcBef>
                <a:spcPts val="0"/>
              </a:spcBef>
              <a:spcAft>
                <a:spcPts val="0"/>
              </a:spcAft>
              <a:buClr>
                <a:schemeClr val="lt1"/>
              </a:buClr>
              <a:buSzPts val="700"/>
              <a:buNone/>
              <a:defRPr sz="700" b="1" i="0">
                <a:solidFill>
                  <a:schemeClr val="lt1"/>
                </a:solidFill>
                <a:latin typeface="Helvetica" panose="020B0604020202020204" pitchFamily="34" charset="0"/>
                <a:cs typeface="Helvetica" panose="020B0604020202020204" pitchFamily="34" charset="0"/>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dirty="0"/>
          </a:p>
        </p:txBody>
      </p:sp>
    </p:spTree>
    <p:extLst>
      <p:ext uri="{BB962C8B-B14F-4D97-AF65-F5344CB8AC3E}">
        <p14:creationId xmlns:p14="http://schemas.microsoft.com/office/powerpoint/2010/main" val="3245411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End Title Slide" preserve="1">
  <p:cSld name="End Title Slide">
    <p:spTree>
      <p:nvGrpSpPr>
        <p:cNvPr id="1" name="Shape 177"/>
        <p:cNvGrpSpPr/>
        <p:nvPr/>
      </p:nvGrpSpPr>
      <p:grpSpPr>
        <a:xfrm>
          <a:off x="0" y="0"/>
          <a:ext cx="0" cy="0"/>
          <a:chOff x="0" y="0"/>
          <a:chExt cx="0" cy="0"/>
        </a:xfrm>
      </p:grpSpPr>
      <p:sp>
        <p:nvSpPr>
          <p:cNvPr id="178" name="Google Shape;178;p25"/>
          <p:cNvSpPr/>
          <p:nvPr/>
        </p:nvSpPr>
        <p:spPr>
          <a:xfrm>
            <a:off x="0" y="3662400"/>
            <a:ext cx="3593400" cy="1481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179" name="Google Shape;179;p25"/>
          <p:cNvPicPr preferRelativeResize="0"/>
          <p:nvPr/>
        </p:nvPicPr>
        <p:blipFill>
          <a:blip r:embed="rId2">
            <a:alphaModFix/>
          </a:blip>
          <a:stretch>
            <a:fillRect/>
          </a:stretch>
        </p:blipFill>
        <p:spPr>
          <a:xfrm>
            <a:off x="251249" y="3856700"/>
            <a:ext cx="3090899" cy="1202000"/>
          </a:xfrm>
          <a:prstGeom prst="rect">
            <a:avLst/>
          </a:prstGeom>
          <a:noFill/>
          <a:ln>
            <a:noFill/>
          </a:ln>
        </p:spPr>
      </p:pic>
      <p:sp>
        <p:nvSpPr>
          <p:cNvPr id="180" name="Google Shape;180;p25"/>
          <p:cNvSpPr/>
          <p:nvPr/>
        </p:nvSpPr>
        <p:spPr>
          <a:xfrm>
            <a:off x="3658800" y="0"/>
            <a:ext cx="5485200" cy="51435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81" name="Google Shape;181;p25"/>
          <p:cNvSpPr/>
          <p:nvPr/>
        </p:nvSpPr>
        <p:spPr>
          <a:xfrm>
            <a:off x="359340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82" name="Google Shape;182;p25"/>
          <p:cNvSpPr txBox="1">
            <a:spLocks noGrp="1"/>
          </p:cNvSpPr>
          <p:nvPr>
            <p:ph type="title"/>
          </p:nvPr>
        </p:nvSpPr>
        <p:spPr>
          <a:xfrm>
            <a:off x="4681350" y="987550"/>
            <a:ext cx="3440100" cy="1481100"/>
          </a:xfrm>
          <a:prstGeom prst="rect">
            <a:avLst/>
          </a:prstGeom>
        </p:spPr>
        <p:txBody>
          <a:bodyPr spcFirstLastPara="1" wrap="square" lIns="91425" tIns="91425" rIns="91425" bIns="91425" anchor="b" anchorCtr="0">
            <a:normAutofit/>
          </a:bodyPr>
          <a:lstStyle>
            <a:lvl1pPr lvl="0">
              <a:spcBef>
                <a:spcPts val="0"/>
              </a:spcBef>
              <a:spcAft>
                <a:spcPts val="0"/>
              </a:spcAft>
              <a:buClr>
                <a:srgbClr val="E7C221"/>
              </a:buClr>
              <a:buSzPts val="3000"/>
              <a:buNone/>
              <a:defRPr sz="3000" b="1" i="0">
                <a:solidFill>
                  <a:srgbClr val="E7C221"/>
                </a:solidFill>
                <a:latin typeface="Georgia" panose="02040502050405020303" pitchFamily="18" charset="0"/>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dirty="0"/>
          </a:p>
        </p:txBody>
      </p:sp>
      <p:sp>
        <p:nvSpPr>
          <p:cNvPr id="183" name="Google Shape;183;p25"/>
          <p:cNvSpPr txBox="1">
            <a:spLocks noGrp="1"/>
          </p:cNvSpPr>
          <p:nvPr>
            <p:ph type="body" idx="1"/>
          </p:nvPr>
        </p:nvSpPr>
        <p:spPr>
          <a:xfrm>
            <a:off x="4681350" y="2666400"/>
            <a:ext cx="3440100" cy="1678800"/>
          </a:xfrm>
          <a:prstGeom prst="rect">
            <a:avLst/>
          </a:prstGeom>
        </p:spPr>
        <p:txBody>
          <a:bodyPr spcFirstLastPara="1" wrap="square" lIns="91425" tIns="91425" rIns="91425" bIns="91425" anchor="t" anchorCtr="0">
            <a:normAutofit/>
          </a:bodyPr>
          <a:lstStyle>
            <a:lvl1pPr marL="114300" lvl="0" indent="0">
              <a:spcBef>
                <a:spcPts val="0"/>
              </a:spcBef>
              <a:spcAft>
                <a:spcPts val="0"/>
              </a:spcAft>
              <a:buClr>
                <a:schemeClr val="lt1"/>
              </a:buClr>
              <a:buSzPts val="1800"/>
              <a:buNone/>
              <a:defRPr sz="1600" b="0" i="0">
                <a:solidFill>
                  <a:schemeClr val="lt1"/>
                </a:solidFill>
                <a:latin typeface="Helvetica" panose="020B0604020202020204" pitchFamily="34" charset="0"/>
                <a:cs typeface="Helvetica" panose="020B0604020202020204" pitchFamily="34" charset="0"/>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dirty="0"/>
          </a:p>
        </p:txBody>
      </p:sp>
    </p:spTree>
    <p:extLst>
      <p:ext uri="{BB962C8B-B14F-4D97-AF65-F5344CB8AC3E}">
        <p14:creationId xmlns:p14="http://schemas.microsoft.com/office/powerpoint/2010/main" val="2175901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84"/>
        <p:cNvGrpSpPr/>
        <p:nvPr/>
      </p:nvGrpSpPr>
      <p:grpSpPr>
        <a:xfrm>
          <a:off x="0" y="0"/>
          <a:ext cx="0" cy="0"/>
          <a:chOff x="0" y="0"/>
          <a:chExt cx="0" cy="0"/>
        </a:xfrm>
      </p:grpSpPr>
    </p:spTree>
    <p:extLst>
      <p:ext uri="{BB962C8B-B14F-4D97-AF65-F5344CB8AC3E}">
        <p14:creationId xmlns:p14="http://schemas.microsoft.com/office/powerpoint/2010/main" val="4198565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bg>
      <p:bgPr>
        <a:solidFill>
          <a:srgbClr val="1A478F"/>
        </a:solidFill>
        <a:effectLst/>
      </p:bgPr>
    </p:bg>
    <p:spTree>
      <p:nvGrpSpPr>
        <p:cNvPr id="1" name="Shape 21"/>
        <p:cNvGrpSpPr/>
        <p:nvPr/>
      </p:nvGrpSpPr>
      <p:grpSpPr>
        <a:xfrm>
          <a:off x="0" y="0"/>
          <a:ext cx="0" cy="0"/>
          <a:chOff x="0" y="0"/>
          <a:chExt cx="0" cy="0"/>
        </a:xfrm>
      </p:grpSpPr>
      <p:sp>
        <p:nvSpPr>
          <p:cNvPr id="22" name="Google Shape;22;p4"/>
          <p:cNvSpPr/>
          <p:nvPr/>
        </p:nvSpPr>
        <p:spPr>
          <a:xfrm>
            <a:off x="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23" name="Google Shape;23;p4"/>
          <p:cNvPicPr preferRelativeResize="0"/>
          <p:nvPr/>
        </p:nvPicPr>
        <p:blipFill rotWithShape="1">
          <a:blip r:embed="rId2">
            <a:alphaModFix/>
          </a:blip>
          <a:srcRect/>
          <a:stretch/>
        </p:blipFill>
        <p:spPr>
          <a:xfrm>
            <a:off x="8467410" y="4049"/>
            <a:ext cx="681790" cy="673816"/>
          </a:xfrm>
          <a:prstGeom prst="rect">
            <a:avLst/>
          </a:prstGeom>
          <a:noFill/>
          <a:ln>
            <a:noFill/>
          </a:ln>
        </p:spPr>
      </p:pic>
      <p:sp>
        <p:nvSpPr>
          <p:cNvPr id="24" name="Google Shape;24;p4"/>
          <p:cNvSpPr txBox="1">
            <a:spLocks noGrp="1"/>
          </p:cNvSpPr>
          <p:nvPr>
            <p:ph type="title"/>
          </p:nvPr>
        </p:nvSpPr>
        <p:spPr>
          <a:xfrm>
            <a:off x="1115550" y="1543050"/>
            <a:ext cx="6912900" cy="2057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500"/>
              <a:buNone/>
              <a:defRPr sz="4500" b="1" i="0">
                <a:solidFill>
                  <a:schemeClr val="lt1"/>
                </a:solidFill>
                <a:latin typeface="Georgia" panose="02040502050405020303" pitchFamily="18"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5" name="Google Shape;25;p4"/>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a:buNone/>
              <a:defRPr sz="1100" b="1">
                <a:solidFill>
                  <a:srgbClr val="E7C221"/>
                </a:solidFill>
                <a:latin typeface="Georgia"/>
                <a:ea typeface="Georgia"/>
                <a:cs typeface="Georgia"/>
                <a:sym typeface="Georgia"/>
              </a:defRPr>
            </a:lvl2pPr>
            <a:lvl3pPr lvl="2" algn="ctr">
              <a:buNone/>
              <a:defRPr sz="1100" b="1">
                <a:solidFill>
                  <a:srgbClr val="E7C221"/>
                </a:solidFill>
                <a:latin typeface="Georgia"/>
                <a:ea typeface="Georgia"/>
                <a:cs typeface="Georgia"/>
                <a:sym typeface="Georgia"/>
              </a:defRPr>
            </a:lvl3pPr>
            <a:lvl4pPr lvl="3" algn="ctr">
              <a:buNone/>
              <a:defRPr sz="1100" b="1">
                <a:solidFill>
                  <a:srgbClr val="E7C221"/>
                </a:solidFill>
                <a:latin typeface="Georgia"/>
                <a:ea typeface="Georgia"/>
                <a:cs typeface="Georgia"/>
                <a:sym typeface="Georgia"/>
              </a:defRPr>
            </a:lvl4pPr>
            <a:lvl5pPr lvl="4" algn="ctr">
              <a:buNone/>
              <a:defRPr sz="1100" b="1">
                <a:solidFill>
                  <a:srgbClr val="E7C221"/>
                </a:solidFill>
                <a:latin typeface="Georgia"/>
                <a:ea typeface="Georgia"/>
                <a:cs typeface="Georgia"/>
                <a:sym typeface="Georgia"/>
              </a:defRPr>
            </a:lvl5pPr>
            <a:lvl6pPr lvl="5" algn="ctr">
              <a:buNone/>
              <a:defRPr sz="1100" b="1">
                <a:solidFill>
                  <a:srgbClr val="E7C221"/>
                </a:solidFill>
                <a:latin typeface="Georgia"/>
                <a:ea typeface="Georgia"/>
                <a:cs typeface="Georgia"/>
                <a:sym typeface="Georgia"/>
              </a:defRPr>
            </a:lvl6pPr>
            <a:lvl7pPr lvl="6" algn="ctr">
              <a:buNone/>
              <a:defRPr sz="1100" b="1">
                <a:solidFill>
                  <a:srgbClr val="E7C221"/>
                </a:solidFill>
                <a:latin typeface="Georgia"/>
                <a:ea typeface="Georgia"/>
                <a:cs typeface="Georgia"/>
                <a:sym typeface="Georgia"/>
              </a:defRPr>
            </a:lvl7pPr>
            <a:lvl8pPr lvl="7" algn="ctr">
              <a:buNone/>
              <a:defRPr sz="1100" b="1">
                <a:solidFill>
                  <a:srgbClr val="E7C221"/>
                </a:solidFill>
                <a:latin typeface="Georgia"/>
                <a:ea typeface="Georgia"/>
                <a:cs typeface="Georgia"/>
                <a:sym typeface="Georgia"/>
              </a:defRPr>
            </a:lvl8pPr>
            <a:lvl9pPr lvl="8" algn="ctr">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dirty="0"/>
          </a:p>
        </p:txBody>
      </p:sp>
      <p:sp>
        <p:nvSpPr>
          <p:cNvPr id="26" name="Google Shape;26;p4"/>
          <p:cNvSpPr txBox="1">
            <a:spLocks noGrp="1"/>
          </p:cNvSpPr>
          <p:nvPr>
            <p:ph type="subTitle" idx="1"/>
          </p:nvPr>
        </p:nvSpPr>
        <p:spPr>
          <a:xfrm>
            <a:off x="5019450" y="4642800"/>
            <a:ext cx="3563400" cy="319500"/>
          </a:xfrm>
          <a:prstGeom prst="rect">
            <a:avLst/>
          </a:prstGeom>
        </p:spPr>
        <p:txBody>
          <a:bodyPr spcFirstLastPara="1" wrap="square" lIns="91425" tIns="91425" rIns="91425" bIns="91425" anchor="ctr" anchorCtr="0">
            <a:normAutofit/>
          </a:bodyPr>
          <a:lstStyle>
            <a:lvl1pPr lvl="0" algn="r" rtl="0">
              <a:lnSpc>
                <a:spcPct val="90000"/>
              </a:lnSpc>
              <a:spcBef>
                <a:spcPts val="0"/>
              </a:spcBef>
              <a:spcAft>
                <a:spcPts val="0"/>
              </a:spcAft>
              <a:buClr>
                <a:schemeClr val="lt1"/>
              </a:buClr>
              <a:buSzPts val="700"/>
              <a:buNone/>
              <a:defRPr sz="700" b="1" i="0">
                <a:solidFill>
                  <a:schemeClr val="lt1"/>
                </a:solidFill>
                <a:latin typeface="Helvetica" panose="020B0604020202020204" pitchFamily="34" charset="0"/>
                <a:cs typeface="Helvetica" panose="020B0604020202020204" pitchFamily="34" charset="0"/>
              </a:defRPr>
            </a:lvl1pPr>
            <a:lvl2pPr lvl="1" algn="r" rtl="0">
              <a:spcBef>
                <a:spcPts val="0"/>
              </a:spcBef>
              <a:spcAft>
                <a:spcPts val="0"/>
              </a:spcAft>
              <a:buSzPts val="700"/>
              <a:buNone/>
              <a:defRPr sz="700"/>
            </a:lvl2pPr>
            <a:lvl3pPr lvl="2" algn="r" rtl="0">
              <a:spcBef>
                <a:spcPts val="0"/>
              </a:spcBef>
              <a:spcAft>
                <a:spcPts val="0"/>
              </a:spcAft>
              <a:buSzPts val="700"/>
              <a:buNone/>
              <a:defRPr sz="700"/>
            </a:lvl3pPr>
            <a:lvl4pPr lvl="3" algn="r" rtl="0">
              <a:spcBef>
                <a:spcPts val="0"/>
              </a:spcBef>
              <a:spcAft>
                <a:spcPts val="0"/>
              </a:spcAft>
              <a:buSzPts val="700"/>
              <a:buNone/>
              <a:defRPr sz="700"/>
            </a:lvl4pPr>
            <a:lvl5pPr lvl="4" algn="r" rtl="0">
              <a:spcBef>
                <a:spcPts val="0"/>
              </a:spcBef>
              <a:spcAft>
                <a:spcPts val="0"/>
              </a:spcAft>
              <a:buSzPts val="700"/>
              <a:buNone/>
              <a:defRPr sz="700"/>
            </a:lvl5pPr>
            <a:lvl6pPr lvl="5" algn="r" rtl="0">
              <a:spcBef>
                <a:spcPts val="0"/>
              </a:spcBef>
              <a:spcAft>
                <a:spcPts val="0"/>
              </a:spcAft>
              <a:buSzPts val="700"/>
              <a:buNone/>
              <a:defRPr sz="700"/>
            </a:lvl6pPr>
            <a:lvl7pPr lvl="6" algn="r" rtl="0">
              <a:spcBef>
                <a:spcPts val="0"/>
              </a:spcBef>
              <a:spcAft>
                <a:spcPts val="0"/>
              </a:spcAft>
              <a:buSzPts val="700"/>
              <a:buNone/>
              <a:defRPr sz="700"/>
            </a:lvl7pPr>
            <a:lvl8pPr lvl="7" algn="r" rtl="0">
              <a:spcBef>
                <a:spcPts val="0"/>
              </a:spcBef>
              <a:spcAft>
                <a:spcPts val="0"/>
              </a:spcAft>
              <a:buSzPts val="700"/>
              <a:buNone/>
              <a:defRPr sz="700"/>
            </a:lvl8pPr>
            <a:lvl9pPr lvl="8" algn="r" rtl="0">
              <a:spcBef>
                <a:spcPts val="0"/>
              </a:spcBef>
              <a:spcAft>
                <a:spcPts val="0"/>
              </a:spcAft>
              <a:buSzPts val="700"/>
              <a:buNone/>
              <a:defRPr sz="700"/>
            </a:lvl9pPr>
          </a:lstStyle>
          <a:p>
            <a:endParaRPr dirty="0"/>
          </a:p>
        </p:txBody>
      </p:sp>
    </p:spTree>
    <p:extLst>
      <p:ext uri="{BB962C8B-B14F-4D97-AF65-F5344CB8AC3E}">
        <p14:creationId xmlns:p14="http://schemas.microsoft.com/office/powerpoint/2010/main" val="274643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 Photo" preserve="1">
  <p:cSld name="Section Header - Photo">
    <p:spTree>
      <p:nvGrpSpPr>
        <p:cNvPr id="1" name="Shape 27"/>
        <p:cNvGrpSpPr/>
        <p:nvPr/>
      </p:nvGrpSpPr>
      <p:grpSpPr>
        <a:xfrm>
          <a:off x="0" y="0"/>
          <a:ext cx="0" cy="0"/>
          <a:chOff x="0" y="0"/>
          <a:chExt cx="0" cy="0"/>
        </a:xfrm>
      </p:grpSpPr>
      <p:sp>
        <p:nvSpPr>
          <p:cNvPr id="28" name="Google Shape;28;p5"/>
          <p:cNvSpPr/>
          <p:nvPr/>
        </p:nvSpPr>
        <p:spPr>
          <a:xfrm>
            <a:off x="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30" name="Google Shape;30;p5"/>
          <p:cNvSpPr txBox="1">
            <a:spLocks noGrp="1"/>
          </p:cNvSpPr>
          <p:nvPr>
            <p:ph type="title"/>
          </p:nvPr>
        </p:nvSpPr>
        <p:spPr>
          <a:xfrm>
            <a:off x="1115550" y="1543050"/>
            <a:ext cx="6912900" cy="205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500"/>
              <a:buNone/>
              <a:defRPr sz="4500" b="1" i="0">
                <a:latin typeface="Georgia" panose="02040502050405020303" pitchFamily="18"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5"/>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dirty="0"/>
          </a:p>
        </p:txBody>
      </p:sp>
      <p:sp>
        <p:nvSpPr>
          <p:cNvPr id="32" name="Google Shape;32;p5"/>
          <p:cNvSpPr txBox="1">
            <a:spLocks noGrp="1"/>
          </p:cNvSpPr>
          <p:nvPr>
            <p:ph type="subTitle" idx="1"/>
          </p:nvPr>
        </p:nvSpPr>
        <p:spPr>
          <a:xfrm>
            <a:off x="5019450" y="4642800"/>
            <a:ext cx="3563400" cy="319500"/>
          </a:xfrm>
          <a:prstGeom prst="rect">
            <a:avLst/>
          </a:prstGeom>
        </p:spPr>
        <p:txBody>
          <a:bodyPr spcFirstLastPara="1" wrap="square" lIns="91425" tIns="91425" rIns="91425" bIns="91425" anchor="ctr" anchorCtr="0">
            <a:normAutofit/>
          </a:bodyPr>
          <a:lstStyle>
            <a:lvl1pPr lvl="0" algn="r" rtl="0">
              <a:lnSpc>
                <a:spcPct val="90000"/>
              </a:lnSpc>
              <a:spcBef>
                <a:spcPts val="0"/>
              </a:spcBef>
              <a:spcAft>
                <a:spcPts val="0"/>
              </a:spcAft>
              <a:buClr>
                <a:schemeClr val="lt1"/>
              </a:buClr>
              <a:buSzPts val="700"/>
              <a:buNone/>
              <a:defRPr sz="700" b="1" i="0">
                <a:solidFill>
                  <a:srgbClr val="1A478F"/>
                </a:solidFill>
                <a:latin typeface="Helvetica" panose="020B0604020202020204" pitchFamily="34" charset="0"/>
                <a:cs typeface="Helvetica" panose="020B0604020202020204" pitchFamily="34" charset="0"/>
              </a:defRPr>
            </a:lvl1pPr>
            <a:lvl2pPr lvl="1" algn="r" rtl="0">
              <a:spcBef>
                <a:spcPts val="0"/>
              </a:spcBef>
              <a:spcAft>
                <a:spcPts val="0"/>
              </a:spcAft>
              <a:buSzPts val="700"/>
              <a:buNone/>
              <a:defRPr sz="700"/>
            </a:lvl2pPr>
            <a:lvl3pPr lvl="2" algn="r" rtl="0">
              <a:spcBef>
                <a:spcPts val="0"/>
              </a:spcBef>
              <a:spcAft>
                <a:spcPts val="0"/>
              </a:spcAft>
              <a:buSzPts val="700"/>
              <a:buNone/>
              <a:defRPr sz="700"/>
            </a:lvl3pPr>
            <a:lvl4pPr lvl="3" algn="r" rtl="0">
              <a:spcBef>
                <a:spcPts val="0"/>
              </a:spcBef>
              <a:spcAft>
                <a:spcPts val="0"/>
              </a:spcAft>
              <a:buSzPts val="700"/>
              <a:buNone/>
              <a:defRPr sz="700"/>
            </a:lvl4pPr>
            <a:lvl5pPr lvl="4" algn="r" rtl="0">
              <a:spcBef>
                <a:spcPts val="0"/>
              </a:spcBef>
              <a:spcAft>
                <a:spcPts val="0"/>
              </a:spcAft>
              <a:buSzPts val="700"/>
              <a:buNone/>
              <a:defRPr sz="700"/>
            </a:lvl5pPr>
            <a:lvl6pPr lvl="5" algn="r" rtl="0">
              <a:spcBef>
                <a:spcPts val="0"/>
              </a:spcBef>
              <a:spcAft>
                <a:spcPts val="0"/>
              </a:spcAft>
              <a:buSzPts val="700"/>
              <a:buNone/>
              <a:defRPr sz="700"/>
            </a:lvl6pPr>
            <a:lvl7pPr lvl="6" algn="r" rtl="0">
              <a:spcBef>
                <a:spcPts val="0"/>
              </a:spcBef>
              <a:spcAft>
                <a:spcPts val="0"/>
              </a:spcAft>
              <a:buSzPts val="700"/>
              <a:buNone/>
              <a:defRPr sz="700"/>
            </a:lvl7pPr>
            <a:lvl8pPr lvl="7" algn="r" rtl="0">
              <a:spcBef>
                <a:spcPts val="0"/>
              </a:spcBef>
              <a:spcAft>
                <a:spcPts val="0"/>
              </a:spcAft>
              <a:buSzPts val="700"/>
              <a:buNone/>
              <a:defRPr sz="700"/>
            </a:lvl8pPr>
            <a:lvl9pPr lvl="8" algn="r" rtl="0">
              <a:spcBef>
                <a:spcPts val="0"/>
              </a:spcBef>
              <a:spcAft>
                <a:spcPts val="0"/>
              </a:spcAft>
              <a:buSzPts val="700"/>
              <a:buNone/>
              <a:defRPr sz="700"/>
            </a:lvl9pPr>
          </a:lstStyle>
          <a:p>
            <a:endParaRPr dirty="0"/>
          </a:p>
        </p:txBody>
      </p:sp>
      <p:pic>
        <p:nvPicPr>
          <p:cNvPr id="8" name="Google Shape;61;p9">
            <a:extLst>
              <a:ext uri="{FF2B5EF4-FFF2-40B4-BE49-F238E27FC236}">
                <a16:creationId xmlns:a16="http://schemas.microsoft.com/office/drawing/2014/main" id="{6EB25FF2-9D89-439F-A1D1-127D54909DD6}"/>
              </a:ext>
            </a:extLst>
          </p:cNvPr>
          <p:cNvPicPr preferRelativeResize="0"/>
          <p:nvPr userDrawn="1"/>
        </p:nvPicPr>
        <p:blipFill>
          <a:blip r:embed="rId2">
            <a:alphaModFix/>
          </a:blip>
          <a:stretch>
            <a:fillRect/>
          </a:stretch>
        </p:blipFill>
        <p:spPr>
          <a:xfrm>
            <a:off x="8466700" y="4037"/>
            <a:ext cx="681800" cy="673816"/>
          </a:xfrm>
          <a:prstGeom prst="rect">
            <a:avLst/>
          </a:prstGeom>
          <a:noFill/>
          <a:ln>
            <a:noFill/>
          </a:ln>
        </p:spPr>
      </p:pic>
    </p:spTree>
    <p:extLst>
      <p:ext uri="{BB962C8B-B14F-4D97-AF65-F5344CB8AC3E}">
        <p14:creationId xmlns:p14="http://schemas.microsoft.com/office/powerpoint/2010/main" val="479445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Light Right" type="tx" preserve="1">
  <p:cSld name="Title and body Light Right">
    <p:spTree>
      <p:nvGrpSpPr>
        <p:cNvPr id="1" name="Shape 33"/>
        <p:cNvGrpSpPr/>
        <p:nvPr/>
      </p:nvGrpSpPr>
      <p:grpSpPr>
        <a:xfrm>
          <a:off x="0" y="0"/>
          <a:ext cx="0" cy="0"/>
          <a:chOff x="0" y="0"/>
          <a:chExt cx="0" cy="0"/>
        </a:xfrm>
      </p:grpSpPr>
      <p:sp>
        <p:nvSpPr>
          <p:cNvPr id="34" name="Google Shape;34;p6"/>
          <p:cNvSpPr/>
          <p:nvPr/>
        </p:nvSpPr>
        <p:spPr>
          <a:xfrm>
            <a:off x="8451950" y="677850"/>
            <a:ext cx="692100" cy="4465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p>
        </p:txBody>
      </p:sp>
      <p:sp>
        <p:nvSpPr>
          <p:cNvPr id="35" name="Google Shape;35;p6"/>
          <p:cNvSpPr/>
          <p:nvPr/>
        </p:nvSpPr>
        <p:spPr>
          <a:xfrm>
            <a:off x="8451950" y="0"/>
            <a:ext cx="6921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36" name="Google Shape;36;p6"/>
          <p:cNvPicPr preferRelativeResize="0"/>
          <p:nvPr/>
        </p:nvPicPr>
        <p:blipFill>
          <a:blip r:embed="rId2">
            <a:alphaModFix/>
          </a:blip>
          <a:stretch>
            <a:fillRect/>
          </a:stretch>
        </p:blipFill>
        <p:spPr>
          <a:xfrm>
            <a:off x="8466700" y="4037"/>
            <a:ext cx="681800" cy="673816"/>
          </a:xfrm>
          <a:prstGeom prst="rect">
            <a:avLst/>
          </a:prstGeom>
          <a:noFill/>
          <a:ln>
            <a:noFill/>
          </a:ln>
        </p:spPr>
      </p:pic>
      <p:sp>
        <p:nvSpPr>
          <p:cNvPr id="37" name="Google Shape;37;p6"/>
          <p:cNvSpPr/>
          <p:nvPr/>
        </p:nvSpPr>
        <p:spPr>
          <a:xfrm>
            <a:off x="838655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38" name="Google Shape;38;p6"/>
          <p:cNvSpPr txBox="1">
            <a:spLocks noGrp="1"/>
          </p:cNvSpPr>
          <p:nvPr>
            <p:ph type="title"/>
          </p:nvPr>
        </p:nvSpPr>
        <p:spPr>
          <a:xfrm>
            <a:off x="567850" y="510225"/>
            <a:ext cx="4005900" cy="905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1" i="0">
                <a:latin typeface="Georgia" panose="02040502050405020303" pitchFamily="18"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39" name="Google Shape;39;p6"/>
          <p:cNvSpPr txBox="1">
            <a:spLocks noGrp="1"/>
          </p:cNvSpPr>
          <p:nvPr>
            <p:ph type="body" idx="1"/>
          </p:nvPr>
        </p:nvSpPr>
        <p:spPr>
          <a:xfrm>
            <a:off x="567850" y="1655700"/>
            <a:ext cx="6970500" cy="2510100"/>
          </a:xfrm>
          <a:prstGeom prst="rect">
            <a:avLst/>
          </a:prstGeom>
        </p:spPr>
        <p:txBody>
          <a:bodyPr spcFirstLastPara="1" wrap="square" lIns="91425" tIns="91425" rIns="91425" bIns="91425" anchor="t" anchorCtr="0">
            <a:normAutofit/>
          </a:bodyPr>
          <a:lstStyle>
            <a:lvl1pPr marL="114300" lvl="0" indent="0">
              <a:spcBef>
                <a:spcPts val="0"/>
              </a:spcBef>
              <a:spcAft>
                <a:spcPts val="0"/>
              </a:spcAft>
              <a:buClr>
                <a:srgbClr val="002846"/>
              </a:buClr>
              <a:buSzPts val="1800"/>
              <a:buNone/>
              <a:defRPr sz="1600" b="0" i="0">
                <a:solidFill>
                  <a:srgbClr val="002846"/>
                </a:solidFill>
                <a:latin typeface="Helvetica" panose="020B0604020202020204" pitchFamily="34" charset="0"/>
                <a:cs typeface="Helvetica" panose="020B0604020202020204" pitchFamily="34" charset="0"/>
              </a:defRPr>
            </a:lvl1pPr>
            <a:lvl2pPr marL="914400" lvl="1" indent="-317500">
              <a:spcBef>
                <a:spcPts val="0"/>
              </a:spcBef>
              <a:spcAft>
                <a:spcPts val="0"/>
              </a:spcAft>
              <a:buClr>
                <a:srgbClr val="002846"/>
              </a:buClr>
              <a:buSzPts val="1400"/>
              <a:buChar char="○"/>
              <a:defRPr>
                <a:solidFill>
                  <a:srgbClr val="002846"/>
                </a:solidFill>
              </a:defRPr>
            </a:lvl2pPr>
            <a:lvl3pPr marL="1371600" lvl="2" indent="-317500">
              <a:spcBef>
                <a:spcPts val="0"/>
              </a:spcBef>
              <a:spcAft>
                <a:spcPts val="0"/>
              </a:spcAft>
              <a:buClr>
                <a:srgbClr val="002846"/>
              </a:buClr>
              <a:buSzPts val="1400"/>
              <a:buChar char="■"/>
              <a:defRPr>
                <a:solidFill>
                  <a:srgbClr val="002846"/>
                </a:solidFill>
              </a:defRPr>
            </a:lvl3pPr>
            <a:lvl4pPr marL="1828800" lvl="3" indent="-317500">
              <a:spcBef>
                <a:spcPts val="0"/>
              </a:spcBef>
              <a:spcAft>
                <a:spcPts val="0"/>
              </a:spcAft>
              <a:buClr>
                <a:srgbClr val="002846"/>
              </a:buClr>
              <a:buSzPts val="1400"/>
              <a:buChar char="●"/>
              <a:defRPr>
                <a:solidFill>
                  <a:srgbClr val="002846"/>
                </a:solidFill>
              </a:defRPr>
            </a:lvl4pPr>
            <a:lvl5pPr marL="2286000" lvl="4" indent="-317500">
              <a:spcBef>
                <a:spcPts val="0"/>
              </a:spcBef>
              <a:spcAft>
                <a:spcPts val="0"/>
              </a:spcAft>
              <a:buClr>
                <a:srgbClr val="002846"/>
              </a:buClr>
              <a:buSzPts val="1400"/>
              <a:buChar char="○"/>
              <a:defRPr>
                <a:solidFill>
                  <a:srgbClr val="002846"/>
                </a:solidFill>
              </a:defRPr>
            </a:lvl5pPr>
            <a:lvl6pPr marL="2743200" lvl="5" indent="-317500">
              <a:spcBef>
                <a:spcPts val="0"/>
              </a:spcBef>
              <a:spcAft>
                <a:spcPts val="0"/>
              </a:spcAft>
              <a:buClr>
                <a:srgbClr val="002846"/>
              </a:buClr>
              <a:buSzPts val="1400"/>
              <a:buChar char="■"/>
              <a:defRPr>
                <a:solidFill>
                  <a:srgbClr val="002846"/>
                </a:solidFill>
              </a:defRPr>
            </a:lvl6pPr>
            <a:lvl7pPr marL="3200400" lvl="6" indent="-317500">
              <a:spcBef>
                <a:spcPts val="0"/>
              </a:spcBef>
              <a:spcAft>
                <a:spcPts val="0"/>
              </a:spcAft>
              <a:buClr>
                <a:srgbClr val="002846"/>
              </a:buClr>
              <a:buSzPts val="1400"/>
              <a:buChar char="●"/>
              <a:defRPr>
                <a:solidFill>
                  <a:srgbClr val="002846"/>
                </a:solidFill>
              </a:defRPr>
            </a:lvl7pPr>
            <a:lvl8pPr marL="3657600" lvl="7" indent="-317500">
              <a:spcBef>
                <a:spcPts val="0"/>
              </a:spcBef>
              <a:spcAft>
                <a:spcPts val="0"/>
              </a:spcAft>
              <a:buClr>
                <a:srgbClr val="002846"/>
              </a:buClr>
              <a:buSzPts val="1400"/>
              <a:buChar char="○"/>
              <a:defRPr>
                <a:solidFill>
                  <a:srgbClr val="002846"/>
                </a:solidFill>
              </a:defRPr>
            </a:lvl8pPr>
            <a:lvl9pPr marL="4114800" lvl="8" indent="-317500">
              <a:spcBef>
                <a:spcPts val="0"/>
              </a:spcBef>
              <a:spcAft>
                <a:spcPts val="0"/>
              </a:spcAft>
              <a:buClr>
                <a:srgbClr val="002846"/>
              </a:buClr>
              <a:buSzPts val="1400"/>
              <a:buChar char="■"/>
              <a:defRPr>
                <a:solidFill>
                  <a:srgbClr val="002846"/>
                </a:solidFill>
              </a:defRPr>
            </a:lvl9pPr>
          </a:lstStyle>
          <a:p>
            <a:endParaRPr dirty="0"/>
          </a:p>
        </p:txBody>
      </p:sp>
      <p:sp>
        <p:nvSpPr>
          <p:cNvPr id="40" name="Google Shape;40;p6"/>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dirty="0"/>
          </a:p>
        </p:txBody>
      </p:sp>
      <p:sp>
        <p:nvSpPr>
          <p:cNvPr id="41" name="Google Shape;41;p6"/>
          <p:cNvSpPr txBox="1">
            <a:spLocks noGrp="1"/>
          </p:cNvSpPr>
          <p:nvPr>
            <p:ph type="subTitle" idx="2"/>
          </p:nvPr>
        </p:nvSpPr>
        <p:spPr>
          <a:xfrm>
            <a:off x="4286250" y="4642800"/>
            <a:ext cx="3893700" cy="319500"/>
          </a:xfrm>
          <a:prstGeom prst="rect">
            <a:avLst/>
          </a:prstGeom>
        </p:spPr>
        <p:txBody>
          <a:bodyPr spcFirstLastPara="1" wrap="square" lIns="91425" tIns="91425" rIns="91425" bIns="91425" anchor="ctr" anchorCtr="0">
            <a:normAutofit/>
          </a:bodyPr>
          <a:lstStyle>
            <a:lvl1pPr lvl="0" algn="r" rtl="0">
              <a:lnSpc>
                <a:spcPct val="90000"/>
              </a:lnSpc>
              <a:spcBef>
                <a:spcPts val="0"/>
              </a:spcBef>
              <a:spcAft>
                <a:spcPts val="0"/>
              </a:spcAft>
              <a:buSzPts val="700"/>
              <a:buNone/>
              <a:defRPr sz="700" b="1" i="0">
                <a:latin typeface="Helvetica" panose="020B0604020202020204" pitchFamily="34" charset="0"/>
                <a:cs typeface="Helvetica" panose="020B0604020202020204" pitchFamily="34" charset="0"/>
              </a:defRPr>
            </a:lvl1pPr>
            <a:lvl2pPr lvl="1" algn="r" rtl="0">
              <a:spcBef>
                <a:spcPts val="0"/>
              </a:spcBef>
              <a:spcAft>
                <a:spcPts val="0"/>
              </a:spcAft>
              <a:buSzPts val="700"/>
              <a:buNone/>
              <a:defRPr sz="700"/>
            </a:lvl2pPr>
            <a:lvl3pPr lvl="2" algn="r" rtl="0">
              <a:spcBef>
                <a:spcPts val="0"/>
              </a:spcBef>
              <a:spcAft>
                <a:spcPts val="0"/>
              </a:spcAft>
              <a:buSzPts val="700"/>
              <a:buNone/>
              <a:defRPr sz="700"/>
            </a:lvl3pPr>
            <a:lvl4pPr lvl="3" algn="r" rtl="0">
              <a:spcBef>
                <a:spcPts val="0"/>
              </a:spcBef>
              <a:spcAft>
                <a:spcPts val="0"/>
              </a:spcAft>
              <a:buSzPts val="700"/>
              <a:buNone/>
              <a:defRPr sz="700"/>
            </a:lvl4pPr>
            <a:lvl5pPr lvl="4" algn="r" rtl="0">
              <a:spcBef>
                <a:spcPts val="0"/>
              </a:spcBef>
              <a:spcAft>
                <a:spcPts val="0"/>
              </a:spcAft>
              <a:buSzPts val="700"/>
              <a:buNone/>
              <a:defRPr sz="700"/>
            </a:lvl5pPr>
            <a:lvl6pPr lvl="5" algn="r" rtl="0">
              <a:spcBef>
                <a:spcPts val="0"/>
              </a:spcBef>
              <a:spcAft>
                <a:spcPts val="0"/>
              </a:spcAft>
              <a:buSzPts val="700"/>
              <a:buNone/>
              <a:defRPr sz="700"/>
            </a:lvl6pPr>
            <a:lvl7pPr lvl="6" algn="r" rtl="0">
              <a:spcBef>
                <a:spcPts val="0"/>
              </a:spcBef>
              <a:spcAft>
                <a:spcPts val="0"/>
              </a:spcAft>
              <a:buSzPts val="700"/>
              <a:buNone/>
              <a:defRPr sz="700"/>
            </a:lvl7pPr>
            <a:lvl8pPr lvl="7" algn="r" rtl="0">
              <a:spcBef>
                <a:spcPts val="0"/>
              </a:spcBef>
              <a:spcAft>
                <a:spcPts val="0"/>
              </a:spcAft>
              <a:buSzPts val="700"/>
              <a:buNone/>
              <a:defRPr sz="700"/>
            </a:lvl8pPr>
            <a:lvl9pPr lvl="8" algn="r" rtl="0">
              <a:spcBef>
                <a:spcPts val="0"/>
              </a:spcBef>
              <a:spcAft>
                <a:spcPts val="0"/>
              </a:spcAft>
              <a:buSzPts val="700"/>
              <a:buNone/>
              <a:defRPr sz="700"/>
            </a:lvl9pPr>
          </a:lstStyle>
          <a:p>
            <a:endParaRPr dirty="0"/>
          </a:p>
        </p:txBody>
      </p:sp>
    </p:spTree>
    <p:extLst>
      <p:ext uri="{BB962C8B-B14F-4D97-AF65-F5344CB8AC3E}">
        <p14:creationId xmlns:p14="http://schemas.microsoft.com/office/powerpoint/2010/main" val="3804111676"/>
      </p:ext>
    </p:extLst>
  </p:cSld>
  <p:clrMapOvr>
    <a:masterClrMapping/>
  </p:clrMapOvr>
  <p:extLst>
    <p:ext uri="{DCECCB84-F9BA-43D5-87BE-67443E8EF086}">
      <p15:sldGuideLst xmlns:p15="http://schemas.microsoft.com/office/powerpoint/2012/main">
        <p15:guide id="1" pos="432">
          <p15:clr>
            <a:srgbClr val="E46962"/>
          </p15:clr>
        </p15:guide>
        <p15:guide id="2" orient="horz" pos="430">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Light Right" preserve="1">
  <p:cSld name="Blank Light Right">
    <p:spTree>
      <p:nvGrpSpPr>
        <p:cNvPr id="1" name="Shape 42"/>
        <p:cNvGrpSpPr/>
        <p:nvPr/>
      </p:nvGrpSpPr>
      <p:grpSpPr>
        <a:xfrm>
          <a:off x="0" y="0"/>
          <a:ext cx="0" cy="0"/>
          <a:chOff x="0" y="0"/>
          <a:chExt cx="0" cy="0"/>
        </a:xfrm>
      </p:grpSpPr>
      <p:sp>
        <p:nvSpPr>
          <p:cNvPr id="43" name="Google Shape;43;p7"/>
          <p:cNvSpPr/>
          <p:nvPr/>
        </p:nvSpPr>
        <p:spPr>
          <a:xfrm>
            <a:off x="8451950" y="677850"/>
            <a:ext cx="692100" cy="4465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44" name="Google Shape;44;p7"/>
          <p:cNvSpPr/>
          <p:nvPr/>
        </p:nvSpPr>
        <p:spPr>
          <a:xfrm>
            <a:off x="8451950" y="0"/>
            <a:ext cx="6921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45" name="Google Shape;45;p7"/>
          <p:cNvPicPr preferRelativeResize="0"/>
          <p:nvPr/>
        </p:nvPicPr>
        <p:blipFill>
          <a:blip r:embed="rId2">
            <a:alphaModFix/>
          </a:blip>
          <a:stretch>
            <a:fillRect/>
          </a:stretch>
        </p:blipFill>
        <p:spPr>
          <a:xfrm>
            <a:off x="8466700" y="4037"/>
            <a:ext cx="681800" cy="673816"/>
          </a:xfrm>
          <a:prstGeom prst="rect">
            <a:avLst/>
          </a:prstGeom>
          <a:noFill/>
          <a:ln>
            <a:noFill/>
          </a:ln>
        </p:spPr>
      </p:pic>
      <p:sp>
        <p:nvSpPr>
          <p:cNvPr id="46" name="Google Shape;46;p7"/>
          <p:cNvSpPr/>
          <p:nvPr/>
        </p:nvSpPr>
        <p:spPr>
          <a:xfrm>
            <a:off x="838655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47" name="Google Shape;47;p7"/>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dirty="0"/>
          </a:p>
        </p:txBody>
      </p:sp>
      <p:sp>
        <p:nvSpPr>
          <p:cNvPr id="48" name="Google Shape;48;p7"/>
          <p:cNvSpPr txBox="1">
            <a:spLocks noGrp="1"/>
          </p:cNvSpPr>
          <p:nvPr>
            <p:ph type="subTitle" idx="1"/>
          </p:nvPr>
        </p:nvSpPr>
        <p:spPr>
          <a:xfrm>
            <a:off x="4286250" y="4642800"/>
            <a:ext cx="3893700" cy="319500"/>
          </a:xfrm>
          <a:prstGeom prst="rect">
            <a:avLst/>
          </a:prstGeom>
        </p:spPr>
        <p:txBody>
          <a:bodyPr spcFirstLastPara="1" wrap="square" lIns="91425" tIns="91425" rIns="91425" bIns="91425" anchor="ctr" anchorCtr="0">
            <a:normAutofit/>
          </a:bodyPr>
          <a:lstStyle>
            <a:lvl1pPr lvl="0" algn="r" rtl="0">
              <a:lnSpc>
                <a:spcPct val="90000"/>
              </a:lnSpc>
              <a:spcBef>
                <a:spcPts val="0"/>
              </a:spcBef>
              <a:spcAft>
                <a:spcPts val="0"/>
              </a:spcAft>
              <a:buSzPts val="700"/>
              <a:buNone/>
              <a:defRPr sz="700" b="1" i="0">
                <a:latin typeface="Helvetica" panose="020B0604020202020204" pitchFamily="34" charset="0"/>
                <a:cs typeface="Helvetica" panose="020B0604020202020204" pitchFamily="34" charset="0"/>
              </a:defRPr>
            </a:lvl1pPr>
            <a:lvl2pPr lvl="1" algn="r" rtl="0">
              <a:spcBef>
                <a:spcPts val="0"/>
              </a:spcBef>
              <a:spcAft>
                <a:spcPts val="0"/>
              </a:spcAft>
              <a:buSzPts val="700"/>
              <a:buNone/>
              <a:defRPr sz="700"/>
            </a:lvl2pPr>
            <a:lvl3pPr lvl="2" algn="r" rtl="0">
              <a:spcBef>
                <a:spcPts val="0"/>
              </a:spcBef>
              <a:spcAft>
                <a:spcPts val="0"/>
              </a:spcAft>
              <a:buSzPts val="700"/>
              <a:buNone/>
              <a:defRPr sz="700"/>
            </a:lvl3pPr>
            <a:lvl4pPr lvl="3" algn="r" rtl="0">
              <a:spcBef>
                <a:spcPts val="0"/>
              </a:spcBef>
              <a:spcAft>
                <a:spcPts val="0"/>
              </a:spcAft>
              <a:buSzPts val="700"/>
              <a:buNone/>
              <a:defRPr sz="700"/>
            </a:lvl4pPr>
            <a:lvl5pPr lvl="4" algn="r" rtl="0">
              <a:spcBef>
                <a:spcPts val="0"/>
              </a:spcBef>
              <a:spcAft>
                <a:spcPts val="0"/>
              </a:spcAft>
              <a:buSzPts val="700"/>
              <a:buNone/>
              <a:defRPr sz="700"/>
            </a:lvl5pPr>
            <a:lvl6pPr lvl="5" algn="r" rtl="0">
              <a:spcBef>
                <a:spcPts val="0"/>
              </a:spcBef>
              <a:spcAft>
                <a:spcPts val="0"/>
              </a:spcAft>
              <a:buSzPts val="700"/>
              <a:buNone/>
              <a:defRPr sz="700"/>
            </a:lvl6pPr>
            <a:lvl7pPr lvl="6" algn="r" rtl="0">
              <a:spcBef>
                <a:spcPts val="0"/>
              </a:spcBef>
              <a:spcAft>
                <a:spcPts val="0"/>
              </a:spcAft>
              <a:buSzPts val="700"/>
              <a:buNone/>
              <a:defRPr sz="700"/>
            </a:lvl7pPr>
            <a:lvl8pPr lvl="7" algn="r" rtl="0">
              <a:spcBef>
                <a:spcPts val="0"/>
              </a:spcBef>
              <a:spcAft>
                <a:spcPts val="0"/>
              </a:spcAft>
              <a:buSzPts val="700"/>
              <a:buNone/>
              <a:defRPr sz="700"/>
            </a:lvl8pPr>
            <a:lvl9pPr lvl="8" algn="r" rtl="0">
              <a:spcBef>
                <a:spcPts val="0"/>
              </a:spcBef>
              <a:spcAft>
                <a:spcPts val="0"/>
              </a:spcAft>
              <a:buSzPts val="700"/>
              <a:buNone/>
              <a:defRPr sz="700"/>
            </a:lvl9pPr>
          </a:lstStyle>
          <a:p>
            <a:endParaRPr dirty="0"/>
          </a:p>
        </p:txBody>
      </p:sp>
    </p:spTree>
    <p:extLst>
      <p:ext uri="{BB962C8B-B14F-4D97-AF65-F5344CB8AC3E}">
        <p14:creationId xmlns:p14="http://schemas.microsoft.com/office/powerpoint/2010/main" val="1300259760"/>
      </p:ext>
    </p:extLst>
  </p:cSld>
  <p:clrMapOvr>
    <a:masterClrMapping/>
  </p:clrMapOvr>
  <p:extLst>
    <p:ext uri="{DCECCB84-F9BA-43D5-87BE-67443E8EF086}">
      <p15:sldGuideLst xmlns:p15="http://schemas.microsoft.com/office/powerpoint/2012/main">
        <p15:guide id="1" pos="432">
          <p15:clr>
            <a:srgbClr val="E46962"/>
          </p15:clr>
        </p15:guide>
        <p15:guide id="2" orient="horz" pos="430">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Dark Right" preserve="1">
  <p:cSld name="Title and body Dark Right">
    <p:bg>
      <p:bgPr>
        <a:solidFill>
          <a:srgbClr val="002846"/>
        </a:solidFill>
        <a:effectLst/>
      </p:bgPr>
    </p:bg>
    <p:spTree>
      <p:nvGrpSpPr>
        <p:cNvPr id="1" name="Shape 49"/>
        <p:cNvGrpSpPr/>
        <p:nvPr/>
      </p:nvGrpSpPr>
      <p:grpSpPr>
        <a:xfrm>
          <a:off x="0" y="0"/>
          <a:ext cx="0" cy="0"/>
          <a:chOff x="0" y="0"/>
          <a:chExt cx="0" cy="0"/>
        </a:xfrm>
      </p:grpSpPr>
      <p:sp>
        <p:nvSpPr>
          <p:cNvPr id="50" name="Google Shape;50;p8"/>
          <p:cNvSpPr/>
          <p:nvPr/>
        </p:nvSpPr>
        <p:spPr>
          <a:xfrm>
            <a:off x="8451950" y="677850"/>
            <a:ext cx="692100" cy="4465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51" name="Google Shape;51;p8"/>
          <p:cNvSpPr/>
          <p:nvPr/>
        </p:nvSpPr>
        <p:spPr>
          <a:xfrm>
            <a:off x="8451950" y="0"/>
            <a:ext cx="6921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52" name="Google Shape;52;p8"/>
          <p:cNvPicPr preferRelativeResize="0"/>
          <p:nvPr/>
        </p:nvPicPr>
        <p:blipFill>
          <a:blip r:embed="rId2">
            <a:alphaModFix/>
          </a:blip>
          <a:stretch>
            <a:fillRect/>
          </a:stretch>
        </p:blipFill>
        <p:spPr>
          <a:xfrm>
            <a:off x="8466700" y="4037"/>
            <a:ext cx="681800" cy="673816"/>
          </a:xfrm>
          <a:prstGeom prst="rect">
            <a:avLst/>
          </a:prstGeom>
          <a:noFill/>
          <a:ln>
            <a:noFill/>
          </a:ln>
        </p:spPr>
      </p:pic>
      <p:sp>
        <p:nvSpPr>
          <p:cNvPr id="53" name="Google Shape;53;p8"/>
          <p:cNvSpPr/>
          <p:nvPr/>
        </p:nvSpPr>
        <p:spPr>
          <a:xfrm>
            <a:off x="838655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54" name="Google Shape;54;p8"/>
          <p:cNvSpPr txBox="1">
            <a:spLocks noGrp="1"/>
          </p:cNvSpPr>
          <p:nvPr>
            <p:ph type="title"/>
          </p:nvPr>
        </p:nvSpPr>
        <p:spPr>
          <a:xfrm>
            <a:off x="567850" y="510225"/>
            <a:ext cx="4005900" cy="9054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b="1" i="0">
                <a:solidFill>
                  <a:schemeClr val="lt1"/>
                </a:solidFill>
                <a:latin typeface="Georgia" panose="02040502050405020303" pitchFamily="18" charset="0"/>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dirty="0"/>
          </a:p>
        </p:txBody>
      </p:sp>
      <p:sp>
        <p:nvSpPr>
          <p:cNvPr id="55" name="Google Shape;55;p8"/>
          <p:cNvSpPr txBox="1">
            <a:spLocks noGrp="1"/>
          </p:cNvSpPr>
          <p:nvPr>
            <p:ph type="body" idx="1"/>
          </p:nvPr>
        </p:nvSpPr>
        <p:spPr>
          <a:xfrm>
            <a:off x="567850" y="1655700"/>
            <a:ext cx="6970500" cy="2510100"/>
          </a:xfrm>
          <a:prstGeom prst="rect">
            <a:avLst/>
          </a:prstGeom>
        </p:spPr>
        <p:txBody>
          <a:bodyPr spcFirstLastPara="1" wrap="square" lIns="91425" tIns="91425" rIns="91425" bIns="91425" anchor="t" anchorCtr="0">
            <a:normAutofit/>
          </a:bodyPr>
          <a:lstStyle>
            <a:lvl1pPr marL="114300" lvl="0" indent="0" rtl="0">
              <a:spcBef>
                <a:spcPts val="0"/>
              </a:spcBef>
              <a:spcAft>
                <a:spcPts val="0"/>
              </a:spcAft>
              <a:buClr>
                <a:schemeClr val="lt1"/>
              </a:buClr>
              <a:buSzPts val="1800"/>
              <a:buNone/>
              <a:defRPr sz="1600" b="0" i="0">
                <a:solidFill>
                  <a:schemeClr val="lt1"/>
                </a:solidFill>
                <a:latin typeface="Helvetica" panose="020B0604020202020204" pitchFamily="34" charset="0"/>
                <a:cs typeface="Helvetica" panose="020B0604020202020204" pitchFamily="34" charset="0"/>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dirty="0"/>
          </a:p>
        </p:txBody>
      </p:sp>
      <p:sp>
        <p:nvSpPr>
          <p:cNvPr id="56" name="Google Shape;56;p8"/>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dirty="0"/>
          </a:p>
        </p:txBody>
      </p:sp>
      <p:sp>
        <p:nvSpPr>
          <p:cNvPr id="57" name="Google Shape;57;p8"/>
          <p:cNvSpPr txBox="1">
            <a:spLocks noGrp="1"/>
          </p:cNvSpPr>
          <p:nvPr>
            <p:ph type="subTitle" idx="2"/>
          </p:nvPr>
        </p:nvSpPr>
        <p:spPr>
          <a:xfrm>
            <a:off x="4286250" y="4642800"/>
            <a:ext cx="3893700" cy="319500"/>
          </a:xfrm>
          <a:prstGeom prst="rect">
            <a:avLst/>
          </a:prstGeom>
        </p:spPr>
        <p:txBody>
          <a:bodyPr spcFirstLastPara="1" wrap="square" lIns="91425" tIns="91425" rIns="91425" bIns="91425" anchor="ctr" anchorCtr="0">
            <a:normAutofit/>
          </a:bodyPr>
          <a:lstStyle>
            <a:lvl1pPr lvl="0" algn="r" rtl="0">
              <a:lnSpc>
                <a:spcPct val="90000"/>
              </a:lnSpc>
              <a:spcBef>
                <a:spcPts val="0"/>
              </a:spcBef>
              <a:spcAft>
                <a:spcPts val="0"/>
              </a:spcAft>
              <a:buClr>
                <a:schemeClr val="lt1"/>
              </a:buClr>
              <a:buSzPts val="700"/>
              <a:buNone/>
              <a:defRPr sz="700" b="1" i="0">
                <a:solidFill>
                  <a:schemeClr val="lt1"/>
                </a:solidFill>
                <a:latin typeface="Helvetica" panose="020B0604020202020204" pitchFamily="34" charset="0"/>
                <a:cs typeface="Helvetica" panose="020B0604020202020204" pitchFamily="34" charset="0"/>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dirty="0"/>
          </a:p>
        </p:txBody>
      </p:sp>
    </p:spTree>
    <p:extLst>
      <p:ext uri="{BB962C8B-B14F-4D97-AF65-F5344CB8AC3E}">
        <p14:creationId xmlns:p14="http://schemas.microsoft.com/office/powerpoint/2010/main" val="741668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Dark Right" preserve="1">
  <p:cSld name="Blank Dark Right">
    <p:bg>
      <p:bgPr>
        <a:solidFill>
          <a:srgbClr val="002846"/>
        </a:solidFill>
        <a:effectLst/>
      </p:bgPr>
    </p:bg>
    <p:spTree>
      <p:nvGrpSpPr>
        <p:cNvPr id="1" name="Shape 58"/>
        <p:cNvGrpSpPr/>
        <p:nvPr/>
      </p:nvGrpSpPr>
      <p:grpSpPr>
        <a:xfrm>
          <a:off x="0" y="0"/>
          <a:ext cx="0" cy="0"/>
          <a:chOff x="0" y="0"/>
          <a:chExt cx="0" cy="0"/>
        </a:xfrm>
      </p:grpSpPr>
      <p:sp>
        <p:nvSpPr>
          <p:cNvPr id="59" name="Google Shape;59;p9"/>
          <p:cNvSpPr/>
          <p:nvPr/>
        </p:nvSpPr>
        <p:spPr>
          <a:xfrm>
            <a:off x="8451950" y="677850"/>
            <a:ext cx="692100" cy="4465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60" name="Google Shape;60;p9"/>
          <p:cNvSpPr/>
          <p:nvPr/>
        </p:nvSpPr>
        <p:spPr>
          <a:xfrm>
            <a:off x="8451950" y="0"/>
            <a:ext cx="6921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61" name="Google Shape;61;p9"/>
          <p:cNvPicPr preferRelativeResize="0"/>
          <p:nvPr/>
        </p:nvPicPr>
        <p:blipFill>
          <a:blip r:embed="rId2">
            <a:alphaModFix/>
          </a:blip>
          <a:stretch>
            <a:fillRect/>
          </a:stretch>
        </p:blipFill>
        <p:spPr>
          <a:xfrm>
            <a:off x="8466700" y="4037"/>
            <a:ext cx="681800" cy="673816"/>
          </a:xfrm>
          <a:prstGeom prst="rect">
            <a:avLst/>
          </a:prstGeom>
          <a:noFill/>
          <a:ln>
            <a:noFill/>
          </a:ln>
        </p:spPr>
      </p:pic>
      <p:sp>
        <p:nvSpPr>
          <p:cNvPr id="62" name="Google Shape;62;p9"/>
          <p:cNvSpPr/>
          <p:nvPr/>
        </p:nvSpPr>
        <p:spPr>
          <a:xfrm>
            <a:off x="838655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63" name="Google Shape;63;p9"/>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dirty="0"/>
          </a:p>
        </p:txBody>
      </p:sp>
      <p:sp>
        <p:nvSpPr>
          <p:cNvPr id="64" name="Google Shape;64;p9"/>
          <p:cNvSpPr txBox="1">
            <a:spLocks noGrp="1"/>
          </p:cNvSpPr>
          <p:nvPr>
            <p:ph type="subTitle" idx="1"/>
          </p:nvPr>
        </p:nvSpPr>
        <p:spPr>
          <a:xfrm>
            <a:off x="4286250" y="4642800"/>
            <a:ext cx="3893700" cy="319500"/>
          </a:xfrm>
          <a:prstGeom prst="rect">
            <a:avLst/>
          </a:prstGeom>
        </p:spPr>
        <p:txBody>
          <a:bodyPr spcFirstLastPara="1" wrap="square" lIns="91425" tIns="91425" rIns="91425" bIns="91425" anchor="ctr" anchorCtr="0">
            <a:normAutofit/>
          </a:bodyPr>
          <a:lstStyle>
            <a:lvl1pPr lvl="0" algn="r" rtl="0">
              <a:lnSpc>
                <a:spcPct val="90000"/>
              </a:lnSpc>
              <a:spcBef>
                <a:spcPts val="0"/>
              </a:spcBef>
              <a:spcAft>
                <a:spcPts val="0"/>
              </a:spcAft>
              <a:buClr>
                <a:schemeClr val="lt1"/>
              </a:buClr>
              <a:buSzPts val="700"/>
              <a:buNone/>
              <a:defRPr sz="700" b="1" i="0">
                <a:solidFill>
                  <a:schemeClr val="lt1"/>
                </a:solidFill>
                <a:latin typeface="Helvetica" panose="020B0604020202020204" pitchFamily="34" charset="0"/>
                <a:cs typeface="Helvetica" panose="020B0604020202020204" pitchFamily="34" charset="0"/>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dirty="0"/>
          </a:p>
        </p:txBody>
      </p:sp>
    </p:spTree>
    <p:extLst>
      <p:ext uri="{BB962C8B-B14F-4D97-AF65-F5344CB8AC3E}">
        <p14:creationId xmlns:p14="http://schemas.microsoft.com/office/powerpoint/2010/main" val="143687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Light Left" type="twoColTx" preserve="1">
  <p:cSld name="Title and Body Light Left">
    <p:spTree>
      <p:nvGrpSpPr>
        <p:cNvPr id="1" name="Shape 65"/>
        <p:cNvGrpSpPr/>
        <p:nvPr/>
      </p:nvGrpSpPr>
      <p:grpSpPr>
        <a:xfrm>
          <a:off x="0" y="0"/>
          <a:ext cx="0" cy="0"/>
          <a:chOff x="0" y="0"/>
          <a:chExt cx="0" cy="0"/>
        </a:xfrm>
      </p:grpSpPr>
      <p:sp>
        <p:nvSpPr>
          <p:cNvPr id="66" name="Google Shape;66;p10"/>
          <p:cNvSpPr/>
          <p:nvPr/>
        </p:nvSpPr>
        <p:spPr>
          <a:xfrm>
            <a:off x="0" y="677775"/>
            <a:ext cx="692100" cy="4465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67" name="Google Shape;67;p10"/>
          <p:cNvSpPr/>
          <p:nvPr/>
        </p:nvSpPr>
        <p:spPr>
          <a:xfrm>
            <a:off x="0" y="-75"/>
            <a:ext cx="6921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68" name="Google Shape;68;p10"/>
          <p:cNvPicPr preferRelativeResize="0"/>
          <p:nvPr/>
        </p:nvPicPr>
        <p:blipFill>
          <a:blip r:embed="rId2">
            <a:alphaModFix/>
          </a:blip>
          <a:stretch>
            <a:fillRect/>
          </a:stretch>
        </p:blipFill>
        <p:spPr>
          <a:xfrm>
            <a:off x="14750" y="3962"/>
            <a:ext cx="681800" cy="673816"/>
          </a:xfrm>
          <a:prstGeom prst="rect">
            <a:avLst/>
          </a:prstGeom>
          <a:noFill/>
          <a:ln>
            <a:noFill/>
          </a:ln>
        </p:spPr>
      </p:pic>
      <p:sp>
        <p:nvSpPr>
          <p:cNvPr id="69" name="Google Shape;69;p10"/>
          <p:cNvSpPr/>
          <p:nvPr/>
        </p:nvSpPr>
        <p:spPr>
          <a:xfrm>
            <a:off x="68580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70" name="Google Shape;70;p10"/>
          <p:cNvSpPr txBox="1">
            <a:spLocks noGrp="1"/>
          </p:cNvSpPr>
          <p:nvPr>
            <p:ph type="title"/>
          </p:nvPr>
        </p:nvSpPr>
        <p:spPr>
          <a:xfrm>
            <a:off x="1261880" y="510225"/>
            <a:ext cx="4005900" cy="9054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i="0">
                <a:latin typeface="Georgia" panose="02040502050405020303" pitchFamily="18"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71" name="Google Shape;71;p10"/>
          <p:cNvSpPr txBox="1">
            <a:spLocks noGrp="1"/>
          </p:cNvSpPr>
          <p:nvPr>
            <p:ph type="body" idx="1"/>
          </p:nvPr>
        </p:nvSpPr>
        <p:spPr>
          <a:xfrm>
            <a:off x="1261880" y="1655700"/>
            <a:ext cx="6970500" cy="2510100"/>
          </a:xfrm>
          <a:prstGeom prst="rect">
            <a:avLst/>
          </a:prstGeom>
        </p:spPr>
        <p:txBody>
          <a:bodyPr spcFirstLastPara="1" wrap="square" lIns="91425" tIns="91425" rIns="91425" bIns="91425" anchor="t" anchorCtr="0">
            <a:normAutofit/>
          </a:bodyPr>
          <a:lstStyle>
            <a:lvl1pPr marL="114300" lvl="0" indent="0" rtl="0">
              <a:spcBef>
                <a:spcPts val="0"/>
              </a:spcBef>
              <a:spcAft>
                <a:spcPts val="0"/>
              </a:spcAft>
              <a:buClr>
                <a:srgbClr val="002846"/>
              </a:buClr>
              <a:buSzPts val="1800"/>
              <a:buNone/>
              <a:defRPr sz="1600" b="0" i="0">
                <a:solidFill>
                  <a:srgbClr val="002846"/>
                </a:solidFill>
                <a:latin typeface="Helvetica" panose="020B0604020202020204" pitchFamily="34" charset="0"/>
                <a:cs typeface="Helvetica" panose="020B0604020202020204" pitchFamily="34" charset="0"/>
              </a:defRPr>
            </a:lvl1pPr>
            <a:lvl2pPr marL="914400" lvl="1" indent="-317500" rtl="0">
              <a:spcBef>
                <a:spcPts val="0"/>
              </a:spcBef>
              <a:spcAft>
                <a:spcPts val="0"/>
              </a:spcAft>
              <a:buClr>
                <a:srgbClr val="002846"/>
              </a:buClr>
              <a:buSzPts val="1400"/>
              <a:buChar char="○"/>
              <a:defRPr>
                <a:solidFill>
                  <a:srgbClr val="002846"/>
                </a:solidFill>
              </a:defRPr>
            </a:lvl2pPr>
            <a:lvl3pPr marL="1371600" lvl="2" indent="-317500" rtl="0">
              <a:spcBef>
                <a:spcPts val="0"/>
              </a:spcBef>
              <a:spcAft>
                <a:spcPts val="0"/>
              </a:spcAft>
              <a:buClr>
                <a:srgbClr val="002846"/>
              </a:buClr>
              <a:buSzPts val="1400"/>
              <a:buChar char="■"/>
              <a:defRPr>
                <a:solidFill>
                  <a:srgbClr val="002846"/>
                </a:solidFill>
              </a:defRPr>
            </a:lvl3pPr>
            <a:lvl4pPr marL="1828800" lvl="3" indent="-317500" rtl="0">
              <a:spcBef>
                <a:spcPts val="0"/>
              </a:spcBef>
              <a:spcAft>
                <a:spcPts val="0"/>
              </a:spcAft>
              <a:buClr>
                <a:srgbClr val="002846"/>
              </a:buClr>
              <a:buSzPts val="1400"/>
              <a:buChar char="●"/>
              <a:defRPr>
                <a:solidFill>
                  <a:srgbClr val="002846"/>
                </a:solidFill>
              </a:defRPr>
            </a:lvl4pPr>
            <a:lvl5pPr marL="2286000" lvl="4" indent="-317500" rtl="0">
              <a:spcBef>
                <a:spcPts val="0"/>
              </a:spcBef>
              <a:spcAft>
                <a:spcPts val="0"/>
              </a:spcAft>
              <a:buClr>
                <a:srgbClr val="002846"/>
              </a:buClr>
              <a:buSzPts val="1400"/>
              <a:buChar char="○"/>
              <a:defRPr>
                <a:solidFill>
                  <a:srgbClr val="002846"/>
                </a:solidFill>
              </a:defRPr>
            </a:lvl5pPr>
            <a:lvl6pPr marL="2743200" lvl="5" indent="-317500" rtl="0">
              <a:spcBef>
                <a:spcPts val="0"/>
              </a:spcBef>
              <a:spcAft>
                <a:spcPts val="0"/>
              </a:spcAft>
              <a:buClr>
                <a:srgbClr val="002846"/>
              </a:buClr>
              <a:buSzPts val="1400"/>
              <a:buChar char="■"/>
              <a:defRPr>
                <a:solidFill>
                  <a:srgbClr val="002846"/>
                </a:solidFill>
              </a:defRPr>
            </a:lvl6pPr>
            <a:lvl7pPr marL="3200400" lvl="6" indent="-317500" rtl="0">
              <a:spcBef>
                <a:spcPts val="0"/>
              </a:spcBef>
              <a:spcAft>
                <a:spcPts val="0"/>
              </a:spcAft>
              <a:buClr>
                <a:srgbClr val="002846"/>
              </a:buClr>
              <a:buSzPts val="1400"/>
              <a:buChar char="●"/>
              <a:defRPr>
                <a:solidFill>
                  <a:srgbClr val="002846"/>
                </a:solidFill>
              </a:defRPr>
            </a:lvl7pPr>
            <a:lvl8pPr marL="3657600" lvl="7" indent="-317500" rtl="0">
              <a:spcBef>
                <a:spcPts val="0"/>
              </a:spcBef>
              <a:spcAft>
                <a:spcPts val="0"/>
              </a:spcAft>
              <a:buClr>
                <a:srgbClr val="002846"/>
              </a:buClr>
              <a:buSzPts val="1400"/>
              <a:buChar char="○"/>
              <a:defRPr>
                <a:solidFill>
                  <a:srgbClr val="002846"/>
                </a:solidFill>
              </a:defRPr>
            </a:lvl8pPr>
            <a:lvl9pPr marL="4114800" lvl="8" indent="-317500" rtl="0">
              <a:spcBef>
                <a:spcPts val="0"/>
              </a:spcBef>
              <a:spcAft>
                <a:spcPts val="0"/>
              </a:spcAft>
              <a:buClr>
                <a:srgbClr val="002846"/>
              </a:buClr>
              <a:buSzPts val="1400"/>
              <a:buChar char="■"/>
              <a:defRPr>
                <a:solidFill>
                  <a:srgbClr val="002846"/>
                </a:solidFill>
              </a:defRPr>
            </a:lvl9pPr>
          </a:lstStyle>
          <a:p>
            <a:endParaRPr dirty="0"/>
          </a:p>
        </p:txBody>
      </p:sp>
      <p:sp>
        <p:nvSpPr>
          <p:cNvPr id="72" name="Google Shape;72;p10"/>
          <p:cNvSpPr txBox="1">
            <a:spLocks noGrp="1"/>
          </p:cNvSpPr>
          <p:nvPr>
            <p:ph type="sldNum" idx="12"/>
          </p:nvPr>
        </p:nvSpPr>
        <p:spPr>
          <a:xfrm>
            <a:off x="12060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dirty="0"/>
          </a:p>
        </p:txBody>
      </p:sp>
      <p:sp>
        <p:nvSpPr>
          <p:cNvPr id="73" name="Google Shape;73;p10"/>
          <p:cNvSpPr txBox="1">
            <a:spLocks noGrp="1"/>
          </p:cNvSpPr>
          <p:nvPr>
            <p:ph type="subTitle" idx="2"/>
          </p:nvPr>
        </p:nvSpPr>
        <p:spPr>
          <a:xfrm>
            <a:off x="1023725" y="4642800"/>
            <a:ext cx="3893700" cy="319500"/>
          </a:xfrm>
          <a:prstGeom prst="rect">
            <a:avLst/>
          </a:prstGeom>
        </p:spPr>
        <p:txBody>
          <a:bodyPr spcFirstLastPara="1" wrap="square" lIns="91425" tIns="91425" rIns="91425" bIns="91425" anchor="ctr" anchorCtr="0">
            <a:normAutofit/>
          </a:bodyPr>
          <a:lstStyle>
            <a:lvl1pPr lvl="0" rtl="0">
              <a:lnSpc>
                <a:spcPct val="90000"/>
              </a:lnSpc>
              <a:spcBef>
                <a:spcPts val="0"/>
              </a:spcBef>
              <a:spcAft>
                <a:spcPts val="0"/>
              </a:spcAft>
              <a:buSzPts val="700"/>
              <a:buNone/>
              <a:defRPr sz="700" b="1" i="0">
                <a:latin typeface="Helvetica" panose="020B0604020202020204" pitchFamily="34" charset="0"/>
                <a:cs typeface="Helvetica" panose="020B0604020202020204" pitchFamily="34" charset="0"/>
              </a:defRPr>
            </a:lvl1pPr>
            <a:lvl2pPr lvl="1" rtl="0">
              <a:spcBef>
                <a:spcPts val="0"/>
              </a:spcBef>
              <a:spcAft>
                <a:spcPts val="0"/>
              </a:spcAft>
              <a:buSzPts val="700"/>
              <a:buNone/>
              <a:defRPr sz="700"/>
            </a:lvl2pPr>
            <a:lvl3pPr lvl="2" rtl="0">
              <a:spcBef>
                <a:spcPts val="0"/>
              </a:spcBef>
              <a:spcAft>
                <a:spcPts val="0"/>
              </a:spcAft>
              <a:buSzPts val="700"/>
              <a:buNone/>
              <a:defRPr sz="700"/>
            </a:lvl3pPr>
            <a:lvl4pPr lvl="3" rtl="0">
              <a:spcBef>
                <a:spcPts val="0"/>
              </a:spcBef>
              <a:spcAft>
                <a:spcPts val="0"/>
              </a:spcAft>
              <a:buSzPts val="700"/>
              <a:buNone/>
              <a:defRPr sz="700"/>
            </a:lvl4pPr>
            <a:lvl5pPr lvl="4" rtl="0">
              <a:spcBef>
                <a:spcPts val="0"/>
              </a:spcBef>
              <a:spcAft>
                <a:spcPts val="0"/>
              </a:spcAft>
              <a:buSzPts val="700"/>
              <a:buNone/>
              <a:defRPr sz="700"/>
            </a:lvl5pPr>
            <a:lvl6pPr lvl="5" rtl="0">
              <a:spcBef>
                <a:spcPts val="0"/>
              </a:spcBef>
              <a:spcAft>
                <a:spcPts val="0"/>
              </a:spcAft>
              <a:buSzPts val="700"/>
              <a:buNone/>
              <a:defRPr sz="700"/>
            </a:lvl6pPr>
            <a:lvl7pPr lvl="6" rtl="0">
              <a:spcBef>
                <a:spcPts val="0"/>
              </a:spcBef>
              <a:spcAft>
                <a:spcPts val="0"/>
              </a:spcAft>
              <a:buSzPts val="700"/>
              <a:buNone/>
              <a:defRPr sz="700"/>
            </a:lvl7pPr>
            <a:lvl8pPr lvl="7" rtl="0">
              <a:spcBef>
                <a:spcPts val="0"/>
              </a:spcBef>
              <a:spcAft>
                <a:spcPts val="0"/>
              </a:spcAft>
              <a:buSzPts val="700"/>
              <a:buNone/>
              <a:defRPr sz="700"/>
            </a:lvl8pPr>
            <a:lvl9pPr lvl="8" rtl="0">
              <a:spcBef>
                <a:spcPts val="0"/>
              </a:spcBef>
              <a:spcAft>
                <a:spcPts val="0"/>
              </a:spcAft>
              <a:buSzPts val="700"/>
              <a:buNone/>
              <a:defRPr sz="700"/>
            </a:lvl9pPr>
          </a:lstStyle>
          <a:p>
            <a:endParaRPr dirty="0"/>
          </a:p>
        </p:txBody>
      </p:sp>
    </p:spTree>
    <p:extLst>
      <p:ext uri="{BB962C8B-B14F-4D97-AF65-F5344CB8AC3E}">
        <p14:creationId xmlns:p14="http://schemas.microsoft.com/office/powerpoint/2010/main" val="250439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31DCD8-BC05-D807-71D8-8225219D8BF7}"/>
              </a:ext>
            </a:extLst>
          </p:cNvPr>
          <p:cNvSpPr>
            <a:spLocks noGrp="1"/>
          </p:cNvSpPr>
          <p:nvPr>
            <p:ph type="body" idx="1"/>
          </p:nvPr>
        </p:nvSpPr>
        <p:spPr>
          <a:xfrm>
            <a:off x="311700" y="1190065"/>
            <a:ext cx="8520600" cy="3368488"/>
          </a:xfrm>
          <a:prstGeom prst="rect">
            <a:avLst/>
          </a:prstGeom>
        </p:spPr>
        <p:txBody>
          <a:bodyPr vert="horz" lIns="91440" tIns="91440" rIns="91440" bIns="45720" rtlCol="0">
            <a:normAutofit/>
          </a:bodyPr>
          <a:lstStyle/>
          <a:p>
            <a:pPr lvl="0"/>
            <a:r>
              <a:rPr lang="en-US" dirty="0"/>
              <a:t>Click to add text</a:t>
            </a:r>
          </a:p>
          <a:p>
            <a:pPr lvl="1"/>
            <a:r>
              <a:rPr lang="en-US" dirty="0"/>
              <a:t>Click to add text</a:t>
            </a:r>
          </a:p>
          <a:p>
            <a:pPr lvl="2"/>
            <a:r>
              <a:rPr lang="en-US" dirty="0"/>
              <a:t>Click to add text</a:t>
            </a:r>
          </a:p>
          <a:p>
            <a:pPr lvl="3"/>
            <a:r>
              <a:rPr lang="en-US" dirty="0"/>
              <a:t>Click to add text</a:t>
            </a:r>
          </a:p>
        </p:txBody>
      </p:sp>
      <p:sp>
        <p:nvSpPr>
          <p:cNvPr id="7" name="Google Shape;6;p1">
            <a:extLst>
              <a:ext uri="{FF2B5EF4-FFF2-40B4-BE49-F238E27FC236}">
                <a16:creationId xmlns:a16="http://schemas.microsoft.com/office/drawing/2014/main" id="{562BCED2-8B84-318F-A8E5-A2A9A3E70516}"/>
              </a:ext>
            </a:extLst>
          </p:cNvPr>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1pPr>
            <a:lvl2pPr lvl="1">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2pPr>
            <a:lvl3pPr lvl="2">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3pPr>
            <a:lvl4pPr lvl="3">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4pPr>
            <a:lvl5pPr lvl="4">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5pPr>
            <a:lvl6pPr lvl="5">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6pPr>
            <a:lvl7pPr lvl="6">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7pPr>
            <a:lvl8pPr lvl="7">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8pPr>
            <a:lvl9pPr lvl="8">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9pPr>
          </a:lstStyle>
          <a:p>
            <a:endParaRPr dirty="0"/>
          </a:p>
        </p:txBody>
      </p:sp>
      <p:sp>
        <p:nvSpPr>
          <p:cNvPr id="8" name="Google Shape;8;p1">
            <a:extLst>
              <a:ext uri="{FF2B5EF4-FFF2-40B4-BE49-F238E27FC236}">
                <a16:creationId xmlns:a16="http://schemas.microsoft.com/office/drawing/2014/main" id="{85F64913-A619-682A-A09D-CA5C4E08C15C}"/>
              </a:ext>
            </a:extLst>
          </p:cNvPr>
          <p:cNvSpPr txBox="1">
            <a:spLocks noGrp="1"/>
          </p:cNvSpPr>
          <p:nvPr>
            <p:ph type="sldNum" idx="4"/>
          </p:nvPr>
        </p:nvSpPr>
        <p:spPr>
          <a:xfrm>
            <a:off x="8582852" y="4605750"/>
            <a:ext cx="450900" cy="393600"/>
          </a:xfrm>
          <a:prstGeom prst="rect">
            <a:avLst/>
          </a:prstGeom>
          <a:noFill/>
          <a:ln>
            <a:noFill/>
          </a:ln>
        </p:spPr>
        <p:txBody>
          <a:bodyPr spcFirstLastPara="1" wrap="square" lIns="91425" tIns="91425" rIns="91425" bIns="91425" anchor="ctr" anchorCtr="0">
            <a:noAutofit/>
          </a:bodyPr>
          <a:lstStyle>
            <a:lvl1pPr lvl="0" algn="ctr" rtl="0">
              <a:buNone/>
              <a:defRPr sz="1100" b="0" i="0">
                <a:solidFill>
                  <a:srgbClr val="E7C221"/>
                </a:solidFill>
                <a:latin typeface="Georgia" panose="02040502050405020303" pitchFamily="18" charset="0"/>
                <a:ea typeface="Georgia" panose="02040502050405020303" pitchFamily="18" charset="0"/>
                <a:cs typeface="Georgia" panose="02040502050405020303" pitchFamily="18" charset="0"/>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25544576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Lst>
  <p:txStyles>
    <p:titleStyle>
      <a:lvl1pPr algn="l" defTabSz="914400" rtl="0" eaLnBrk="1" latinLnBrk="0" hangingPunct="1">
        <a:lnSpc>
          <a:spcPct val="90000"/>
        </a:lnSpc>
        <a:spcBef>
          <a:spcPct val="0"/>
        </a:spcBef>
        <a:buNone/>
        <a:defRPr sz="2800" b="1" kern="1200">
          <a:solidFill>
            <a:srgbClr val="1A478F"/>
          </a:solidFill>
          <a:latin typeface="Georgia" panose="02040502050405020303" pitchFamily="18" charset="0"/>
          <a:ea typeface="+mj-ea"/>
          <a:cs typeface="+mj-cs"/>
        </a:defRPr>
      </a:lvl1pPr>
    </p:titleStyle>
    <p:bodyStyle>
      <a:lvl1pPr marL="457200" indent="-336550" algn="l" defTabSz="914400" rtl="0" eaLnBrk="1" latinLnBrk="0" hangingPunct="1">
        <a:lnSpc>
          <a:spcPts val="2100"/>
        </a:lnSpc>
        <a:spcBef>
          <a:spcPts val="1000"/>
        </a:spcBef>
        <a:buFont typeface="Helvetica" panose="020B0604020202020204" pitchFamily="34" charset="0"/>
        <a:buChar char="●"/>
        <a:defRPr sz="1800" kern="1200">
          <a:solidFill>
            <a:srgbClr val="1A478F"/>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ts val="2100"/>
        </a:lnSpc>
        <a:spcBef>
          <a:spcPts val="500"/>
        </a:spcBef>
        <a:buFont typeface="Arial" panose="020B0604020202020204" pitchFamily="34" charset="0"/>
        <a:buChar char="•"/>
        <a:defRPr sz="1400" kern="1200">
          <a:solidFill>
            <a:srgbClr val="1A478F"/>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ts val="2100"/>
        </a:lnSpc>
        <a:spcBef>
          <a:spcPts val="500"/>
        </a:spcBef>
        <a:buFont typeface="Arial" panose="020B0604020202020204" pitchFamily="34" charset="0"/>
        <a:buChar char="•"/>
        <a:defRPr sz="1400" kern="1200">
          <a:solidFill>
            <a:srgbClr val="1A478F"/>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ts val="2100"/>
        </a:lnSpc>
        <a:spcBef>
          <a:spcPts val="500"/>
        </a:spcBef>
        <a:buFont typeface="Arial" panose="020B0604020202020204" pitchFamily="34" charset="0"/>
        <a:buChar char="•"/>
        <a:defRPr sz="1400" kern="1200">
          <a:solidFill>
            <a:srgbClr val="1A478F"/>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478F"/>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legislature.idaho.gov/statutesrules/idstat/Title33/T33CH10/SECT33-1004B"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legislature.idaho.gov/statutesrules/idstat/Title33/T33CH10/SECT33-1004B"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13.emf"/></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hyperlink" Target="mailto:bastle@sde.idaho.gov" TargetMode="External"/><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mailto:akonopacky@sde.idaho.gov" TargetMode="External"/><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hyperlink" Target="mailto:jdeahl@sde.idaho.gov" TargetMode="External"/><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hyperlink" Target="mailto:akonopacky@sde.idaho.gov" TargetMode="External"/><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hyperlink" Target="mailto:mwonderlich@sde.idaho.gov" TargetMode="External"/><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hyperlink" Target="mailto:mpuga@sde.idaho.gov" TargetMode="External"/><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hyperlink" Target="mailto:anukui@sde.idaho.gov" TargetMode="External"/><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hyperlink" Target="mailto:mwonderlich@sde.idaho.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mailto:jaoberle@sde.idaho.gov" TargetMode="External"/><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mailto:hhenderson@sde.idaho.gov" TargetMode="External"/><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mailto:mwonderlich@sde.idaho.gov" TargetMode="External"/><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hyperlink" Target="mailto:mwonderlich@sde.idaho.gov" TargetMode="External"/><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hyperlink" Target="mailto:anukui@sde.idaho.gov" TargetMode="External"/><Relationship Id="rId2" Type="http://schemas.openxmlformats.org/officeDocument/2006/relationships/notesSlide" Target="../notesSlides/notesSlide64.xml"/><Relationship Id="rId1" Type="http://schemas.openxmlformats.org/officeDocument/2006/relationships/slideLayout" Target="../slideLayouts/slideLayout13.xml"/><Relationship Id="rId4" Type="http://schemas.openxmlformats.org/officeDocument/2006/relationships/hyperlink" Target="mailto:mwonderlich@sde.idaho.gov"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www.sde.idaho.gov/finance" TargetMode="External"/><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hyperlink" Target="mailto:apietras@sde.idaho.gov"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mailto:cbrown@sde.idaho.gov" TargetMode="External"/><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hyperlink" Target="mailto:jaoberle@sde.idaho.gov" TargetMode="External"/><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hyperlink" Target="mailto:jaoberle@sde.idaho.gov" TargetMode="External"/><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hyperlink" Target="https://apps2-tax.idaho.gov/i-1111.cfm" TargetMode="External"/><Relationship Id="rId2" Type="http://schemas.openxmlformats.org/officeDocument/2006/relationships/notesSlide" Target="../notesSlides/notesSlide70.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8" Type="http://schemas.openxmlformats.org/officeDocument/2006/relationships/hyperlink" Target="mailto:PKadri@sde.Idaho.gov" TargetMode="External"/><Relationship Id="rId3" Type="http://schemas.openxmlformats.org/officeDocument/2006/relationships/hyperlink" Target="mailto:JAOberle@sde.idaho.gov" TargetMode="External"/><Relationship Id="rId7" Type="http://schemas.openxmlformats.org/officeDocument/2006/relationships/hyperlink" Target="mailto:CLPiranfar@sde.idaho.gov" TargetMode="External"/><Relationship Id="rId2" Type="http://schemas.openxmlformats.org/officeDocument/2006/relationships/notesSlide" Target="../notesSlides/notesSlide72.xml"/><Relationship Id="rId1" Type="http://schemas.openxmlformats.org/officeDocument/2006/relationships/slideLayout" Target="../slideLayouts/slideLayout13.xml"/><Relationship Id="rId6" Type="http://schemas.openxmlformats.org/officeDocument/2006/relationships/hyperlink" Target="mailto:AWorthington@sde.Idaho.gov" TargetMode="External"/><Relationship Id="rId5" Type="http://schemas.openxmlformats.org/officeDocument/2006/relationships/hyperlink" Target="mailto:SAnderson@sde.idaho.gov" TargetMode="External"/><Relationship Id="rId10" Type="http://schemas.openxmlformats.org/officeDocument/2006/relationships/hyperlink" Target="http://www.sde.idaho.gov/finance/index.html" TargetMode="External"/><Relationship Id="rId4" Type="http://schemas.openxmlformats.org/officeDocument/2006/relationships/hyperlink" Target="mailto:AMcCann@sde.Idaho.gov" TargetMode="External"/><Relationship Id="rId9" Type="http://schemas.openxmlformats.org/officeDocument/2006/relationships/hyperlink" Target="mailto:APietras@sde.idaho.gov"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7"/>
          <p:cNvSpPr txBox="1">
            <a:spLocks noGrp="1"/>
          </p:cNvSpPr>
          <p:nvPr>
            <p:ph type="title"/>
          </p:nvPr>
        </p:nvSpPr>
        <p:spPr>
          <a:xfrm>
            <a:off x="332510" y="1366125"/>
            <a:ext cx="4980708" cy="2600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800" dirty="0"/>
              <a:t>FY 2026 Public Schools Appropriations</a:t>
            </a:r>
            <a:br>
              <a:rPr lang="en-US" sz="2800" dirty="0"/>
            </a:br>
            <a:r>
              <a:rPr lang="en-US" sz="2800" dirty="0"/>
              <a:t>House Bills 251, 304, 305, 338, 396, 452, 453, 454,  465, 479, 481 </a:t>
            </a:r>
            <a:br>
              <a:rPr lang="en-US" sz="2800" dirty="0"/>
            </a:br>
            <a:r>
              <a:rPr lang="en-US" sz="2800" dirty="0"/>
              <a:t>Senate Bill 1213</a:t>
            </a:r>
            <a:endParaRPr sz="2800" dirty="0">
              <a:solidFill>
                <a:srgbClr val="FF0000"/>
              </a:solidFill>
              <a:latin typeface="Georgia" panose="02040502050405020303" pitchFamily="18" charset="0"/>
            </a:endParaRPr>
          </a:p>
        </p:txBody>
      </p:sp>
      <p:sp>
        <p:nvSpPr>
          <p:cNvPr id="190" name="Google Shape;190;p27"/>
          <p:cNvSpPr txBox="1">
            <a:spLocks noGrp="1"/>
          </p:cNvSpPr>
          <p:nvPr>
            <p:ph type="subTitle" idx="1"/>
          </p:nvPr>
        </p:nvSpPr>
        <p:spPr>
          <a:xfrm>
            <a:off x="421889" y="3966525"/>
            <a:ext cx="3933900" cy="617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dirty="0">
                <a:latin typeface="Helvetica" panose="020B0604020202020204" pitchFamily="34" charset="0"/>
                <a:cs typeface="Helvetica" panose="020B0604020202020204" pitchFamily="34" charset="0"/>
              </a:rPr>
              <a:t>Julie Oberle, Public School Finance</a:t>
            </a:r>
            <a:endParaRPr dirty="0">
              <a:latin typeface="Helvetica" panose="020B0604020202020204" pitchFamily="34" charset="0"/>
              <a:cs typeface="Helvetica"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31BA6839-07D4-8186-7440-168A14F618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FA3B15-10AD-42AC-F20F-6C63805DB7BD}"/>
              </a:ext>
            </a:extLst>
          </p:cNvPr>
          <p:cNvSpPr>
            <a:spLocks noGrp="1"/>
          </p:cNvSpPr>
          <p:nvPr>
            <p:ph type="title"/>
          </p:nvPr>
        </p:nvSpPr>
        <p:spPr>
          <a:xfrm>
            <a:off x="185200" y="83127"/>
            <a:ext cx="7929300" cy="547255"/>
          </a:xfrm>
        </p:spPr>
        <p:txBody>
          <a:bodyPr>
            <a:normAutofit/>
          </a:bodyPr>
          <a:lstStyle/>
          <a:p>
            <a:r>
              <a:rPr lang="en-US" dirty="0"/>
              <a:t>House Bill 251, Instructional and Pupil Service Compensation</a:t>
            </a:r>
            <a:endParaRPr lang="en-US" dirty="0">
              <a:latin typeface="Helvetica" panose="020B0604020202020204" pitchFamily="34" charset="0"/>
              <a:cs typeface="Helvetica" panose="020B0604020202020204" pitchFamily="34" charset="0"/>
            </a:endParaRPr>
          </a:p>
        </p:txBody>
      </p:sp>
      <p:sp>
        <p:nvSpPr>
          <p:cNvPr id="3" name="Text Placeholder 2">
            <a:extLst>
              <a:ext uri="{FF2B5EF4-FFF2-40B4-BE49-F238E27FC236}">
                <a16:creationId xmlns:a16="http://schemas.microsoft.com/office/drawing/2014/main" id="{F3BE91FF-610B-6B6B-3BE8-B1F242B8A3F5}"/>
              </a:ext>
            </a:extLst>
          </p:cNvPr>
          <p:cNvSpPr>
            <a:spLocks noGrp="1"/>
          </p:cNvSpPr>
          <p:nvPr>
            <p:ph type="body" idx="1"/>
          </p:nvPr>
        </p:nvSpPr>
        <p:spPr>
          <a:xfrm>
            <a:off x="185200" y="872836"/>
            <a:ext cx="8460036" cy="4003964"/>
          </a:xfrm>
        </p:spPr>
        <p:txBody>
          <a:bodyPr>
            <a:normAutofit fontScale="77500" lnSpcReduction="20000"/>
          </a:bodyPr>
          <a:lstStyle/>
          <a:p>
            <a:pPr>
              <a:spcBef>
                <a:spcPts val="1000"/>
              </a:spcBef>
            </a:pPr>
            <a:r>
              <a:rPr lang="en-US" sz="2000" dirty="0">
                <a:ea typeface="Calibri" panose="020F0502020204030204" pitchFamily="34" charset="0"/>
              </a:rPr>
              <a:t>SECTION 9. INSTRUCTIONAL AND PUPIL SERVICE STAFF COMPENSATION. In addition to the distribution criteria set forth in </a:t>
            </a:r>
            <a:r>
              <a:rPr lang="en-US" sz="2000" dirty="0">
                <a:solidFill>
                  <a:srgbClr val="FF0000"/>
                </a:solidFill>
                <a:ea typeface="Calibri" panose="020F0502020204030204" pitchFamily="34" charset="0"/>
              </a:rPr>
              <a:t>Section 33-1004B(9)(f),</a:t>
            </a:r>
            <a:r>
              <a:rPr lang="en-US" sz="2000" dirty="0">
                <a:ea typeface="Calibri" panose="020F0502020204030204" pitchFamily="34" charset="0"/>
              </a:rPr>
              <a:t> Idaho Code, </a:t>
            </a:r>
            <a:r>
              <a:rPr lang="en-US" sz="2000" dirty="0">
                <a:solidFill>
                  <a:srgbClr val="009900"/>
                </a:solidFill>
                <a:ea typeface="Calibri" panose="020F0502020204030204" pitchFamily="34" charset="0"/>
              </a:rPr>
              <a:t>an additional $6,359 shall be allocated to each cell for residential, professional, and advanced professional rungs</a:t>
            </a:r>
            <a:r>
              <a:rPr lang="en-US" sz="2000" dirty="0">
                <a:ea typeface="Calibri" panose="020F0502020204030204" pitchFamily="34" charset="0"/>
              </a:rPr>
              <a:t>. </a:t>
            </a:r>
            <a:r>
              <a:rPr lang="en-US" sz="2000" dirty="0">
                <a:solidFill>
                  <a:srgbClr val="0000FF"/>
                </a:solidFill>
                <a:ea typeface="Calibri" panose="020F0502020204030204" pitchFamily="34" charset="0"/>
              </a:rPr>
              <a:t>These funds must be used for instructional and pupil service compensation.</a:t>
            </a:r>
            <a:r>
              <a:rPr lang="en-US" sz="2000" dirty="0">
                <a:ea typeface="Calibri" panose="020F0502020204030204" pitchFamily="34" charset="0"/>
              </a:rPr>
              <a:t> Funding shall  be distributed in combination with other career ladder allocations for the  period July 1, 2025, through June 30, 2026. School districts and public charter schools shall report to the State Department of Education on the allocation of these funds for instructional and pupil service compensation.  </a:t>
            </a:r>
            <a:r>
              <a:rPr lang="en-US" sz="2000" dirty="0">
                <a:solidFill>
                  <a:srgbClr val="0000FF"/>
                </a:solidFill>
                <a:ea typeface="Calibri" panose="020F0502020204030204" pitchFamily="34" charset="0"/>
              </a:rPr>
              <a:t>The State Department of Education shall provide a report to the Joint Finance-Appropriations Committee by January 5, 2026, on the allocations made by school districts and public charter schools. </a:t>
            </a:r>
            <a:r>
              <a:rPr lang="en-US" sz="2000" dirty="0">
                <a:ea typeface="Calibri" panose="020F0502020204030204" pitchFamily="34" charset="0"/>
              </a:rPr>
              <a:t>The format of the report and the contents therein shall be determined by the Legislative Services Office Budget and Policy Analysis Division. </a:t>
            </a:r>
          </a:p>
          <a:p>
            <a:pPr>
              <a:spcBef>
                <a:spcPts val="1000"/>
              </a:spcBef>
            </a:pPr>
            <a:r>
              <a:rPr lang="en-US" sz="2000" dirty="0">
                <a:solidFill>
                  <a:srgbClr val="FF0000"/>
                </a:solidFill>
                <a:ea typeface="Calibri" panose="020F0502020204030204" pitchFamily="34" charset="0"/>
              </a:rPr>
              <a:t>(Repeat of language from last two years.)</a:t>
            </a:r>
          </a:p>
        </p:txBody>
      </p:sp>
      <p:sp>
        <p:nvSpPr>
          <p:cNvPr id="5" name="Subtitle 4">
            <a:extLst>
              <a:ext uri="{FF2B5EF4-FFF2-40B4-BE49-F238E27FC236}">
                <a16:creationId xmlns:a16="http://schemas.microsoft.com/office/drawing/2014/main" id="{3590F59A-0975-E372-28AF-60C1ECF2EA75}"/>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4FC57F95-F661-B3DD-24BE-1856D2A0EB93}"/>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10</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437846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C1DF69DA-6756-8159-263D-69ED02C819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26EB8E-7CD7-69F1-9253-332E77C99805}"/>
              </a:ext>
            </a:extLst>
          </p:cNvPr>
          <p:cNvSpPr>
            <a:spLocks noGrp="1"/>
          </p:cNvSpPr>
          <p:nvPr>
            <p:ph type="title"/>
          </p:nvPr>
        </p:nvSpPr>
        <p:spPr>
          <a:xfrm>
            <a:off x="185200" y="83127"/>
            <a:ext cx="7929300" cy="547255"/>
          </a:xfrm>
        </p:spPr>
        <p:txBody>
          <a:bodyPr>
            <a:normAutofit/>
          </a:bodyPr>
          <a:lstStyle/>
          <a:p>
            <a:r>
              <a:rPr lang="en-US" dirty="0"/>
              <a:t>House Bill 251, Instructional and Pupil Service Compensation, cont.</a:t>
            </a:r>
            <a:endParaRPr lang="en-US" dirty="0">
              <a:latin typeface="Helvetica" panose="020B0604020202020204" pitchFamily="34" charset="0"/>
              <a:cs typeface="Helvetica" panose="020B0604020202020204" pitchFamily="34" charset="0"/>
            </a:endParaRPr>
          </a:p>
        </p:txBody>
      </p:sp>
      <p:pic>
        <p:nvPicPr>
          <p:cNvPr id="6" name="Picture 5" descr="Picture of the career ladder cell amounts as shown in Idaho Code 33-1004B for fiscal year 2025.  Also shows the language for fiscal year 2026 and the updated career ladder cell amounts.">
            <a:extLst>
              <a:ext uri="{FF2B5EF4-FFF2-40B4-BE49-F238E27FC236}">
                <a16:creationId xmlns:a16="http://schemas.microsoft.com/office/drawing/2014/main" id="{4EC73311-FD4D-40CD-01AA-C8E9EA2ABDA1}"/>
              </a:ext>
            </a:extLst>
          </p:cNvPr>
          <p:cNvPicPr>
            <a:picLocks noChangeAspect="1"/>
          </p:cNvPicPr>
          <p:nvPr/>
        </p:nvPicPr>
        <p:blipFill>
          <a:blip r:embed="rId3"/>
          <a:stretch>
            <a:fillRect/>
          </a:stretch>
        </p:blipFill>
        <p:spPr>
          <a:xfrm>
            <a:off x="299393" y="929565"/>
            <a:ext cx="8093258" cy="3676185"/>
          </a:xfrm>
          <a:prstGeom prst="rect">
            <a:avLst/>
          </a:prstGeom>
        </p:spPr>
      </p:pic>
      <p:sp>
        <p:nvSpPr>
          <p:cNvPr id="5" name="Subtitle 4">
            <a:extLst>
              <a:ext uri="{FF2B5EF4-FFF2-40B4-BE49-F238E27FC236}">
                <a16:creationId xmlns:a16="http://schemas.microsoft.com/office/drawing/2014/main" id="{8CFA6121-65F1-69B5-A8AA-3FE4D231E852}"/>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DA2BA9E7-F191-D932-E596-6118A4CF9354}"/>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11</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1658093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A08ACB67-1F08-E9DE-9FF0-77DB4A66F4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B568BE-B162-E67C-2082-CAA9D378E1C2}"/>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Other – Career Ladder Minimums</a:t>
            </a:r>
          </a:p>
        </p:txBody>
      </p:sp>
      <p:sp>
        <p:nvSpPr>
          <p:cNvPr id="3" name="Text Placeholder 2">
            <a:extLst>
              <a:ext uri="{FF2B5EF4-FFF2-40B4-BE49-F238E27FC236}">
                <a16:creationId xmlns:a16="http://schemas.microsoft.com/office/drawing/2014/main" id="{A2ABD837-6D47-39D1-FE7E-4A897A9D1F71}"/>
              </a:ext>
            </a:extLst>
          </p:cNvPr>
          <p:cNvSpPr>
            <a:spLocks noGrp="1"/>
          </p:cNvSpPr>
          <p:nvPr>
            <p:ph type="body" idx="1"/>
          </p:nvPr>
        </p:nvSpPr>
        <p:spPr>
          <a:xfrm>
            <a:off x="387927" y="630382"/>
            <a:ext cx="8353737" cy="4513118"/>
          </a:xfrm>
        </p:spPr>
        <p:txBody>
          <a:bodyPr>
            <a:normAutofit/>
          </a:bodyPr>
          <a:lstStyle/>
          <a:p>
            <a:pPr>
              <a:spcBef>
                <a:spcPts val="1000"/>
              </a:spcBef>
            </a:pPr>
            <a:r>
              <a:rPr lang="en-US" dirty="0">
                <a:latin typeface="Helvetica" panose="020B0604020202020204" pitchFamily="34" charset="0"/>
                <a:cs typeface="Helvetica" panose="020B0604020202020204" pitchFamily="34" charset="0"/>
              </a:rPr>
              <a:t>33-1004E - Career Ladder Minimums for FY 2026 </a:t>
            </a:r>
          </a:p>
          <a:p>
            <a:pPr marL="400050" indent="-285750">
              <a:spcBef>
                <a:spcPts val="500"/>
              </a:spcBef>
              <a:buFont typeface="Arial" panose="020B0604020202020204" pitchFamily="34" charset="0"/>
              <a:buChar char="•"/>
            </a:pPr>
            <a:r>
              <a:rPr lang="en-US" sz="1400" b="1" dirty="0"/>
              <a:t>Residency</a:t>
            </a:r>
            <a:r>
              <a:rPr lang="en-US" sz="1400" dirty="0"/>
              <a:t>:  No full-time Instructional/Pupil Service staff on the residency compensation rung shall be paid less than the R1 allocation  </a:t>
            </a:r>
          </a:p>
          <a:p>
            <a:pPr lvl="1" indent="0">
              <a:spcBef>
                <a:spcPts val="500"/>
              </a:spcBef>
              <a:buNone/>
            </a:pPr>
            <a:r>
              <a:rPr lang="en-US" sz="1200" dirty="0">
                <a:solidFill>
                  <a:srgbClr val="161616"/>
                </a:solidFill>
              </a:rPr>
              <a:t>33-1004E.  District’s salary-based apportionment. Each district shall be entitled to a salary-based apportionment calculated as provided in this section.  (1)…No full-time instructional staff member or pupil service staff member on the </a:t>
            </a:r>
            <a:r>
              <a:rPr lang="en-US" sz="1200" dirty="0">
                <a:solidFill>
                  <a:srgbClr val="0000FF"/>
                </a:solidFill>
              </a:rPr>
              <a:t>residency</a:t>
            </a:r>
            <a:r>
              <a:rPr lang="en-US" sz="1200" dirty="0">
                <a:solidFill>
                  <a:srgbClr val="161616"/>
                </a:solidFill>
              </a:rPr>
              <a:t> compensation rung </a:t>
            </a:r>
            <a:r>
              <a:rPr lang="en-US" sz="1200" dirty="0">
                <a:solidFill>
                  <a:srgbClr val="0000FF"/>
                </a:solidFill>
              </a:rPr>
              <a:t>shall be paid less than the minimum dollar amount on the career ladder residency compensation rung pursuant to section </a:t>
            </a:r>
            <a:r>
              <a:rPr lang="en-US" sz="1200" dirty="0">
                <a:solidFill>
                  <a:srgbClr val="0000FF"/>
                </a:solidFill>
                <a:hlinkClick r:id="rId3">
                  <a:extLst>
                    <a:ext uri="{A12FA001-AC4F-418D-AE19-62706E023703}">
                      <ahyp:hlinkClr xmlns:ahyp="http://schemas.microsoft.com/office/drawing/2018/hyperlinkcolor" val="tx"/>
                    </a:ext>
                  </a:extLst>
                </a:hlinkClick>
              </a:rPr>
              <a:t>33-1004B</a:t>
            </a:r>
            <a:r>
              <a:rPr lang="en-US" sz="1200" dirty="0">
                <a:solidFill>
                  <a:srgbClr val="0000FF"/>
                </a:solidFill>
              </a:rPr>
              <a:t>, Idaho Code, for the applicable fiscal year</a:t>
            </a:r>
            <a:r>
              <a:rPr lang="en-US" sz="1200" dirty="0">
                <a:solidFill>
                  <a:srgbClr val="161616"/>
                </a:solidFill>
              </a:rPr>
              <a:t>.</a:t>
            </a:r>
          </a:p>
          <a:p>
            <a:pPr marL="400050" indent="-285750">
              <a:spcBef>
                <a:spcPts val="500"/>
              </a:spcBef>
              <a:buFont typeface="Arial" panose="020B0604020202020204" pitchFamily="34" charset="0"/>
              <a:buChar char="•"/>
            </a:pPr>
            <a:r>
              <a:rPr lang="en-US" sz="1400" b="1" dirty="0">
                <a:latin typeface="Helvetica" panose="020B0604020202020204" pitchFamily="34" charset="0"/>
                <a:cs typeface="Helvetica" panose="020B0604020202020204" pitchFamily="34" charset="0"/>
              </a:rPr>
              <a:t>Professional</a:t>
            </a:r>
            <a:r>
              <a:rPr lang="en-US" sz="1400" dirty="0">
                <a:latin typeface="Helvetica" panose="020B0604020202020204" pitchFamily="34" charset="0"/>
                <a:cs typeface="Helvetica" panose="020B0604020202020204" pitchFamily="34" charset="0"/>
              </a:rPr>
              <a:t>:  No full-time Instructional/Pupil Service staff on the Professional rung shall be paid less than the P1 allocation  </a:t>
            </a:r>
          </a:p>
          <a:p>
            <a:pPr lvl="1" indent="0">
              <a:spcBef>
                <a:spcPts val="500"/>
              </a:spcBef>
              <a:buNone/>
            </a:pPr>
            <a:r>
              <a:rPr lang="en-US" sz="1200" b="0" i="0" dirty="0">
                <a:solidFill>
                  <a:srgbClr val="161616"/>
                </a:solidFill>
                <a:effectLst/>
              </a:rPr>
              <a:t>(2)  Effective July 1, 2022, no full-time instructional staff member or pupil service staff member on the </a:t>
            </a:r>
            <a:r>
              <a:rPr lang="en-US" sz="1200" b="0" i="0" dirty="0">
                <a:solidFill>
                  <a:srgbClr val="0000FF"/>
                </a:solidFill>
                <a:effectLst/>
              </a:rPr>
              <a:t>professional </a:t>
            </a:r>
            <a:r>
              <a:rPr lang="en-US" sz="1200" b="0" i="0" strike="sngStrike" dirty="0">
                <a:solidFill>
                  <a:srgbClr val="0000FF"/>
                </a:solidFill>
                <a:effectLst/>
              </a:rPr>
              <a:t>or advanced professional</a:t>
            </a:r>
            <a:r>
              <a:rPr lang="en-US" sz="1200" b="0" i="0" dirty="0">
                <a:solidFill>
                  <a:srgbClr val="161616"/>
                </a:solidFill>
                <a:effectLst/>
              </a:rPr>
              <a:t> compensation rung </a:t>
            </a:r>
            <a:r>
              <a:rPr lang="en-US" sz="1200" b="0" i="0" dirty="0">
                <a:solidFill>
                  <a:srgbClr val="0000FF"/>
                </a:solidFill>
                <a:effectLst/>
              </a:rPr>
              <a:t>shall be paid less than the minimum dollar amount on the career ladder professional compensation rung pursuant to section </a:t>
            </a:r>
            <a:r>
              <a:rPr lang="en-US" sz="1200" b="0" i="0" u="sng" dirty="0">
                <a:solidFill>
                  <a:srgbClr val="467886"/>
                </a:solidFill>
                <a:effectLst/>
                <a:hlinkClick r:id="rId3">
                  <a:extLst>
                    <a:ext uri="{A12FA001-AC4F-418D-AE19-62706E023703}">
                      <ahyp:hlinkClr xmlns:ahyp="http://schemas.microsoft.com/office/drawing/2018/hyperlinkcolor" val="tx"/>
                    </a:ext>
                  </a:extLst>
                </a:hlinkClick>
              </a:rPr>
              <a:t>33-</a:t>
            </a:r>
            <a:r>
              <a:rPr lang="en-US" sz="1200" b="0" i="0" u="sng" dirty="0">
                <a:solidFill>
                  <a:srgbClr val="0000FF"/>
                </a:solidFill>
                <a:effectLst/>
                <a:hlinkClick r:id="rId3">
                  <a:extLst>
                    <a:ext uri="{A12FA001-AC4F-418D-AE19-62706E023703}">
                      <ahyp:hlinkClr xmlns:ahyp="http://schemas.microsoft.com/office/drawing/2018/hyperlinkcolor" val="tx"/>
                    </a:ext>
                  </a:extLst>
                </a:hlinkClick>
              </a:rPr>
              <a:t>1004B</a:t>
            </a:r>
            <a:r>
              <a:rPr lang="en-US" sz="1200" b="0" i="0" dirty="0">
                <a:solidFill>
                  <a:srgbClr val="0000FF"/>
                </a:solidFill>
                <a:effectLst/>
              </a:rPr>
              <a:t>, Idaho Code, for the applicable fiscal year</a:t>
            </a:r>
            <a:r>
              <a:rPr lang="en-US" sz="1200" b="0" i="0" dirty="0">
                <a:solidFill>
                  <a:srgbClr val="161616"/>
                </a:solidFill>
                <a:effectLst/>
              </a:rPr>
              <a:t>.</a:t>
            </a:r>
            <a:endParaRPr lang="en-US" sz="1200" dirty="0"/>
          </a:p>
          <a:p>
            <a:pPr marL="400050" indent="-285750">
              <a:spcBef>
                <a:spcPts val="500"/>
              </a:spcBef>
              <a:buFont typeface="Arial" panose="020B0604020202020204" pitchFamily="34" charset="0"/>
              <a:buChar char="•"/>
            </a:pPr>
            <a:endParaRPr lang="en-US" sz="1400" dirty="0">
              <a:latin typeface="Helvetica" panose="020B0604020202020204" pitchFamily="34" charset="0"/>
              <a:cs typeface="Helvetica" panose="020B0604020202020204" pitchFamily="34" charset="0"/>
            </a:endParaRPr>
          </a:p>
          <a:p>
            <a:pPr marL="400050" indent="-285750">
              <a:spcBef>
                <a:spcPts val="500"/>
              </a:spcBef>
              <a:buFont typeface="Arial" panose="020B0604020202020204" pitchFamily="34" charset="0"/>
              <a:buChar char="•"/>
            </a:pPr>
            <a:endParaRPr lang="en-US" sz="1400" dirty="0"/>
          </a:p>
          <a:p>
            <a:pPr>
              <a:spcBef>
                <a:spcPts val="1000"/>
              </a:spcBef>
            </a:pPr>
            <a:endParaRPr lang="en-US" dirty="0">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65D3647F-A43E-6BF3-F9D0-5D622A834A1D}"/>
              </a:ext>
            </a:extLst>
          </p:cNvPr>
          <p:cNvSpPr>
            <a:spLocks noGrp="1"/>
          </p:cNvSpPr>
          <p:nvPr>
            <p:ph type="subTitle" idx="3"/>
          </p:nvPr>
        </p:nvSpPr>
        <p:spPr>
          <a:xfrm>
            <a:off x="4564795" y="4738047"/>
            <a:ext cx="3893700" cy="319500"/>
          </a:xfrm>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9EBFC22A-9C33-3AC5-E1F9-229B6344DD6D}"/>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12</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1958411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2E639004-D919-2D7B-9AF6-A940C45DBC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9FB39C-EBA0-D95C-B76A-E19A5B52D767}"/>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Other – Career Ladder Minimums, continued</a:t>
            </a:r>
          </a:p>
        </p:txBody>
      </p:sp>
      <p:sp>
        <p:nvSpPr>
          <p:cNvPr id="3" name="Text Placeholder 2">
            <a:extLst>
              <a:ext uri="{FF2B5EF4-FFF2-40B4-BE49-F238E27FC236}">
                <a16:creationId xmlns:a16="http://schemas.microsoft.com/office/drawing/2014/main" id="{BEF70ED4-4B6E-703F-42DD-B900CABAAAD1}"/>
              </a:ext>
            </a:extLst>
          </p:cNvPr>
          <p:cNvSpPr>
            <a:spLocks noGrp="1"/>
          </p:cNvSpPr>
          <p:nvPr>
            <p:ph type="body" idx="1"/>
          </p:nvPr>
        </p:nvSpPr>
        <p:spPr>
          <a:xfrm>
            <a:off x="387927" y="774192"/>
            <a:ext cx="8353737" cy="4225158"/>
          </a:xfrm>
        </p:spPr>
        <p:txBody>
          <a:bodyPr>
            <a:normAutofit/>
          </a:bodyPr>
          <a:lstStyle/>
          <a:p>
            <a:pPr>
              <a:spcBef>
                <a:spcPts val="1000"/>
              </a:spcBef>
            </a:pPr>
            <a:r>
              <a:rPr lang="en-US" dirty="0">
                <a:latin typeface="Helvetica" panose="020B0604020202020204" pitchFamily="34" charset="0"/>
                <a:cs typeface="Helvetica" panose="020B0604020202020204" pitchFamily="34" charset="0"/>
              </a:rPr>
              <a:t>33-1004E - Career Ladder Minimums for FY 2026 </a:t>
            </a:r>
          </a:p>
          <a:p>
            <a:pPr marL="400050" indent="-285750">
              <a:spcBef>
                <a:spcPts val="500"/>
              </a:spcBef>
              <a:buFont typeface="Arial" panose="020B0604020202020204" pitchFamily="34" charset="0"/>
              <a:buChar char="•"/>
            </a:pPr>
            <a:r>
              <a:rPr lang="en-US" sz="1400" b="1" dirty="0">
                <a:latin typeface="Helvetica" panose="020B0604020202020204" pitchFamily="34" charset="0"/>
                <a:cs typeface="Helvetica" panose="020B0604020202020204" pitchFamily="34" charset="0"/>
              </a:rPr>
              <a:t>Advanced Professional</a:t>
            </a:r>
            <a:r>
              <a:rPr lang="en-US" sz="1400" dirty="0">
                <a:latin typeface="Helvetica" panose="020B0604020202020204" pitchFamily="34" charset="0"/>
                <a:cs typeface="Helvetica" panose="020B0604020202020204" pitchFamily="34" charset="0"/>
              </a:rPr>
              <a:t>:  </a:t>
            </a:r>
            <a:r>
              <a:rPr lang="en-US" sz="1400" dirty="0"/>
              <a:t>No full-time </a:t>
            </a:r>
            <a:r>
              <a:rPr lang="en-US" sz="1400" dirty="0">
                <a:latin typeface="Helvetica" panose="020B0604020202020204" pitchFamily="34" charset="0"/>
                <a:cs typeface="Helvetica" panose="020B0604020202020204" pitchFamily="34" charset="0"/>
              </a:rPr>
              <a:t>Instructional/Pupil Service staff on the Advanced Professional rung shall be paid less than the AP1 allocation </a:t>
            </a:r>
            <a:r>
              <a:rPr lang="en-US" sz="1400" dirty="0">
                <a:solidFill>
                  <a:srgbClr val="FF0000"/>
                </a:solidFill>
                <a:latin typeface="Helvetica" panose="020B0604020202020204" pitchFamily="34" charset="0"/>
                <a:cs typeface="Helvetica" panose="020B0604020202020204" pitchFamily="34" charset="0"/>
              </a:rPr>
              <a:t>(new for FY 2026)</a:t>
            </a:r>
          </a:p>
          <a:p>
            <a:pPr lvl="1" indent="0">
              <a:spcBef>
                <a:spcPts val="500"/>
              </a:spcBef>
              <a:buNone/>
            </a:pPr>
            <a:r>
              <a:rPr lang="en-US" sz="1200" b="0" i="0" dirty="0">
                <a:solidFill>
                  <a:srgbClr val="161616"/>
                </a:solidFill>
                <a:effectLst/>
              </a:rPr>
              <a:t>(3)  Effective July 1, 2025, no full-time instructional staff member or pupil service staff member on the </a:t>
            </a:r>
            <a:r>
              <a:rPr lang="en-US" sz="1200" b="0" i="0" dirty="0">
                <a:solidFill>
                  <a:srgbClr val="0000FF"/>
                </a:solidFill>
                <a:effectLst/>
              </a:rPr>
              <a:t>advanced professional</a:t>
            </a:r>
            <a:r>
              <a:rPr lang="en-US" sz="1200" b="0" i="0" dirty="0">
                <a:solidFill>
                  <a:srgbClr val="161616"/>
                </a:solidFill>
                <a:effectLst/>
              </a:rPr>
              <a:t> compensation rung </a:t>
            </a:r>
            <a:r>
              <a:rPr lang="en-US" sz="1200" b="0" i="0" dirty="0">
                <a:solidFill>
                  <a:srgbClr val="0000FF"/>
                </a:solidFill>
                <a:effectLst/>
              </a:rPr>
              <a:t>shall be paid less than the minimum dollar amount on the advanced professional compensation rung pursuant to section </a:t>
            </a:r>
            <a:r>
              <a:rPr lang="en-US" sz="1200" b="0" i="0" u="sng" dirty="0">
                <a:solidFill>
                  <a:srgbClr val="0000FF"/>
                </a:solidFill>
                <a:effectLst/>
                <a:hlinkClick r:id="rId3">
                  <a:extLst>
                    <a:ext uri="{A12FA001-AC4F-418D-AE19-62706E023703}">
                      <ahyp:hlinkClr xmlns:ahyp="http://schemas.microsoft.com/office/drawing/2018/hyperlinkcolor" val="tx"/>
                    </a:ext>
                  </a:extLst>
                </a:hlinkClick>
              </a:rPr>
              <a:t>33-1004B</a:t>
            </a:r>
            <a:r>
              <a:rPr lang="en-US" sz="1200" b="0" i="0" dirty="0">
                <a:solidFill>
                  <a:srgbClr val="0000FF"/>
                </a:solidFill>
                <a:effectLst/>
              </a:rPr>
              <a:t>, Idaho Code, for the applicable fiscal year</a:t>
            </a:r>
            <a:r>
              <a:rPr lang="en-US" sz="1200" b="0" i="0" dirty="0">
                <a:solidFill>
                  <a:srgbClr val="161616"/>
                </a:solidFill>
                <a:effectLst/>
              </a:rPr>
              <a:t>.</a:t>
            </a:r>
            <a:endParaRPr lang="en-US" sz="1200" dirty="0">
              <a:solidFill>
                <a:srgbClr val="FF0000"/>
              </a:solidFill>
            </a:endParaRPr>
          </a:p>
          <a:p>
            <a:pPr marL="400050" indent="-285750">
              <a:spcBef>
                <a:spcPts val="500"/>
              </a:spcBef>
              <a:buFont typeface="Arial" panose="020B0604020202020204" pitchFamily="34" charset="0"/>
              <a:buChar char="•"/>
            </a:pPr>
            <a:endParaRPr lang="en-US" sz="1400" dirty="0">
              <a:solidFill>
                <a:srgbClr val="FF0000"/>
              </a:solidFill>
              <a:latin typeface="Helvetica" panose="020B0604020202020204" pitchFamily="34" charset="0"/>
              <a:cs typeface="Helvetica" panose="020B0604020202020204" pitchFamily="34" charset="0"/>
            </a:endParaRPr>
          </a:p>
          <a:p>
            <a:pPr>
              <a:spcBef>
                <a:spcPts val="1000"/>
              </a:spcBef>
            </a:pPr>
            <a:endParaRPr lang="en-US" dirty="0">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E7D9F1BC-2B7B-244E-8DCB-2E1A2FCDB199}"/>
              </a:ext>
            </a:extLst>
          </p:cNvPr>
          <p:cNvSpPr>
            <a:spLocks noGrp="1"/>
          </p:cNvSpPr>
          <p:nvPr>
            <p:ph type="subTitle" idx="3"/>
          </p:nvPr>
        </p:nvSpPr>
        <p:spPr>
          <a:xfrm>
            <a:off x="4564795" y="4738047"/>
            <a:ext cx="3893700" cy="319500"/>
          </a:xfrm>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EDAEF3E3-9AC0-1DA3-8966-FA2CD856496A}"/>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13</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4077611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86FB12D8-5BC5-8858-57DF-563047E23D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95224F-7A67-7D5E-ED2A-DD2F0994F9C1}"/>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House Bill 251, Discretionary Funds</a:t>
            </a:r>
          </a:p>
        </p:txBody>
      </p:sp>
      <p:sp>
        <p:nvSpPr>
          <p:cNvPr id="3" name="Text Placeholder 2">
            <a:extLst>
              <a:ext uri="{FF2B5EF4-FFF2-40B4-BE49-F238E27FC236}">
                <a16:creationId xmlns:a16="http://schemas.microsoft.com/office/drawing/2014/main" id="{1F955A4A-ECEF-1107-4A92-95B7409B4948}"/>
              </a:ext>
            </a:extLst>
          </p:cNvPr>
          <p:cNvSpPr>
            <a:spLocks noGrp="1"/>
          </p:cNvSpPr>
          <p:nvPr>
            <p:ph type="body" idx="1"/>
          </p:nvPr>
        </p:nvSpPr>
        <p:spPr>
          <a:xfrm>
            <a:off x="659458" y="800863"/>
            <a:ext cx="8093236" cy="3671455"/>
          </a:xfrm>
        </p:spPr>
        <p:txBody>
          <a:bodyPr>
            <a:normAutofit/>
          </a:bodyPr>
          <a:lstStyle/>
          <a:p>
            <a:pPr>
              <a:spcBef>
                <a:spcPts val="1000"/>
              </a:spcBef>
            </a:pPr>
            <a:r>
              <a:rPr lang="en-US" sz="1800" dirty="0">
                <a:solidFill>
                  <a:schemeClr val="tx1"/>
                </a:solidFill>
                <a:ea typeface="Open Sans Light" panose="020B0306030504020204" pitchFamily="34" charset="0"/>
              </a:rPr>
              <a:t>SECTION 10. DISCRETIONARY FUNDS. Notwithstanding any law to the contrary, for the period July 1, 2025, through June 30, 2026, it is estimated that the appropriation of state funds to the Public Schools Educational Support Program's Division of Operations as part of the Student Support Division will result in total discretionary funds of </a:t>
            </a:r>
            <a:r>
              <a:rPr lang="en-US" sz="1800" dirty="0">
                <a:solidFill>
                  <a:srgbClr val="009900"/>
                </a:solidFill>
                <a:ea typeface="Open Sans Light" panose="020B0306030504020204" pitchFamily="34" charset="0"/>
              </a:rPr>
              <a:t>$23,472 </a:t>
            </a:r>
            <a:r>
              <a:rPr lang="en-US" sz="1800" dirty="0">
                <a:solidFill>
                  <a:schemeClr val="tx1"/>
                </a:solidFill>
                <a:ea typeface="Open Sans Light" panose="020B0306030504020204" pitchFamily="34" charset="0"/>
              </a:rPr>
              <a:t>per support unit that are to be used at the discretion of the school district or charter school.</a:t>
            </a:r>
          </a:p>
          <a:p>
            <a:pPr>
              <a:spcBef>
                <a:spcPts val="1000"/>
              </a:spcBef>
            </a:pPr>
            <a:endParaRPr lang="en-US" sz="1950" dirty="0">
              <a:solidFill>
                <a:schemeClr val="tx1"/>
              </a:solidFill>
              <a:ea typeface="Open Sans Light" panose="020B0306030504020204" pitchFamily="34" charset="0"/>
            </a:endParaRPr>
          </a:p>
          <a:p>
            <a:endParaRPr lang="en-US" sz="1950" dirty="0">
              <a:solidFill>
                <a:schemeClr val="tx1"/>
              </a:solidFill>
              <a:ea typeface="Open Sans Light" panose="020B0306030504020204" pitchFamily="34" charset="0"/>
            </a:endParaRPr>
          </a:p>
          <a:p>
            <a:endParaRPr lang="en-US" sz="1800" dirty="0">
              <a:solidFill>
                <a:srgbClr val="FF0000"/>
              </a:solidFill>
              <a:ea typeface="Calibri" panose="020F0502020204030204" pitchFamily="34" charset="0"/>
            </a:endParaRPr>
          </a:p>
          <a:p>
            <a:endParaRPr lang="en-US" sz="1800" dirty="0">
              <a:solidFill>
                <a:srgbClr val="FF0000"/>
              </a:solidFill>
              <a:ea typeface="Calibri" panose="020F0502020204030204" pitchFamily="34" charset="0"/>
            </a:endParaRPr>
          </a:p>
          <a:p>
            <a:r>
              <a:rPr lang="en-US" sz="1800" dirty="0">
                <a:solidFill>
                  <a:srgbClr val="FF0000"/>
                </a:solidFill>
                <a:ea typeface="Calibri" panose="020F0502020204030204" pitchFamily="34" charset="0"/>
              </a:rPr>
              <a:t>(No change for FY 2026. FY 2024 appropriated $19,537 per support unit and FY 2025 appropriated $23,472 per support unit.)</a:t>
            </a:r>
          </a:p>
          <a:p>
            <a:endParaRPr lang="en-US" sz="2000" dirty="0">
              <a:solidFill>
                <a:srgbClr val="0000FF"/>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BA7AE839-92E9-3F14-59CB-E41B39EAFC83}"/>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EAF7CAE9-3E5E-55CA-FCE0-4D078895EBD2}"/>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14</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763359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F57564B2-EADD-1B91-AA70-F261056CEF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B3476D-615E-8453-9688-EBE6F4CDB9D2}"/>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House Bill 251, Health Benefit and Insurance Funds </a:t>
            </a:r>
          </a:p>
        </p:txBody>
      </p:sp>
      <p:sp>
        <p:nvSpPr>
          <p:cNvPr id="3" name="Text Placeholder 2">
            <a:extLst>
              <a:ext uri="{FF2B5EF4-FFF2-40B4-BE49-F238E27FC236}">
                <a16:creationId xmlns:a16="http://schemas.microsoft.com/office/drawing/2014/main" id="{81166CE2-672A-0DEB-DD31-735005F5205F}"/>
              </a:ext>
            </a:extLst>
          </p:cNvPr>
          <p:cNvSpPr>
            <a:spLocks noGrp="1"/>
          </p:cNvSpPr>
          <p:nvPr>
            <p:ph type="body" idx="1"/>
          </p:nvPr>
        </p:nvSpPr>
        <p:spPr>
          <a:xfrm>
            <a:off x="185200" y="872836"/>
            <a:ext cx="8460036" cy="4010891"/>
          </a:xfrm>
        </p:spPr>
        <p:txBody>
          <a:bodyPr>
            <a:normAutofit fontScale="92500"/>
          </a:bodyPr>
          <a:lstStyle/>
          <a:p>
            <a:pPr marL="0" defTabSz="685800">
              <a:lnSpc>
                <a:spcPct val="110000"/>
              </a:lnSpc>
              <a:spcBef>
                <a:spcPts val="750"/>
              </a:spcBef>
            </a:pPr>
            <a:r>
              <a:rPr lang="en-US" sz="1950" dirty="0">
                <a:solidFill>
                  <a:schemeClr val="tx1"/>
                </a:solidFill>
                <a:ea typeface="Open Sans Light" panose="020B0306030504020204" pitchFamily="34" charset="0"/>
              </a:rPr>
              <a:t>SECTION 11. HEALTH BENEFIT AND INSURANCE FUNDS. Notwithstanding any law to the contrary, for the period July 1, 2025, through June 30, 2026, it is estimated that the appropriation of state funds to the Public Schools Educational Support Program's Division of Operations as part of the Student Support Division will result in total health benefits or insurance and health benefits-related funds of </a:t>
            </a:r>
            <a:r>
              <a:rPr lang="en-US" sz="1950" dirty="0">
                <a:solidFill>
                  <a:srgbClr val="009900"/>
                </a:solidFill>
                <a:ea typeface="Open Sans Light" panose="020B0306030504020204" pitchFamily="34" charset="0"/>
              </a:rPr>
              <a:t>$21,902 </a:t>
            </a:r>
            <a:r>
              <a:rPr lang="en-US" sz="1950" dirty="0">
                <a:solidFill>
                  <a:schemeClr val="tx1"/>
                </a:solidFill>
                <a:ea typeface="Open Sans Light" panose="020B0306030504020204" pitchFamily="34" charset="0"/>
              </a:rPr>
              <a:t>per support unit to be used to off set the costs of health, vision, and dental benefits or insurance offered to  school employees. </a:t>
            </a:r>
          </a:p>
          <a:p>
            <a:pPr marL="0" defTabSz="685800">
              <a:lnSpc>
                <a:spcPct val="110000"/>
              </a:lnSpc>
              <a:spcBef>
                <a:spcPts val="750"/>
              </a:spcBef>
            </a:pPr>
            <a:endParaRPr lang="en-US" sz="1950" dirty="0">
              <a:solidFill>
                <a:schemeClr val="tx1"/>
              </a:solidFill>
              <a:ea typeface="Open Sans Light" panose="020B0306030504020204" pitchFamily="34" charset="0"/>
            </a:endParaRPr>
          </a:p>
          <a:p>
            <a:pPr marL="0" defTabSz="685800">
              <a:lnSpc>
                <a:spcPct val="110000"/>
              </a:lnSpc>
              <a:spcBef>
                <a:spcPts val="750"/>
              </a:spcBef>
            </a:pPr>
            <a:endParaRPr lang="en-US" sz="1800" dirty="0">
              <a:solidFill>
                <a:srgbClr val="FF0000"/>
              </a:solidFill>
            </a:endParaRPr>
          </a:p>
          <a:p>
            <a:pPr marL="0" defTabSz="685800">
              <a:lnSpc>
                <a:spcPct val="110000"/>
              </a:lnSpc>
              <a:spcBef>
                <a:spcPts val="750"/>
              </a:spcBef>
            </a:pPr>
            <a:r>
              <a:rPr lang="en-US" sz="1800" dirty="0">
                <a:solidFill>
                  <a:srgbClr val="FF0000"/>
                </a:solidFill>
              </a:rPr>
              <a:t>(FY 2025 appropriated $20,150 per support unit, an increase of $1,752 to $21,902 per support unit for FY 2025)</a:t>
            </a:r>
          </a:p>
          <a:p>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13EAC00E-211E-23DD-C06A-43F6BA251F8D}"/>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CCB045B3-94C9-6486-EB00-924E1A14193A}"/>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15</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924356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A8DDBC10-7E4D-B13A-F515-10F467D2FB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83779A-127B-AA6A-97A0-978D54D70409}"/>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House Bill 251, Health Benefit and Insurance Funds, continued</a:t>
            </a:r>
          </a:p>
        </p:txBody>
      </p:sp>
      <p:sp>
        <p:nvSpPr>
          <p:cNvPr id="3" name="Text Placeholder 2">
            <a:extLst>
              <a:ext uri="{FF2B5EF4-FFF2-40B4-BE49-F238E27FC236}">
                <a16:creationId xmlns:a16="http://schemas.microsoft.com/office/drawing/2014/main" id="{5AEE7B45-E729-CEEF-D2C9-16A3288302E9}"/>
              </a:ext>
            </a:extLst>
          </p:cNvPr>
          <p:cNvSpPr>
            <a:spLocks noGrp="1"/>
          </p:cNvSpPr>
          <p:nvPr>
            <p:ph type="body" idx="1"/>
          </p:nvPr>
        </p:nvSpPr>
        <p:spPr>
          <a:xfrm>
            <a:off x="284018" y="802595"/>
            <a:ext cx="8416637" cy="3942587"/>
          </a:xfrm>
        </p:spPr>
        <p:txBody>
          <a:bodyPr>
            <a:normAutofit/>
          </a:bodyPr>
          <a:lstStyle/>
          <a:p>
            <a:pPr marL="0" defTabSz="685800">
              <a:lnSpc>
                <a:spcPct val="110000"/>
              </a:lnSpc>
              <a:spcBef>
                <a:spcPts val="750"/>
              </a:spcBef>
            </a:pPr>
            <a:r>
              <a:rPr lang="en-US" sz="1800" dirty="0">
                <a:solidFill>
                  <a:schemeClr val="tx1"/>
                </a:solidFill>
                <a:ea typeface="Open Sans Light" panose="020B0306030504020204" pitchFamily="34" charset="0"/>
              </a:rPr>
              <a:t>If the distribution provided for health, vision, and dental benefits or insurance is in excess of the individual school district’s or charter school's actual costs, the excess funds may then be used at the school district's or charter school's discretion. Further, </a:t>
            </a:r>
            <a:r>
              <a:rPr lang="en-US" sz="1800" dirty="0">
                <a:solidFill>
                  <a:srgbClr val="0000FF"/>
                </a:solidFill>
                <a:ea typeface="Open Sans Light" panose="020B0306030504020204" pitchFamily="34" charset="0"/>
              </a:rPr>
              <a:t>the State Department of Education </a:t>
            </a:r>
            <a:r>
              <a:rPr lang="en-US" sz="1800" dirty="0">
                <a:solidFill>
                  <a:schemeClr val="tx1"/>
                </a:solidFill>
                <a:ea typeface="Open Sans Light" panose="020B0306030504020204" pitchFamily="34" charset="0"/>
              </a:rPr>
              <a:t>shall work with the Legislative Services Office Budget and Policy Analysis Division and the Division of Financial Management to determine the information that the State Department of Education </a:t>
            </a:r>
            <a:r>
              <a:rPr lang="en-US" sz="1800" dirty="0">
                <a:solidFill>
                  <a:srgbClr val="0000FF"/>
                </a:solidFill>
                <a:ea typeface="Open Sans Light" panose="020B0306030504020204" pitchFamily="34" charset="0"/>
              </a:rPr>
              <a:t>shall collect on school districts' and charter schools' health, vision, and dental benefits or insurance plan information and costs</a:t>
            </a:r>
            <a:r>
              <a:rPr lang="en-US" sz="1800" dirty="0">
                <a:solidFill>
                  <a:schemeClr val="tx1"/>
                </a:solidFill>
                <a:ea typeface="Open Sans Light" panose="020B0306030504020204" pitchFamily="34" charset="0"/>
              </a:rPr>
              <a:t>, including but not limited to </a:t>
            </a:r>
            <a:r>
              <a:rPr lang="en-US" sz="1800" dirty="0">
                <a:solidFill>
                  <a:srgbClr val="0000FF"/>
                </a:solidFill>
                <a:ea typeface="Open Sans Light" panose="020B0306030504020204" pitchFamily="34" charset="0"/>
              </a:rPr>
              <a:t>actual insurance premium costs, premium percentage increases, and health insurance revenues and expenditures from all fund sources.</a:t>
            </a:r>
          </a:p>
          <a:p>
            <a:endParaRPr lang="en-US" dirty="0">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58760377-D5EB-BC2C-C496-13435812ED95}"/>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16D91B5C-54A7-3BC1-DE6E-3320A8A4D658}"/>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16</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280956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2D51A4E1-8824-E171-7009-42E75772FE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BD685C-6569-5B0E-F034-0BF85F3FE6EA}"/>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House Bill 251, Classroom Technology</a:t>
            </a:r>
          </a:p>
        </p:txBody>
      </p:sp>
      <p:sp>
        <p:nvSpPr>
          <p:cNvPr id="3" name="Text Placeholder 2">
            <a:extLst>
              <a:ext uri="{FF2B5EF4-FFF2-40B4-BE49-F238E27FC236}">
                <a16:creationId xmlns:a16="http://schemas.microsoft.com/office/drawing/2014/main" id="{C27A82C4-C09E-6CF0-554B-F71E4EB26C23}"/>
              </a:ext>
            </a:extLst>
          </p:cNvPr>
          <p:cNvSpPr>
            <a:spLocks noGrp="1"/>
          </p:cNvSpPr>
          <p:nvPr>
            <p:ph type="body" idx="1"/>
          </p:nvPr>
        </p:nvSpPr>
        <p:spPr>
          <a:xfrm>
            <a:off x="552000" y="872836"/>
            <a:ext cx="8093236" cy="3924135"/>
          </a:xfrm>
        </p:spPr>
        <p:txBody>
          <a:bodyPr>
            <a:normAutofit fontScale="92500"/>
          </a:bodyPr>
          <a:lstStyle/>
          <a:p>
            <a:pPr>
              <a:spcBef>
                <a:spcPts val="1000"/>
              </a:spcBef>
            </a:pPr>
            <a:r>
              <a:rPr lang="en-US" dirty="0">
                <a:latin typeface="Helvetica" panose="020B0604020202020204" pitchFamily="34" charset="0"/>
                <a:cs typeface="Helvetica" panose="020B0604020202020204" pitchFamily="34" charset="0"/>
              </a:rPr>
              <a:t>SECTION 12. CLASSROOM TECHNOLOGY. Of the moneys appropriated in Section 2 of this act, </a:t>
            </a:r>
            <a:r>
              <a:rPr lang="en-US" dirty="0">
                <a:solidFill>
                  <a:srgbClr val="009900"/>
                </a:solidFill>
                <a:latin typeface="Helvetica" panose="020B0604020202020204" pitchFamily="34" charset="0"/>
                <a:cs typeface="Helvetica" panose="020B0604020202020204" pitchFamily="34" charset="0"/>
              </a:rPr>
              <a:t>$36,500,000 </a:t>
            </a:r>
            <a:r>
              <a:rPr lang="en-US" dirty="0">
                <a:latin typeface="Helvetica" panose="020B0604020202020204" pitchFamily="34" charset="0"/>
                <a:cs typeface="Helvetica" panose="020B0604020202020204" pitchFamily="34" charset="0"/>
              </a:rPr>
              <a:t>from the Public School Income Fund </a:t>
            </a:r>
            <a:r>
              <a:rPr lang="en-US" dirty="0">
                <a:solidFill>
                  <a:schemeClr val="tx1"/>
                </a:solidFill>
                <a:latin typeface="Helvetica" panose="020B0604020202020204" pitchFamily="34" charset="0"/>
                <a:cs typeface="Helvetica" panose="020B0604020202020204" pitchFamily="34" charset="0"/>
              </a:rPr>
              <a:t>shall be distributed for </a:t>
            </a:r>
            <a:r>
              <a:rPr lang="en-US" dirty="0">
                <a:solidFill>
                  <a:srgbClr val="0000FF"/>
                </a:solidFill>
                <a:latin typeface="Helvetica" panose="020B0604020202020204" pitchFamily="34" charset="0"/>
                <a:cs typeface="Helvetica" panose="020B0604020202020204" pitchFamily="34" charset="0"/>
              </a:rPr>
              <a:t>classroom technology, classroom technology infrastructure, wireless technology infrastructure, and learning management systems </a:t>
            </a:r>
            <a:r>
              <a:rPr lang="en-US" dirty="0">
                <a:solidFill>
                  <a:schemeClr val="tx1"/>
                </a:solidFill>
                <a:latin typeface="Helvetica" panose="020B0604020202020204" pitchFamily="34" charset="0"/>
                <a:cs typeface="Helvetica" panose="020B0604020202020204" pitchFamily="34" charset="0"/>
              </a:rPr>
              <a:t>that assist teachers and students in effective and efficient instruction or learning.</a:t>
            </a:r>
            <a:r>
              <a:rPr lang="en-US" dirty="0">
                <a:solidFill>
                  <a:srgbClr val="0000FF"/>
                </a:solidFill>
                <a:latin typeface="Helvetica" panose="020B0604020202020204" pitchFamily="34" charset="0"/>
                <a:cs typeface="Helvetica" panose="020B0604020202020204" pitchFamily="34" charset="0"/>
              </a:rPr>
              <a:t> Funding shall be distributed based on a formula prescribed by the State Department of Education. </a:t>
            </a:r>
            <a:r>
              <a:rPr lang="en-US" dirty="0">
                <a:latin typeface="Helvetica" panose="020B0604020202020204" pitchFamily="34" charset="0"/>
                <a:cs typeface="Helvetica" panose="020B0604020202020204" pitchFamily="34" charset="0"/>
              </a:rPr>
              <a:t>Moneys so distributed </a:t>
            </a:r>
            <a:r>
              <a:rPr lang="en-US" dirty="0">
                <a:solidFill>
                  <a:schemeClr val="tx1"/>
                </a:solidFill>
                <a:latin typeface="Helvetica" panose="020B0604020202020204" pitchFamily="34" charset="0"/>
                <a:cs typeface="Helvetica" panose="020B0604020202020204" pitchFamily="34" charset="0"/>
              </a:rPr>
              <a:t>shall be used to </a:t>
            </a:r>
            <a:r>
              <a:rPr lang="en-US" dirty="0">
                <a:solidFill>
                  <a:srgbClr val="0000FF"/>
                </a:solidFill>
                <a:latin typeface="Helvetica" panose="020B0604020202020204" pitchFamily="34" charset="0"/>
                <a:cs typeface="Helvetica" panose="020B0604020202020204" pitchFamily="34" charset="0"/>
              </a:rPr>
              <a:t>implement and operate a learning management system of each school district's or public charter school's choice. </a:t>
            </a:r>
            <a:r>
              <a:rPr lang="en-US" dirty="0">
                <a:solidFill>
                  <a:schemeClr val="tx1"/>
                </a:solidFill>
                <a:latin typeface="Helvetica" panose="020B0604020202020204" pitchFamily="34" charset="0"/>
                <a:cs typeface="Helvetica" panose="020B0604020202020204" pitchFamily="34" charset="0"/>
              </a:rPr>
              <a:t>A </a:t>
            </a:r>
            <a:r>
              <a:rPr lang="en-US" dirty="0">
                <a:latin typeface="Helvetica" panose="020B0604020202020204" pitchFamily="34" charset="0"/>
                <a:cs typeface="Helvetica" panose="020B0604020202020204" pitchFamily="34" charset="0"/>
              </a:rPr>
              <a:t>learning management system shall include integration with a school district's or public charter school's student information system and shall administer, monitor, and document student and classroom levels of learning. </a:t>
            </a:r>
            <a:r>
              <a:rPr lang="en-US" dirty="0">
                <a:solidFill>
                  <a:srgbClr val="0000FF"/>
                </a:solidFill>
                <a:latin typeface="Helvetica" panose="020B0604020202020204" pitchFamily="34" charset="0"/>
                <a:cs typeface="Helvetica" panose="020B0604020202020204" pitchFamily="34" charset="0"/>
              </a:rPr>
              <a:t>The State Department of Education shall verify that school districts and public charter schools are using funds to purchase a learning management system that is compliant with these standards.</a:t>
            </a:r>
          </a:p>
          <a:p>
            <a:pPr>
              <a:spcBef>
                <a:spcPts val="1000"/>
              </a:spcBef>
            </a:pPr>
            <a:r>
              <a:rPr lang="en-US" dirty="0">
                <a:solidFill>
                  <a:srgbClr val="FF0000"/>
                </a:solidFill>
                <a:latin typeface="Helvetica" panose="020B0604020202020204" pitchFamily="34" charset="0"/>
                <a:cs typeface="Helvetica" panose="020B0604020202020204" pitchFamily="34" charset="0"/>
              </a:rPr>
              <a:t>(</a:t>
            </a:r>
            <a:r>
              <a:rPr lang="en-US" dirty="0">
                <a:solidFill>
                  <a:srgbClr val="FF0000"/>
                </a:solidFill>
              </a:rPr>
              <a:t>n</a:t>
            </a:r>
            <a:r>
              <a:rPr lang="en-US" dirty="0">
                <a:solidFill>
                  <a:srgbClr val="FF0000"/>
                </a:solidFill>
                <a:latin typeface="Helvetica" panose="020B0604020202020204" pitchFamily="34" charset="0"/>
                <a:cs typeface="Helvetica" panose="020B0604020202020204" pitchFamily="34" charset="0"/>
              </a:rPr>
              <a:t>o change for FY 2026)</a:t>
            </a:r>
          </a:p>
        </p:txBody>
      </p:sp>
      <p:sp>
        <p:nvSpPr>
          <p:cNvPr id="5" name="Subtitle 4">
            <a:extLst>
              <a:ext uri="{FF2B5EF4-FFF2-40B4-BE49-F238E27FC236}">
                <a16:creationId xmlns:a16="http://schemas.microsoft.com/office/drawing/2014/main" id="{D828A7D0-3F33-B34A-C7F4-0D9460EC3A52}"/>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BFF97C95-6D91-67BF-2343-D95EAA4FCA62}"/>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17</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79163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DF43B61A-F067-916A-216F-5A1E497371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EF053F-6292-2C5A-4D1B-432260989E3C}"/>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House Bill 251, Exemption from Transfer Limitations</a:t>
            </a:r>
          </a:p>
        </p:txBody>
      </p:sp>
      <p:sp>
        <p:nvSpPr>
          <p:cNvPr id="3" name="Text Placeholder 2">
            <a:extLst>
              <a:ext uri="{FF2B5EF4-FFF2-40B4-BE49-F238E27FC236}">
                <a16:creationId xmlns:a16="http://schemas.microsoft.com/office/drawing/2014/main" id="{AD081172-6EF7-AA44-D721-159C44DC3012}"/>
              </a:ext>
            </a:extLst>
          </p:cNvPr>
          <p:cNvSpPr>
            <a:spLocks noGrp="1"/>
          </p:cNvSpPr>
          <p:nvPr>
            <p:ph type="body" idx="1"/>
          </p:nvPr>
        </p:nvSpPr>
        <p:spPr>
          <a:xfrm>
            <a:off x="607419" y="802595"/>
            <a:ext cx="8093236" cy="3671455"/>
          </a:xfrm>
        </p:spPr>
        <p:txBody>
          <a:bodyPr>
            <a:normAutofit/>
          </a:bodyPr>
          <a:lstStyle/>
          <a:p>
            <a:pPr>
              <a:spcBef>
                <a:spcPts val="1000"/>
              </a:spcBef>
            </a:pPr>
            <a:r>
              <a:rPr lang="en-US" dirty="0">
                <a:solidFill>
                  <a:schemeClr val="tx1"/>
                </a:solidFill>
                <a:latin typeface="Helvetica" panose="020B0604020202020204" pitchFamily="34" charset="0"/>
                <a:cs typeface="Helvetica" panose="020B0604020202020204" pitchFamily="34" charset="0"/>
              </a:rPr>
              <a:t>SECTION 13. EXEMPTIONS FROM PROGRAM TRANSFER LIMITATIONS. For the period July 1, 2025, through </a:t>
            </a:r>
            <a:r>
              <a:rPr lang="en-US" dirty="0">
                <a:solidFill>
                  <a:schemeClr val="tx1"/>
                </a:solidFill>
              </a:rPr>
              <a:t>June 30, 2026, the State Department of Education is hereby granted the authority to transfer appropriations among the Teachers, Student Support, Facilities, and Idaho Digital Learning Academy divisions of the Public Schools Educational Support Program, in any amount necessary, to comply with the public school funding provisions of appropriations and Idaho Code. Additionally, appropriations may be transferred from the Division of Central Services to the other divisions of the Public Schools Educational </a:t>
            </a:r>
            <a:r>
              <a:rPr lang="en-US" dirty="0">
                <a:solidFill>
                  <a:schemeClr val="tx1"/>
                </a:solidFill>
                <a:latin typeface="Helvetica" panose="020B0604020202020204" pitchFamily="34" charset="0"/>
                <a:cs typeface="Helvetica" panose="020B0604020202020204" pitchFamily="34" charset="0"/>
              </a:rPr>
              <a:t>Support Program.</a:t>
            </a:r>
          </a:p>
          <a:p>
            <a:pPr>
              <a:spcBef>
                <a:spcPts val="1000"/>
              </a:spcBef>
            </a:pPr>
            <a:endParaRPr lang="en-US" dirty="0">
              <a:solidFill>
                <a:schemeClr val="tx1"/>
              </a:solidFill>
            </a:endParaRPr>
          </a:p>
          <a:p>
            <a:pPr>
              <a:spcBef>
                <a:spcPts val="1000"/>
              </a:spcBef>
            </a:pPr>
            <a:endParaRPr lang="en-US" dirty="0">
              <a:solidFill>
                <a:schemeClr val="tx1"/>
              </a:solidFill>
              <a:latin typeface="Helvetica" panose="020B0604020202020204" pitchFamily="34" charset="0"/>
              <a:cs typeface="Helvetica" panose="020B0604020202020204" pitchFamily="34" charset="0"/>
            </a:endParaRPr>
          </a:p>
          <a:p>
            <a:pPr>
              <a:spcBef>
                <a:spcPts val="1000"/>
              </a:spcBef>
            </a:pPr>
            <a:r>
              <a:rPr lang="en-US" dirty="0">
                <a:solidFill>
                  <a:srgbClr val="FF0000"/>
                </a:solidFill>
              </a:rPr>
              <a:t>(no change for FY 2026)</a:t>
            </a:r>
            <a:endParaRPr lang="en-US" dirty="0">
              <a:solidFill>
                <a:srgbClr val="FF0000"/>
              </a:solidFill>
              <a:latin typeface="Helvetica" panose="020B0604020202020204" pitchFamily="34" charset="0"/>
              <a:cs typeface="Helvetica" panose="020B0604020202020204" pitchFamily="34" charset="0"/>
            </a:endParaRPr>
          </a:p>
          <a:p>
            <a:pPr>
              <a:spcBef>
                <a:spcPts val="1000"/>
              </a:spcBef>
            </a:pPr>
            <a:endParaRPr lang="en-US" dirty="0">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92B62749-C735-1000-7B72-7AAD4B10A25E}"/>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2CFDF965-C7EC-F36B-74A3-08EABC826BBC}"/>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18</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1988719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45736743-BD4C-9605-F25D-A60AC682C0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1D0221-3D46-1D84-9654-A4B03B81A406}"/>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House Bill 251, Cigarette, Tobacco, and Lottery Distribution</a:t>
            </a:r>
          </a:p>
        </p:txBody>
      </p:sp>
      <p:sp>
        <p:nvSpPr>
          <p:cNvPr id="3" name="Text Placeholder 2">
            <a:extLst>
              <a:ext uri="{FF2B5EF4-FFF2-40B4-BE49-F238E27FC236}">
                <a16:creationId xmlns:a16="http://schemas.microsoft.com/office/drawing/2014/main" id="{B695A26A-7ABE-A498-73E2-70EC177942B2}"/>
              </a:ext>
            </a:extLst>
          </p:cNvPr>
          <p:cNvSpPr>
            <a:spLocks noGrp="1"/>
          </p:cNvSpPr>
          <p:nvPr>
            <p:ph type="body" idx="1"/>
          </p:nvPr>
        </p:nvSpPr>
        <p:spPr>
          <a:xfrm>
            <a:off x="552000" y="872836"/>
            <a:ext cx="8093236" cy="3927764"/>
          </a:xfrm>
        </p:spPr>
        <p:txBody>
          <a:bodyPr>
            <a:normAutofit/>
          </a:bodyPr>
          <a:lstStyle/>
          <a:p>
            <a:pPr>
              <a:spcBef>
                <a:spcPts val="1000"/>
              </a:spcBef>
            </a:pPr>
            <a:r>
              <a:rPr lang="en-US" dirty="0">
                <a:latin typeface="Helvetica" panose="020B0604020202020204" pitchFamily="34" charset="0"/>
                <a:cs typeface="Helvetica" panose="020B0604020202020204" pitchFamily="34" charset="0"/>
              </a:rPr>
              <a:t>SECTION 14. CIGARETTE, TOBACCO, AND LOTTERY DISTRIBUTION. Notwithstanding any provision of law to the contrary, of the moneys appropriated in Section 2 of this act, up to </a:t>
            </a:r>
            <a:r>
              <a:rPr lang="en-US" dirty="0">
                <a:solidFill>
                  <a:srgbClr val="009900"/>
                </a:solidFill>
                <a:latin typeface="Helvetica" panose="020B0604020202020204" pitchFamily="34" charset="0"/>
                <a:cs typeface="Helvetica" panose="020B0604020202020204" pitchFamily="34" charset="0"/>
              </a:rPr>
              <a:t>$4,324,900 </a:t>
            </a:r>
            <a:r>
              <a:rPr lang="en-US" dirty="0">
                <a:latin typeface="Helvetica" panose="020B0604020202020204" pitchFamily="34" charset="0"/>
                <a:cs typeface="Helvetica" panose="020B0604020202020204" pitchFamily="34" charset="0"/>
              </a:rPr>
              <a:t>from available cigarette, tobacco, and lottery income tax revenue funds accruing, appropriated, or distributed to the Public School Income Fund pursuant to Sections 63-2506, 63-2552A, and 63-3067, Idaho Code, for the period July 1, 2025, through June 30, 2026, </a:t>
            </a:r>
            <a:r>
              <a:rPr lang="en-US" dirty="0">
                <a:solidFill>
                  <a:srgbClr val="009900"/>
                </a:solidFill>
                <a:latin typeface="Helvetica" panose="020B0604020202020204" pitchFamily="34" charset="0"/>
                <a:cs typeface="Helvetica" panose="020B0604020202020204" pitchFamily="34" charset="0"/>
              </a:rPr>
              <a:t>shall be distributed to school districts and charter schools through a combination of a base amount of $2,000 plus a prorated amount based on the prior year's average daily attendance. </a:t>
            </a:r>
            <a:r>
              <a:rPr lang="en-US" dirty="0">
                <a:latin typeface="Helvetica" panose="020B0604020202020204" pitchFamily="34" charset="0"/>
                <a:cs typeface="Helvetica" panose="020B0604020202020204" pitchFamily="34" charset="0"/>
              </a:rPr>
              <a:t>Such funds shall be used to develop and implement school safety improvements and/or to facilitate and provide substance abuse prevention programs in the public school system.</a:t>
            </a:r>
          </a:p>
          <a:p>
            <a:pPr>
              <a:spcBef>
                <a:spcPts val="1000"/>
              </a:spcBef>
            </a:pPr>
            <a:endParaRPr lang="en-US" dirty="0"/>
          </a:p>
          <a:p>
            <a:pPr>
              <a:spcBef>
                <a:spcPts val="1000"/>
              </a:spcBef>
            </a:pPr>
            <a:r>
              <a:rPr lang="en-US" dirty="0">
                <a:solidFill>
                  <a:srgbClr val="FF0000"/>
                </a:solidFill>
                <a:latin typeface="Helvetica" panose="020B0604020202020204" pitchFamily="34" charset="0"/>
                <a:cs typeface="Helvetica" panose="020B0604020202020204" pitchFamily="34" charset="0"/>
              </a:rPr>
              <a:t>(no change for FY 2026)</a:t>
            </a:r>
          </a:p>
        </p:txBody>
      </p:sp>
      <p:sp>
        <p:nvSpPr>
          <p:cNvPr id="5" name="Subtitle 4">
            <a:extLst>
              <a:ext uri="{FF2B5EF4-FFF2-40B4-BE49-F238E27FC236}">
                <a16:creationId xmlns:a16="http://schemas.microsoft.com/office/drawing/2014/main" id="{55107EE1-E0B2-CBAE-B243-FC3A8181AAC8}"/>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F8FCBFD2-D048-B6A8-077E-F14CFC15D748}"/>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19</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814872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 name="Title 1">
            <a:extLst>
              <a:ext uri="{FF2B5EF4-FFF2-40B4-BE49-F238E27FC236}">
                <a16:creationId xmlns:a16="http://schemas.microsoft.com/office/drawing/2014/main" id="{68D463F2-779C-5A3B-CB9C-5952CACA92E1}"/>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FY 2025, FY 2026 Public School Foundation Program - Revenues</a:t>
            </a:r>
          </a:p>
        </p:txBody>
      </p:sp>
      <p:sp>
        <p:nvSpPr>
          <p:cNvPr id="5" name="Subtitle 4">
            <a:extLst>
              <a:ext uri="{FF2B5EF4-FFF2-40B4-BE49-F238E27FC236}">
                <a16:creationId xmlns:a16="http://schemas.microsoft.com/office/drawing/2014/main" id="{2EB6DA04-6B0C-B831-F474-AADA0FA4179C}"/>
              </a:ext>
            </a:extLst>
          </p:cNvPr>
          <p:cNvSpPr>
            <a:spLocks noGrp="1"/>
          </p:cNvSpPr>
          <p:nvPr>
            <p:ph type="subTitle" idx="3"/>
          </p:nvPr>
        </p:nvSpPr>
        <p:spPr>
          <a:xfrm>
            <a:off x="4572000" y="4839600"/>
            <a:ext cx="3893700" cy="319500"/>
          </a:xfrm>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2</a:t>
            </a:fld>
            <a:endParaRPr sz="800" dirty="0">
              <a:solidFill>
                <a:srgbClr val="E7C221"/>
              </a:solidFill>
              <a:latin typeface="Georgia" panose="02040502050405020303" pitchFamily="18" charset="0"/>
              <a:ea typeface="Georgia"/>
              <a:cs typeface="Georgia"/>
              <a:sym typeface="Georgia"/>
            </a:endParaRPr>
          </a:p>
        </p:txBody>
      </p:sp>
      <p:pic>
        <p:nvPicPr>
          <p:cNvPr id="11" name="Picture 10" descr="Picture of the 2025-2026 revenues appropriated for public schools.  ">
            <a:extLst>
              <a:ext uri="{FF2B5EF4-FFF2-40B4-BE49-F238E27FC236}">
                <a16:creationId xmlns:a16="http://schemas.microsoft.com/office/drawing/2014/main" id="{05D3E31F-C74E-5D26-BAAC-2E04717DEEE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07350" y="873004"/>
            <a:ext cx="7929300" cy="378929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CA3D8A56-101D-6357-8E4D-A76DAF95C8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C6005A-CE69-741D-37B4-1E5448E85FEF}"/>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House Bill 251, Coursework (Remediation)</a:t>
            </a:r>
          </a:p>
        </p:txBody>
      </p:sp>
      <p:sp>
        <p:nvSpPr>
          <p:cNvPr id="3" name="Text Placeholder 2">
            <a:extLst>
              <a:ext uri="{FF2B5EF4-FFF2-40B4-BE49-F238E27FC236}">
                <a16:creationId xmlns:a16="http://schemas.microsoft.com/office/drawing/2014/main" id="{F3FB699B-E45B-44D4-E44A-1070725E7B53}"/>
              </a:ext>
            </a:extLst>
          </p:cNvPr>
          <p:cNvSpPr>
            <a:spLocks noGrp="1"/>
          </p:cNvSpPr>
          <p:nvPr>
            <p:ph type="body" idx="1"/>
          </p:nvPr>
        </p:nvSpPr>
        <p:spPr>
          <a:xfrm>
            <a:off x="607419" y="802595"/>
            <a:ext cx="8093236" cy="3928732"/>
          </a:xfrm>
        </p:spPr>
        <p:txBody>
          <a:bodyPr>
            <a:normAutofit/>
          </a:bodyPr>
          <a:lstStyle/>
          <a:p>
            <a:pPr>
              <a:spcBef>
                <a:spcPts val="1000"/>
              </a:spcBef>
            </a:pPr>
            <a:r>
              <a:rPr lang="en-US" dirty="0">
                <a:latin typeface="Helvetica" panose="020B0604020202020204" pitchFamily="34" charset="0"/>
                <a:cs typeface="Helvetica" panose="020B0604020202020204" pitchFamily="34" charset="0"/>
              </a:rPr>
              <a:t>SECTION 15. COURSEWORK. Of the moneys appropriated in Section 2 of this act, </a:t>
            </a:r>
            <a:r>
              <a:rPr lang="en-US" dirty="0">
                <a:solidFill>
                  <a:srgbClr val="009900"/>
                </a:solidFill>
                <a:latin typeface="Helvetica" panose="020B0604020202020204" pitchFamily="34" charset="0"/>
                <a:cs typeface="Helvetica" panose="020B0604020202020204" pitchFamily="34" charset="0"/>
              </a:rPr>
              <a:t>$4,715,000 </a:t>
            </a:r>
            <a:r>
              <a:rPr lang="en-US" dirty="0">
                <a:latin typeface="Helvetica" panose="020B0604020202020204" pitchFamily="34" charset="0"/>
                <a:cs typeface="Helvetica" panose="020B0604020202020204" pitchFamily="34" charset="0"/>
              </a:rPr>
              <a:t>shall be distributed for </a:t>
            </a:r>
            <a:r>
              <a:rPr lang="en-US" dirty="0">
                <a:solidFill>
                  <a:srgbClr val="0000FF"/>
                </a:solidFill>
                <a:latin typeface="Helvetica" panose="020B0604020202020204" pitchFamily="34" charset="0"/>
                <a:cs typeface="Helvetica" panose="020B0604020202020204" pitchFamily="34" charset="0"/>
              </a:rPr>
              <a:t>coursework</a:t>
            </a:r>
            <a:r>
              <a:rPr lang="en-US" dirty="0">
                <a:latin typeface="Helvetica" panose="020B0604020202020204" pitchFamily="34" charset="0"/>
                <a:cs typeface="Helvetica" panose="020B0604020202020204" pitchFamily="34" charset="0"/>
              </a:rPr>
              <a:t> for students failing to achieve proficiency on Idaho's standards-based achievement tests in dollar amounts  determined by the State Department of Education. </a:t>
            </a:r>
            <a:r>
              <a:rPr lang="en-US" dirty="0">
                <a:solidFill>
                  <a:srgbClr val="0000FF"/>
                </a:solidFill>
                <a:latin typeface="Helvetica" panose="020B0604020202020204" pitchFamily="34" charset="0"/>
                <a:cs typeface="Helvetica" panose="020B0604020202020204" pitchFamily="34" charset="0"/>
              </a:rPr>
              <a:t>The State Department of Education shall report to the Joint Finance-Appropriations Committee and the Senate Education and House Education committees by no later than January 5, 2026, on the uses of funds and effectiveness of the programs and efforts.</a:t>
            </a:r>
          </a:p>
          <a:p>
            <a:pPr>
              <a:spcBef>
                <a:spcPts val="1000"/>
              </a:spcBef>
            </a:pPr>
            <a:endParaRPr lang="en-US" dirty="0">
              <a:solidFill>
                <a:srgbClr val="0000FF"/>
              </a:solidFill>
            </a:endParaRPr>
          </a:p>
          <a:p>
            <a:pPr>
              <a:spcBef>
                <a:spcPts val="1000"/>
              </a:spcBef>
            </a:pPr>
            <a:endParaRPr lang="en-US" dirty="0">
              <a:solidFill>
                <a:srgbClr val="0000FF"/>
              </a:solidFill>
              <a:latin typeface="Helvetica" panose="020B0604020202020204" pitchFamily="34" charset="0"/>
              <a:cs typeface="Helvetica" panose="020B0604020202020204" pitchFamily="34" charset="0"/>
            </a:endParaRPr>
          </a:p>
          <a:p>
            <a:pPr>
              <a:spcBef>
                <a:spcPts val="1000"/>
              </a:spcBef>
            </a:pPr>
            <a:endParaRPr lang="en-US" dirty="0">
              <a:solidFill>
                <a:srgbClr val="FF0000"/>
              </a:solidFill>
            </a:endParaRPr>
          </a:p>
          <a:p>
            <a:pPr>
              <a:spcBef>
                <a:spcPts val="1000"/>
              </a:spcBef>
            </a:pPr>
            <a:r>
              <a:rPr lang="en-US" dirty="0">
                <a:solidFill>
                  <a:srgbClr val="FF0000"/>
                </a:solidFill>
              </a:rPr>
              <a:t>(no change for FY 2026)</a:t>
            </a:r>
            <a:endParaRPr lang="en-US" dirty="0">
              <a:solidFill>
                <a:srgbClr val="FF0000"/>
              </a:solidFill>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07B1D1A6-C7C3-1CC9-C82F-7A1E69EC696A}"/>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92FDA1DC-E23A-26ED-340E-671B45BF801F}"/>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20</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587815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AA50A408-A4FC-A321-4FCC-F81BAE7D74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7AC886-5F7A-C144-ADBD-7BAB22BC4723}"/>
              </a:ext>
            </a:extLst>
          </p:cNvPr>
          <p:cNvSpPr>
            <a:spLocks noGrp="1"/>
          </p:cNvSpPr>
          <p:nvPr>
            <p:ph type="title"/>
          </p:nvPr>
        </p:nvSpPr>
        <p:spPr>
          <a:xfrm>
            <a:off x="185200" y="83127"/>
            <a:ext cx="7929300" cy="547255"/>
          </a:xfrm>
        </p:spPr>
        <p:txBody>
          <a:bodyPr>
            <a:normAutofit/>
          </a:bodyPr>
          <a:lstStyle/>
          <a:p>
            <a:r>
              <a:rPr lang="en-US" dirty="0"/>
              <a:t>House Bill 251, Open Enrollment Information </a:t>
            </a:r>
            <a:endParaRPr lang="en-US" dirty="0">
              <a:latin typeface="Helvetica" panose="020B0604020202020204" pitchFamily="34" charset="0"/>
              <a:cs typeface="Helvetica" panose="020B0604020202020204" pitchFamily="34" charset="0"/>
            </a:endParaRPr>
          </a:p>
        </p:txBody>
      </p:sp>
      <p:sp>
        <p:nvSpPr>
          <p:cNvPr id="3" name="Text Placeholder 2">
            <a:extLst>
              <a:ext uri="{FF2B5EF4-FFF2-40B4-BE49-F238E27FC236}">
                <a16:creationId xmlns:a16="http://schemas.microsoft.com/office/drawing/2014/main" id="{E5F826BB-54F8-EDA3-62E3-E3694BB8ABC0}"/>
              </a:ext>
            </a:extLst>
          </p:cNvPr>
          <p:cNvSpPr>
            <a:spLocks noGrp="1"/>
          </p:cNvSpPr>
          <p:nvPr>
            <p:ph type="body" idx="1"/>
          </p:nvPr>
        </p:nvSpPr>
        <p:spPr>
          <a:xfrm>
            <a:off x="552000" y="872836"/>
            <a:ext cx="8093236" cy="3906982"/>
          </a:xfrm>
        </p:spPr>
        <p:txBody>
          <a:bodyPr>
            <a:normAutofit/>
          </a:bodyPr>
          <a:lstStyle/>
          <a:p>
            <a:pPr>
              <a:spcBef>
                <a:spcPts val="1000"/>
              </a:spcBef>
            </a:pPr>
            <a:r>
              <a:rPr lang="en-US" dirty="0">
                <a:latin typeface="Helvetica" panose="020B0604020202020204" pitchFamily="34" charset="0"/>
                <a:cs typeface="Helvetica" panose="020B0604020202020204" pitchFamily="34" charset="0"/>
              </a:rPr>
              <a:t>SECTION 16. OPEN ENROLLMENT INFORMATION. The State Department of Education </a:t>
            </a:r>
            <a:r>
              <a:rPr lang="en-US" dirty="0">
                <a:solidFill>
                  <a:srgbClr val="0000FF"/>
                </a:solidFill>
                <a:latin typeface="Helvetica" panose="020B0604020202020204" pitchFamily="34" charset="0"/>
                <a:cs typeface="Helvetica" panose="020B0604020202020204" pitchFamily="34" charset="0"/>
              </a:rPr>
              <a:t>shall withhold the November payment for any </a:t>
            </a:r>
            <a:r>
              <a:rPr lang="en-US" i="1" dirty="0">
                <a:solidFill>
                  <a:srgbClr val="0000FF"/>
                </a:solidFill>
                <a:latin typeface="Helvetica" panose="020B0604020202020204" pitchFamily="34" charset="0"/>
                <a:cs typeface="Helvetica" panose="020B0604020202020204" pitchFamily="34" charset="0"/>
              </a:rPr>
              <a:t>school district </a:t>
            </a:r>
            <a:r>
              <a:rPr lang="en-US" dirty="0">
                <a:solidFill>
                  <a:srgbClr val="0000FF"/>
                </a:solidFill>
                <a:latin typeface="Helvetica" panose="020B0604020202020204" pitchFamily="34" charset="0"/>
                <a:cs typeface="Helvetica" panose="020B0604020202020204" pitchFamily="34" charset="0"/>
              </a:rPr>
              <a:t>that is not in compliance</a:t>
            </a:r>
            <a:r>
              <a:rPr lang="en-US" dirty="0">
                <a:latin typeface="Helvetica" panose="020B0604020202020204" pitchFamily="34" charset="0"/>
                <a:cs typeface="Helvetica" panose="020B0604020202020204" pitchFamily="34" charset="0"/>
              </a:rPr>
              <a:t> with the provisions of Section 33-1409, Idaho Code, until such time as the </a:t>
            </a:r>
            <a:r>
              <a:rPr lang="en-US" i="1" dirty="0">
                <a:latin typeface="Helvetica" panose="020B0604020202020204" pitchFamily="34" charset="0"/>
                <a:cs typeface="Helvetica" panose="020B0604020202020204" pitchFamily="34" charset="0"/>
              </a:rPr>
              <a:t>school district</a:t>
            </a:r>
            <a:r>
              <a:rPr lang="en-US" dirty="0">
                <a:latin typeface="Helvetica" panose="020B0604020202020204" pitchFamily="34" charset="0"/>
                <a:cs typeface="Helvetica" panose="020B0604020202020204" pitchFamily="34" charset="0"/>
              </a:rPr>
              <a:t> becomes compliant. </a:t>
            </a:r>
          </a:p>
          <a:p>
            <a:pPr>
              <a:spcBef>
                <a:spcPts val="1000"/>
              </a:spcBef>
            </a:pPr>
            <a:endParaRPr lang="en-US" dirty="0"/>
          </a:p>
          <a:p>
            <a:pPr>
              <a:spcBef>
                <a:spcPts val="1000"/>
              </a:spcBef>
            </a:pPr>
            <a:endParaRPr lang="en-US" dirty="0"/>
          </a:p>
          <a:p>
            <a:pPr>
              <a:spcBef>
                <a:spcPts val="1000"/>
              </a:spcBef>
            </a:pPr>
            <a:endParaRPr lang="en-US" dirty="0">
              <a:latin typeface="Helvetica" panose="020B0604020202020204" pitchFamily="34" charset="0"/>
              <a:cs typeface="Helvetica" panose="020B0604020202020204" pitchFamily="34" charset="0"/>
            </a:endParaRPr>
          </a:p>
          <a:p>
            <a:pPr>
              <a:spcBef>
                <a:spcPts val="1000"/>
              </a:spcBef>
            </a:pPr>
            <a:endParaRPr lang="en-US" dirty="0">
              <a:solidFill>
                <a:srgbClr val="FF0000"/>
              </a:solidFill>
            </a:endParaRPr>
          </a:p>
          <a:p>
            <a:pPr>
              <a:spcBef>
                <a:spcPts val="1000"/>
              </a:spcBef>
            </a:pPr>
            <a:endParaRPr lang="en-US" dirty="0">
              <a:solidFill>
                <a:srgbClr val="FF0000"/>
              </a:solidFill>
            </a:endParaRPr>
          </a:p>
          <a:p>
            <a:pPr>
              <a:spcBef>
                <a:spcPts val="1000"/>
              </a:spcBef>
            </a:pPr>
            <a:r>
              <a:rPr lang="en-US" dirty="0">
                <a:solidFill>
                  <a:srgbClr val="FF0000"/>
                </a:solidFill>
              </a:rPr>
              <a:t>(no change for FY 2026)</a:t>
            </a:r>
            <a:endParaRPr lang="en-US" dirty="0">
              <a:solidFill>
                <a:srgbClr val="FF0000"/>
              </a:solidFill>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0200044E-F33E-F033-9F98-DA319335752F}"/>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29814B8B-D439-D62A-D295-D77C1EF81DC1}"/>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21</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2890120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BE029859-EB68-F65E-83AE-AF8D617A96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8A170B-E458-5E26-EDB1-5518303059ED}"/>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House Bill 251, English Proficiency</a:t>
            </a:r>
          </a:p>
        </p:txBody>
      </p:sp>
      <p:sp>
        <p:nvSpPr>
          <p:cNvPr id="3" name="Text Placeholder 2">
            <a:extLst>
              <a:ext uri="{FF2B5EF4-FFF2-40B4-BE49-F238E27FC236}">
                <a16:creationId xmlns:a16="http://schemas.microsoft.com/office/drawing/2014/main" id="{FB4C4886-8B4A-202E-8508-46562FDE4371}"/>
              </a:ext>
            </a:extLst>
          </p:cNvPr>
          <p:cNvSpPr>
            <a:spLocks noGrp="1"/>
          </p:cNvSpPr>
          <p:nvPr>
            <p:ph type="body" idx="1"/>
          </p:nvPr>
        </p:nvSpPr>
        <p:spPr>
          <a:xfrm>
            <a:off x="607419" y="802595"/>
            <a:ext cx="8093236" cy="3671455"/>
          </a:xfrm>
        </p:spPr>
        <p:txBody>
          <a:bodyPr>
            <a:normAutofit fontScale="92500"/>
          </a:bodyPr>
          <a:lstStyle/>
          <a:p>
            <a:pPr>
              <a:spcBef>
                <a:spcPts val="1000"/>
              </a:spcBef>
            </a:pPr>
            <a:r>
              <a:rPr lang="en-US" dirty="0">
                <a:latin typeface="Helvetica" panose="020B0604020202020204" pitchFamily="34" charset="0"/>
                <a:cs typeface="Helvetica" panose="020B0604020202020204" pitchFamily="34" charset="0"/>
              </a:rPr>
              <a:t>SECTION 17. ENGLISH PROFICIENCY. Pursuant to Section 33-1617, Idaho Code, of the moneys appropriated in Section 2 of this act, </a:t>
            </a:r>
            <a:r>
              <a:rPr lang="en-US" dirty="0">
                <a:solidFill>
                  <a:srgbClr val="009900"/>
                </a:solidFill>
                <a:latin typeface="Helvetica" panose="020B0604020202020204" pitchFamily="34" charset="0"/>
                <a:cs typeface="Helvetica" panose="020B0604020202020204" pitchFamily="34" charset="0"/>
              </a:rPr>
              <a:t>$4,820,000 </a:t>
            </a:r>
            <a:r>
              <a:rPr lang="en-US" dirty="0">
                <a:latin typeface="Helvetica" panose="020B0604020202020204" pitchFamily="34" charset="0"/>
                <a:cs typeface="Helvetica" panose="020B0604020202020204" pitchFamily="34" charset="0"/>
              </a:rPr>
              <a:t>shall be distributed for support of students in </a:t>
            </a:r>
            <a:r>
              <a:rPr lang="en-US" dirty="0">
                <a:solidFill>
                  <a:srgbClr val="0000FF"/>
                </a:solidFill>
                <a:latin typeface="Helvetica" panose="020B0604020202020204" pitchFamily="34" charset="0"/>
                <a:cs typeface="Helvetica" panose="020B0604020202020204" pitchFamily="34" charset="0"/>
              </a:rPr>
              <a:t>English language learner </a:t>
            </a:r>
            <a:r>
              <a:rPr lang="en-US" dirty="0">
                <a:latin typeface="Helvetica" panose="020B0604020202020204" pitchFamily="34" charset="0"/>
                <a:cs typeface="Helvetica" panose="020B0604020202020204" pitchFamily="34" charset="0"/>
              </a:rPr>
              <a:t>programs as follows:</a:t>
            </a:r>
          </a:p>
          <a:p>
            <a:pPr>
              <a:spcBef>
                <a:spcPts val="1000"/>
              </a:spcBef>
            </a:pPr>
            <a:r>
              <a:rPr lang="en-US" dirty="0">
                <a:latin typeface="Helvetica" panose="020B0604020202020204" pitchFamily="34" charset="0"/>
                <a:cs typeface="Helvetica" panose="020B0604020202020204" pitchFamily="34" charset="0"/>
              </a:rPr>
              <a:t>(1) The State Department of Education shall distribute </a:t>
            </a:r>
            <a:r>
              <a:rPr lang="en-US" dirty="0">
                <a:solidFill>
                  <a:srgbClr val="009900"/>
                </a:solidFill>
                <a:latin typeface="Helvetica" panose="020B0604020202020204" pitchFamily="34" charset="0"/>
                <a:cs typeface="Helvetica" panose="020B0604020202020204" pitchFamily="34" charset="0"/>
              </a:rPr>
              <a:t>$4,370,000 </a:t>
            </a:r>
            <a:r>
              <a:rPr lang="en-US" dirty="0">
                <a:latin typeface="Helvetica" panose="020B0604020202020204" pitchFamily="34" charset="0"/>
                <a:cs typeface="Helvetica" panose="020B0604020202020204" pitchFamily="34" charset="0"/>
              </a:rPr>
              <a:t>to school districts and charter schools pro rata based on the population of </a:t>
            </a:r>
            <a:r>
              <a:rPr lang="en-US" dirty="0">
                <a:solidFill>
                  <a:srgbClr val="0000FF"/>
                </a:solidFill>
                <a:latin typeface="Helvetica" panose="020B0604020202020204" pitchFamily="34" charset="0"/>
                <a:cs typeface="Helvetica" panose="020B0604020202020204" pitchFamily="34" charset="0"/>
              </a:rPr>
              <a:t>English language learners </a:t>
            </a:r>
            <a:r>
              <a:rPr lang="en-US" dirty="0">
                <a:latin typeface="Helvetica" panose="020B0604020202020204" pitchFamily="34" charset="0"/>
                <a:cs typeface="Helvetica" panose="020B0604020202020204" pitchFamily="34" charset="0"/>
              </a:rPr>
              <a:t>under criteria established by the department.</a:t>
            </a:r>
          </a:p>
          <a:p>
            <a:pPr>
              <a:spcBef>
                <a:spcPts val="1000"/>
              </a:spcBef>
            </a:pPr>
            <a:r>
              <a:rPr lang="en-US" dirty="0">
                <a:latin typeface="Helvetica" panose="020B0604020202020204" pitchFamily="34" charset="0"/>
                <a:cs typeface="Helvetica" panose="020B0604020202020204" pitchFamily="34" charset="0"/>
              </a:rPr>
              <a:t>(2) The State Department of Education shall distribute </a:t>
            </a:r>
            <a:r>
              <a:rPr lang="en-US" dirty="0">
                <a:solidFill>
                  <a:srgbClr val="009900"/>
                </a:solidFill>
                <a:latin typeface="Helvetica" panose="020B0604020202020204" pitchFamily="34" charset="0"/>
                <a:cs typeface="Helvetica" panose="020B0604020202020204" pitchFamily="34" charset="0"/>
              </a:rPr>
              <a:t>$450,000 </a:t>
            </a:r>
            <a:r>
              <a:rPr lang="en-US" dirty="0">
                <a:latin typeface="Helvetica" panose="020B0604020202020204" pitchFamily="34" charset="0"/>
                <a:cs typeface="Helvetica" panose="020B0604020202020204" pitchFamily="34" charset="0"/>
              </a:rPr>
              <a:t>for a competitive grant program to assist school districts and charter schools in which </a:t>
            </a:r>
            <a:r>
              <a:rPr lang="en-US" dirty="0">
                <a:solidFill>
                  <a:srgbClr val="0000FF"/>
                </a:solidFill>
                <a:latin typeface="Helvetica" panose="020B0604020202020204" pitchFamily="34" charset="0"/>
                <a:cs typeface="Helvetica" panose="020B0604020202020204" pitchFamily="34" charset="0"/>
              </a:rPr>
              <a:t>English language learners </a:t>
            </a:r>
            <a:r>
              <a:rPr lang="en-US" dirty="0">
                <a:latin typeface="Helvetica" panose="020B0604020202020204" pitchFamily="34" charset="0"/>
                <a:cs typeface="Helvetica" panose="020B0604020202020204" pitchFamily="34" charset="0"/>
              </a:rPr>
              <a:t>are not reaching statewide accountability interim targets or long-term goals, as defined by federal law. This amount shall be </a:t>
            </a:r>
            <a:r>
              <a:rPr lang="en-US" dirty="0">
                <a:solidFill>
                  <a:srgbClr val="0000FF"/>
                </a:solidFill>
                <a:latin typeface="Helvetica" panose="020B0604020202020204" pitchFamily="34" charset="0"/>
                <a:cs typeface="Helvetica" panose="020B0604020202020204" pitchFamily="34" charset="0"/>
              </a:rPr>
              <a:t>distributed annually in three-year grant cycles, contingent on appropriation and the ability of grantees to meet program objectives.</a:t>
            </a:r>
          </a:p>
        </p:txBody>
      </p:sp>
      <p:sp>
        <p:nvSpPr>
          <p:cNvPr id="5" name="Subtitle 4">
            <a:extLst>
              <a:ext uri="{FF2B5EF4-FFF2-40B4-BE49-F238E27FC236}">
                <a16:creationId xmlns:a16="http://schemas.microsoft.com/office/drawing/2014/main" id="{9F6DA783-8A40-78FA-E60A-50B9991B04D4}"/>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D3BCD471-2744-1371-454F-674639ECE89C}"/>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22</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86139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61619F9C-8CDB-C35C-F441-60A191B00A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66EB01-B887-C697-60A6-0C2743EAFF67}"/>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House Bill 251, English Proficiency, continued</a:t>
            </a:r>
          </a:p>
        </p:txBody>
      </p:sp>
      <p:sp>
        <p:nvSpPr>
          <p:cNvPr id="3" name="Text Placeholder 2">
            <a:extLst>
              <a:ext uri="{FF2B5EF4-FFF2-40B4-BE49-F238E27FC236}">
                <a16:creationId xmlns:a16="http://schemas.microsoft.com/office/drawing/2014/main" id="{123B96D8-F919-69E6-199A-05BCD48496A2}"/>
              </a:ext>
            </a:extLst>
          </p:cNvPr>
          <p:cNvSpPr>
            <a:spLocks noGrp="1"/>
          </p:cNvSpPr>
          <p:nvPr>
            <p:ph type="body" idx="1"/>
          </p:nvPr>
        </p:nvSpPr>
        <p:spPr>
          <a:xfrm>
            <a:off x="552000" y="872836"/>
            <a:ext cx="8093236" cy="4003964"/>
          </a:xfrm>
        </p:spPr>
        <p:txBody>
          <a:bodyPr>
            <a:normAutofit/>
          </a:bodyPr>
          <a:lstStyle/>
          <a:p>
            <a:pPr>
              <a:spcBef>
                <a:spcPts val="1000"/>
              </a:spcBef>
            </a:pPr>
            <a:r>
              <a:rPr lang="en-US" dirty="0">
                <a:latin typeface="Helvetica" panose="020B0604020202020204" pitchFamily="34" charset="0"/>
                <a:cs typeface="Helvetica" panose="020B0604020202020204" pitchFamily="34" charset="0"/>
              </a:rPr>
              <a:t>The State Department of Education shall develop the program elements and objectives governing the use of these funds and include a program evaluation component. </a:t>
            </a:r>
          </a:p>
          <a:p>
            <a:pPr>
              <a:spcBef>
                <a:spcPts val="1000"/>
              </a:spcBef>
            </a:pPr>
            <a:r>
              <a:rPr lang="en-US" dirty="0">
                <a:latin typeface="Helvetica" panose="020B0604020202020204" pitchFamily="34" charset="0"/>
                <a:cs typeface="Helvetica" panose="020B0604020202020204" pitchFamily="34" charset="0"/>
              </a:rPr>
              <a:t>The purpose of these funds is to improve student English language skills to allow for better access to the educational opportunities offered in public schools. </a:t>
            </a:r>
            <a:r>
              <a:rPr lang="en-US" dirty="0">
                <a:solidFill>
                  <a:srgbClr val="0000FF"/>
                </a:solidFill>
                <a:latin typeface="Helvetica" panose="020B0604020202020204" pitchFamily="34" charset="0"/>
                <a:cs typeface="Helvetica" panose="020B0604020202020204" pitchFamily="34" charset="0"/>
              </a:rPr>
              <a:t>The State Department of Education shall report to the Joint Finance-Appropriations Committee and the Senate Education and House Education committees by no later than January 5, 2026, on the program design, use of funds, and program effectiveness.</a:t>
            </a:r>
          </a:p>
          <a:p>
            <a:pPr>
              <a:spcBef>
                <a:spcPts val="1000"/>
              </a:spcBef>
            </a:pPr>
            <a:endParaRPr lang="en-US" dirty="0">
              <a:solidFill>
                <a:srgbClr val="0000FF"/>
              </a:solidFill>
            </a:endParaRPr>
          </a:p>
          <a:p>
            <a:pPr>
              <a:spcBef>
                <a:spcPts val="1000"/>
              </a:spcBef>
            </a:pPr>
            <a:endParaRPr lang="en-US" dirty="0">
              <a:solidFill>
                <a:srgbClr val="0000FF"/>
              </a:solidFill>
              <a:latin typeface="Helvetica" panose="020B0604020202020204" pitchFamily="34" charset="0"/>
              <a:cs typeface="Helvetica" panose="020B0604020202020204" pitchFamily="34" charset="0"/>
            </a:endParaRPr>
          </a:p>
          <a:p>
            <a:pPr>
              <a:spcBef>
                <a:spcPts val="1000"/>
              </a:spcBef>
            </a:pPr>
            <a:r>
              <a:rPr lang="en-US" dirty="0">
                <a:solidFill>
                  <a:srgbClr val="FF0000"/>
                </a:solidFill>
              </a:rPr>
              <a:t>(no change for FY 2026)</a:t>
            </a:r>
            <a:endParaRPr lang="en-US" dirty="0">
              <a:solidFill>
                <a:srgbClr val="FF0000"/>
              </a:solidFill>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F2788CF5-D737-BEC9-1788-0CC930484FFD}"/>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7CF80709-50C2-48C6-3DCE-314292751AA6}"/>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23</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1979953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206B80F3-7B29-9520-A31B-2CFB17A346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E2DC95-D1CD-C95C-A843-39EAB688DDD0}"/>
              </a:ext>
            </a:extLst>
          </p:cNvPr>
          <p:cNvSpPr>
            <a:spLocks noGrp="1"/>
          </p:cNvSpPr>
          <p:nvPr>
            <p:ph type="title"/>
          </p:nvPr>
        </p:nvSpPr>
        <p:spPr>
          <a:xfrm>
            <a:off x="185200" y="83127"/>
            <a:ext cx="7929300" cy="547255"/>
          </a:xfrm>
        </p:spPr>
        <p:txBody>
          <a:bodyPr>
            <a:normAutofit fontScale="90000"/>
          </a:bodyPr>
          <a:lstStyle/>
          <a:p>
            <a:r>
              <a:rPr lang="en-US" dirty="0">
                <a:latin typeface="Helvetica" panose="020B0604020202020204" pitchFamily="34" charset="0"/>
                <a:cs typeface="Helvetica" panose="020B0604020202020204" pitchFamily="34" charset="0"/>
              </a:rPr>
              <a:t>House Bill 251, Advanced Opportunities Courses and Program Evaluation</a:t>
            </a:r>
          </a:p>
        </p:txBody>
      </p:sp>
      <p:sp>
        <p:nvSpPr>
          <p:cNvPr id="3" name="Text Placeholder 2">
            <a:extLst>
              <a:ext uri="{FF2B5EF4-FFF2-40B4-BE49-F238E27FC236}">
                <a16:creationId xmlns:a16="http://schemas.microsoft.com/office/drawing/2014/main" id="{C72ACF70-86D3-06C8-95D3-210711ABB4E4}"/>
              </a:ext>
            </a:extLst>
          </p:cNvPr>
          <p:cNvSpPr>
            <a:spLocks noGrp="1"/>
          </p:cNvSpPr>
          <p:nvPr>
            <p:ph type="body" idx="1"/>
          </p:nvPr>
        </p:nvSpPr>
        <p:spPr>
          <a:xfrm>
            <a:off x="607419" y="802595"/>
            <a:ext cx="8093236" cy="3976439"/>
          </a:xfrm>
        </p:spPr>
        <p:txBody>
          <a:bodyPr>
            <a:normAutofit/>
          </a:bodyPr>
          <a:lstStyle/>
          <a:p>
            <a:pPr>
              <a:spcBef>
                <a:spcPts val="1000"/>
              </a:spcBef>
            </a:pPr>
            <a:r>
              <a:rPr lang="en-US" dirty="0">
                <a:latin typeface="Helvetica" panose="020B0604020202020204" pitchFamily="34" charset="0"/>
                <a:cs typeface="Helvetica" panose="020B0604020202020204" pitchFamily="34" charset="0"/>
              </a:rPr>
              <a:t>SECTION 18. ADVANCED OPPORTUNITIES COURSES AND PROGRAM EVALUATION. </a:t>
            </a:r>
            <a:r>
              <a:rPr lang="en-US" dirty="0">
                <a:solidFill>
                  <a:srgbClr val="0000FF"/>
                </a:solidFill>
                <a:latin typeface="Helvetica" panose="020B0604020202020204" pitchFamily="34" charset="0"/>
                <a:cs typeface="Helvetica" panose="020B0604020202020204" pitchFamily="34" charset="0"/>
              </a:rPr>
              <a:t>The State Department of Education shall compile information concerning the number of students enrolling in advanced opportunities courses </a:t>
            </a:r>
            <a:r>
              <a:rPr lang="en-US" dirty="0">
                <a:latin typeface="Helvetica" panose="020B0604020202020204" pitchFamily="34" charset="0"/>
                <a:cs typeface="Helvetica" panose="020B0604020202020204" pitchFamily="34" charset="0"/>
              </a:rPr>
              <a:t>according to the provisions of Chapter 46, Title 33, Idaho Code, whether coursework is successfully completed, and total expenditures for fiscal year 2025. As nearly as practicable, the report shall contain information about enrollment of this student population in postsecondary education. A report containing such information shall be posted on the website of the State Department of Education no later than January 5, 2026.</a:t>
            </a:r>
          </a:p>
          <a:p>
            <a:pPr>
              <a:spcBef>
                <a:spcPts val="1000"/>
              </a:spcBef>
            </a:pPr>
            <a:endParaRPr lang="en-US" dirty="0"/>
          </a:p>
          <a:p>
            <a:pPr>
              <a:spcBef>
                <a:spcPts val="1000"/>
              </a:spcBef>
            </a:pPr>
            <a:endParaRPr lang="en-US" dirty="0"/>
          </a:p>
          <a:p>
            <a:pPr>
              <a:spcBef>
                <a:spcPts val="1000"/>
              </a:spcBef>
            </a:pPr>
            <a:r>
              <a:rPr lang="en-US" dirty="0">
                <a:solidFill>
                  <a:srgbClr val="FF0000"/>
                </a:solidFill>
                <a:latin typeface="Helvetica" panose="020B0604020202020204" pitchFamily="34" charset="0"/>
                <a:cs typeface="Helvetica" panose="020B0604020202020204" pitchFamily="34" charset="0"/>
              </a:rPr>
              <a:t>(no change for FY 2026)</a:t>
            </a:r>
          </a:p>
        </p:txBody>
      </p:sp>
      <p:sp>
        <p:nvSpPr>
          <p:cNvPr id="5" name="Subtitle 4">
            <a:extLst>
              <a:ext uri="{FF2B5EF4-FFF2-40B4-BE49-F238E27FC236}">
                <a16:creationId xmlns:a16="http://schemas.microsoft.com/office/drawing/2014/main" id="{849BA49C-E015-0720-6ADA-222D84A6BE7E}"/>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8A9F08DA-E986-C7A3-92ED-612D17769E4D}"/>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24</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1607557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0CF50E49-4640-C4DD-536D-370EDAB297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2024E4-8033-A1C2-2BCA-5BFCD3A92798}"/>
              </a:ext>
            </a:extLst>
          </p:cNvPr>
          <p:cNvSpPr>
            <a:spLocks noGrp="1"/>
          </p:cNvSpPr>
          <p:nvPr>
            <p:ph type="title"/>
          </p:nvPr>
        </p:nvSpPr>
        <p:spPr>
          <a:xfrm>
            <a:off x="185200" y="83127"/>
            <a:ext cx="7929300" cy="547255"/>
          </a:xfrm>
        </p:spPr>
        <p:txBody>
          <a:bodyPr>
            <a:normAutofit fontScale="90000"/>
          </a:bodyPr>
          <a:lstStyle/>
          <a:p>
            <a:r>
              <a:rPr lang="en-US" dirty="0">
                <a:latin typeface="Helvetica" panose="020B0604020202020204" pitchFamily="34" charset="0"/>
                <a:cs typeface="Helvetica" panose="020B0604020202020204" pitchFamily="34" charset="0"/>
              </a:rPr>
              <a:t>House Bill 251, Transfers to </a:t>
            </a:r>
            <a:r>
              <a:rPr lang="en-US" dirty="0"/>
              <a:t>the </a:t>
            </a:r>
            <a:r>
              <a:rPr lang="en-US" dirty="0">
                <a:latin typeface="Helvetica" panose="020B0604020202020204" pitchFamily="34" charset="0"/>
                <a:cs typeface="Helvetica" panose="020B0604020202020204" pitchFamily="34" charset="0"/>
              </a:rPr>
              <a:t>Commission on Hispanic Affairs and Idaho State Police</a:t>
            </a:r>
          </a:p>
        </p:txBody>
      </p:sp>
      <p:sp>
        <p:nvSpPr>
          <p:cNvPr id="3" name="Text Placeholder 2">
            <a:extLst>
              <a:ext uri="{FF2B5EF4-FFF2-40B4-BE49-F238E27FC236}">
                <a16:creationId xmlns:a16="http://schemas.microsoft.com/office/drawing/2014/main" id="{00DAA02D-2EDA-2634-28A4-C9A25DC9CD55}"/>
              </a:ext>
            </a:extLst>
          </p:cNvPr>
          <p:cNvSpPr>
            <a:spLocks noGrp="1"/>
          </p:cNvSpPr>
          <p:nvPr>
            <p:ph type="body" idx="1"/>
          </p:nvPr>
        </p:nvSpPr>
        <p:spPr>
          <a:xfrm>
            <a:off x="235527" y="872836"/>
            <a:ext cx="8409709" cy="4126514"/>
          </a:xfrm>
        </p:spPr>
        <p:txBody>
          <a:bodyPr>
            <a:normAutofit/>
          </a:bodyPr>
          <a:lstStyle/>
          <a:p>
            <a:pPr>
              <a:spcBef>
                <a:spcPts val="1000"/>
              </a:spcBef>
            </a:pPr>
            <a:r>
              <a:rPr lang="en-US" dirty="0">
                <a:latin typeface="Helvetica" panose="020B0604020202020204" pitchFamily="34" charset="0"/>
                <a:cs typeface="Helvetica" panose="020B0604020202020204" pitchFamily="34" charset="0"/>
              </a:rPr>
              <a:t>SECTION 19. PUBLIC SCHOOL INCOME FUND TRANSFER TO COMMISSION ON HISPANIC AFFAIRS. There is hereby appropriated and the Office of the State Controller shall transfer in accordance with Section 63-2552A(2), Idaho Code, on July 1, 2025, or as soon thereafter as practicable, </a:t>
            </a:r>
            <a:r>
              <a:rPr lang="en-US" dirty="0">
                <a:solidFill>
                  <a:srgbClr val="009900"/>
                </a:solidFill>
                <a:latin typeface="Helvetica" panose="020B0604020202020204" pitchFamily="34" charset="0"/>
                <a:cs typeface="Helvetica" panose="020B0604020202020204" pitchFamily="34" charset="0"/>
              </a:rPr>
              <a:t>$80,000 </a:t>
            </a:r>
            <a:r>
              <a:rPr lang="en-US" dirty="0">
                <a:latin typeface="Helvetica" panose="020B0604020202020204" pitchFamily="34" charset="0"/>
                <a:cs typeface="Helvetica" panose="020B0604020202020204" pitchFamily="34" charset="0"/>
              </a:rPr>
              <a:t>from the Public School Income Fund to the Commission on </a:t>
            </a:r>
            <a:r>
              <a:rPr lang="en-US" dirty="0">
                <a:solidFill>
                  <a:srgbClr val="0000FF"/>
                </a:solidFill>
                <a:latin typeface="Helvetica" panose="020B0604020202020204" pitchFamily="34" charset="0"/>
                <a:cs typeface="Helvetica" panose="020B0604020202020204" pitchFamily="34" charset="0"/>
              </a:rPr>
              <a:t>Hispanic Affairs Miscellaneous </a:t>
            </a:r>
            <a:r>
              <a:rPr lang="en-US" dirty="0">
                <a:latin typeface="Helvetica" panose="020B0604020202020204" pitchFamily="34" charset="0"/>
                <a:cs typeface="Helvetica" panose="020B0604020202020204" pitchFamily="34" charset="0"/>
              </a:rPr>
              <a:t>Revenue Fund to be used for </a:t>
            </a:r>
            <a:r>
              <a:rPr lang="en-US" dirty="0">
                <a:solidFill>
                  <a:srgbClr val="0000FF"/>
                </a:solidFill>
                <a:latin typeface="Helvetica" panose="020B0604020202020204" pitchFamily="34" charset="0"/>
                <a:cs typeface="Helvetica" panose="020B0604020202020204" pitchFamily="34" charset="0"/>
              </a:rPr>
              <a:t>substance abuse prevention efforts</a:t>
            </a:r>
            <a:r>
              <a:rPr lang="en-US" dirty="0">
                <a:latin typeface="Helvetica" panose="020B0604020202020204" pitchFamily="34" charset="0"/>
                <a:cs typeface="Helvetica" panose="020B0604020202020204" pitchFamily="34" charset="0"/>
              </a:rPr>
              <a:t> in collaboration with the State Department of Education.</a:t>
            </a:r>
          </a:p>
          <a:p>
            <a:pPr>
              <a:spcBef>
                <a:spcPts val="1000"/>
              </a:spcBef>
            </a:pPr>
            <a:r>
              <a:rPr lang="en-US" dirty="0">
                <a:latin typeface="Helvetica" panose="020B0604020202020204" pitchFamily="34" charset="0"/>
                <a:cs typeface="Helvetica" panose="020B0604020202020204" pitchFamily="34" charset="0"/>
              </a:rPr>
              <a:t>SECTION 20. PUBLIC SCHOOL INCOME FUND TRANSFER TO THE IDAHO STATE POLICE. There is hereby appropriated and the Office of the State Controller shall transfer in accordance with Section 63-2552A(2), Idaho Code, on July 1, 2025, or as soon thereafter as practicable, </a:t>
            </a:r>
            <a:r>
              <a:rPr lang="en-US" dirty="0">
                <a:solidFill>
                  <a:srgbClr val="009900"/>
                </a:solidFill>
                <a:latin typeface="Helvetica" panose="020B0604020202020204" pitchFamily="34" charset="0"/>
                <a:cs typeface="Helvetica" panose="020B0604020202020204" pitchFamily="34" charset="0"/>
              </a:rPr>
              <a:t>$200,000 </a:t>
            </a:r>
            <a:r>
              <a:rPr lang="en-US" dirty="0">
                <a:latin typeface="Helvetica" panose="020B0604020202020204" pitchFamily="34" charset="0"/>
                <a:cs typeface="Helvetica" panose="020B0604020202020204" pitchFamily="34" charset="0"/>
              </a:rPr>
              <a:t>from the Public School Income Fund to the </a:t>
            </a:r>
            <a:r>
              <a:rPr lang="en-US" dirty="0">
                <a:solidFill>
                  <a:srgbClr val="0000FF"/>
                </a:solidFill>
                <a:latin typeface="Helvetica" panose="020B0604020202020204" pitchFamily="34" charset="0"/>
                <a:cs typeface="Helvetica" panose="020B0604020202020204" pitchFamily="34" charset="0"/>
              </a:rPr>
              <a:t>Idaho State Police Miscellaneous</a:t>
            </a:r>
            <a:r>
              <a:rPr lang="en-US" dirty="0">
                <a:latin typeface="Helvetica" panose="020B0604020202020204" pitchFamily="34" charset="0"/>
                <a:cs typeface="Helvetica" panose="020B0604020202020204" pitchFamily="34" charset="0"/>
              </a:rPr>
              <a:t> Revenue Fund for the purpose of </a:t>
            </a:r>
            <a:r>
              <a:rPr lang="en-US" dirty="0">
                <a:solidFill>
                  <a:srgbClr val="0000FF"/>
                </a:solidFill>
                <a:latin typeface="Helvetica" panose="020B0604020202020204" pitchFamily="34" charset="0"/>
                <a:cs typeface="Helvetica" panose="020B0604020202020204" pitchFamily="34" charset="0"/>
              </a:rPr>
              <a:t>increasing toxicology lab capacity in Forensic Services.</a:t>
            </a:r>
          </a:p>
          <a:p>
            <a:pPr>
              <a:spcBef>
                <a:spcPts val="1000"/>
              </a:spcBef>
            </a:pPr>
            <a:r>
              <a:rPr lang="en-US" dirty="0">
                <a:solidFill>
                  <a:srgbClr val="FF0000"/>
                </a:solidFill>
              </a:rPr>
              <a:t>(no change for FY 2026)</a:t>
            </a:r>
            <a:endParaRPr lang="en-US" dirty="0">
              <a:solidFill>
                <a:srgbClr val="FF0000"/>
              </a:solidFill>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41A01AFA-9241-3DFD-DB48-63BF19FE2271}"/>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DEFA97D1-40DF-CCC4-2982-0F078C3C5262}"/>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25</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671942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978AED36-A273-09BC-C9EC-11EF596D20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A1493A-5273-4706-7131-1D42B45F798F}"/>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House Bill 251, Digital Content and Curricula</a:t>
            </a:r>
          </a:p>
        </p:txBody>
      </p:sp>
      <p:sp>
        <p:nvSpPr>
          <p:cNvPr id="3" name="Text Placeholder 2">
            <a:extLst>
              <a:ext uri="{FF2B5EF4-FFF2-40B4-BE49-F238E27FC236}">
                <a16:creationId xmlns:a16="http://schemas.microsoft.com/office/drawing/2014/main" id="{EC54BEC1-BB47-65B5-377D-0201A109A183}"/>
              </a:ext>
            </a:extLst>
          </p:cNvPr>
          <p:cNvSpPr>
            <a:spLocks noGrp="1"/>
          </p:cNvSpPr>
          <p:nvPr>
            <p:ph type="body" idx="1"/>
          </p:nvPr>
        </p:nvSpPr>
        <p:spPr>
          <a:xfrm>
            <a:off x="607419" y="802595"/>
            <a:ext cx="8093236" cy="4081132"/>
          </a:xfrm>
        </p:spPr>
        <p:txBody>
          <a:bodyPr>
            <a:normAutofit/>
          </a:bodyPr>
          <a:lstStyle/>
          <a:p>
            <a:pPr>
              <a:spcBef>
                <a:spcPts val="1000"/>
              </a:spcBef>
            </a:pPr>
            <a:r>
              <a:rPr lang="en-US" dirty="0">
                <a:solidFill>
                  <a:schemeClr val="tx1"/>
                </a:solidFill>
                <a:latin typeface="Helvetica" panose="020B0604020202020204" pitchFamily="34" charset="0"/>
                <a:cs typeface="Helvetica" panose="020B0604020202020204" pitchFamily="34" charset="0"/>
              </a:rPr>
              <a:t>SECTION 21. DIGITAL CONTENT AND CURRICULA. Of the funds appropriated in Section 2 of this act, </a:t>
            </a:r>
            <a:r>
              <a:rPr lang="en-US" dirty="0">
                <a:solidFill>
                  <a:srgbClr val="009900"/>
                </a:solidFill>
                <a:latin typeface="Helvetica" panose="020B0604020202020204" pitchFamily="34" charset="0"/>
                <a:cs typeface="Helvetica" panose="020B0604020202020204" pitchFamily="34" charset="0"/>
              </a:rPr>
              <a:t>$1,600,000 </a:t>
            </a:r>
            <a:r>
              <a:rPr lang="en-US" dirty="0">
                <a:solidFill>
                  <a:schemeClr val="tx1"/>
                </a:solidFill>
                <a:latin typeface="Helvetica" panose="020B0604020202020204" pitchFamily="34" charset="0"/>
                <a:cs typeface="Helvetica" panose="020B0604020202020204" pitchFamily="34" charset="0"/>
              </a:rPr>
              <a:t>shall be distributed by the State Department of Education to school districts and public charter schools to purchase digital content and curricula of their choice.</a:t>
            </a:r>
            <a:r>
              <a:rPr lang="en-US" dirty="0">
                <a:solidFill>
                  <a:srgbClr val="0000FF"/>
                </a:solidFill>
                <a:latin typeface="Helvetica" panose="020B0604020202020204" pitchFamily="34" charset="0"/>
                <a:cs typeface="Helvetica" panose="020B0604020202020204" pitchFamily="34" charset="0"/>
              </a:rPr>
              <a:t> Funding will be distributed subject to Section 33-4804(2), Idaho Code.</a:t>
            </a:r>
          </a:p>
          <a:p>
            <a:pPr>
              <a:spcBef>
                <a:spcPts val="1000"/>
              </a:spcBef>
            </a:pPr>
            <a:endParaRPr lang="en-US" dirty="0">
              <a:solidFill>
                <a:srgbClr val="0000FF"/>
              </a:solidFill>
            </a:endParaRPr>
          </a:p>
          <a:p>
            <a:pPr>
              <a:spcBef>
                <a:spcPts val="1000"/>
              </a:spcBef>
            </a:pPr>
            <a:endParaRPr lang="en-US" dirty="0">
              <a:solidFill>
                <a:srgbClr val="0000FF"/>
              </a:solidFill>
              <a:latin typeface="Helvetica" panose="020B0604020202020204" pitchFamily="34" charset="0"/>
              <a:cs typeface="Helvetica" panose="020B0604020202020204" pitchFamily="34" charset="0"/>
            </a:endParaRPr>
          </a:p>
          <a:p>
            <a:pPr>
              <a:spcBef>
                <a:spcPts val="1000"/>
              </a:spcBef>
            </a:pPr>
            <a:endParaRPr lang="en-US" dirty="0">
              <a:solidFill>
                <a:srgbClr val="0000FF"/>
              </a:solidFill>
            </a:endParaRPr>
          </a:p>
          <a:p>
            <a:pPr>
              <a:spcBef>
                <a:spcPts val="1000"/>
              </a:spcBef>
            </a:pPr>
            <a:endParaRPr lang="en-US" dirty="0">
              <a:solidFill>
                <a:srgbClr val="0000FF"/>
              </a:solidFill>
              <a:latin typeface="Helvetica" panose="020B0604020202020204" pitchFamily="34" charset="0"/>
              <a:cs typeface="Helvetica" panose="020B0604020202020204" pitchFamily="34" charset="0"/>
            </a:endParaRPr>
          </a:p>
          <a:p>
            <a:pPr>
              <a:spcBef>
                <a:spcPts val="1000"/>
              </a:spcBef>
            </a:pPr>
            <a:endParaRPr lang="en-US" dirty="0">
              <a:solidFill>
                <a:srgbClr val="FF0000"/>
              </a:solidFill>
            </a:endParaRPr>
          </a:p>
          <a:p>
            <a:pPr>
              <a:spcBef>
                <a:spcPts val="1000"/>
              </a:spcBef>
            </a:pPr>
            <a:r>
              <a:rPr lang="en-US" dirty="0">
                <a:solidFill>
                  <a:srgbClr val="FF0000"/>
                </a:solidFill>
              </a:rPr>
              <a:t>(no change for FY 2026)</a:t>
            </a:r>
            <a:endParaRPr lang="en-US" dirty="0">
              <a:solidFill>
                <a:srgbClr val="FF0000"/>
              </a:solidFill>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F0542241-65DC-CCA4-D0FD-CF4A9C97535B}"/>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8F834141-954E-E0ED-9375-2DA651A5DBEC}"/>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26</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2963047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2CBE546C-4042-A52A-D883-61F357EC60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3303D3-3D21-E97D-63EF-942F168074FE}"/>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House Bill 251, Idaho Digital Learning Academy</a:t>
            </a:r>
          </a:p>
        </p:txBody>
      </p:sp>
      <p:sp>
        <p:nvSpPr>
          <p:cNvPr id="3" name="Text Placeholder 2">
            <a:extLst>
              <a:ext uri="{FF2B5EF4-FFF2-40B4-BE49-F238E27FC236}">
                <a16:creationId xmlns:a16="http://schemas.microsoft.com/office/drawing/2014/main" id="{B7E3139C-5F18-53E2-A141-243D53E72EDA}"/>
              </a:ext>
            </a:extLst>
          </p:cNvPr>
          <p:cNvSpPr>
            <a:spLocks noGrp="1"/>
          </p:cNvSpPr>
          <p:nvPr>
            <p:ph type="body" idx="1"/>
          </p:nvPr>
        </p:nvSpPr>
        <p:spPr>
          <a:xfrm>
            <a:off x="270342" y="630382"/>
            <a:ext cx="8416458" cy="4187537"/>
          </a:xfrm>
        </p:spPr>
        <p:txBody>
          <a:bodyPr>
            <a:normAutofit fontScale="85000" lnSpcReduction="10000"/>
          </a:bodyPr>
          <a:lstStyle/>
          <a:p>
            <a:pPr>
              <a:spcBef>
                <a:spcPts val="1000"/>
              </a:spcBef>
            </a:pPr>
            <a:r>
              <a:rPr lang="en-US" dirty="0">
                <a:latin typeface="Helvetica" panose="020B0604020202020204" pitchFamily="34" charset="0"/>
                <a:cs typeface="Helvetica" panose="020B0604020202020204" pitchFamily="34" charset="0"/>
              </a:rPr>
              <a:t>SECTION 22. IDAHO DIGITAL LEARNING ACADEMY. The </a:t>
            </a:r>
            <a:r>
              <a:rPr lang="en-US" dirty="0">
                <a:solidFill>
                  <a:srgbClr val="0000FF"/>
                </a:solidFill>
                <a:latin typeface="Helvetica" panose="020B0604020202020204" pitchFamily="34" charset="0"/>
                <a:cs typeface="Helvetica" panose="020B0604020202020204" pitchFamily="34" charset="0"/>
              </a:rPr>
              <a:t>Idaho Digital Learning Academy (IDLA)</a:t>
            </a:r>
            <a:r>
              <a:rPr lang="en-US" dirty="0">
                <a:latin typeface="Helvetica" panose="020B0604020202020204" pitchFamily="34" charset="0"/>
                <a:cs typeface="Helvetica" panose="020B0604020202020204" pitchFamily="34" charset="0"/>
              </a:rPr>
              <a:t>, created pursuant to Chapter 55, Title 33, Idaho Code, shall utilize state-appropriated funds for the period July 1, 2025, through June 30, 2026, to achieve the following: </a:t>
            </a:r>
          </a:p>
          <a:p>
            <a:pPr>
              <a:spcBef>
                <a:spcPts val="1000"/>
              </a:spcBef>
            </a:pPr>
            <a:r>
              <a:rPr lang="en-US" dirty="0">
                <a:latin typeface="Helvetica" panose="020B0604020202020204" pitchFamily="34" charset="0"/>
                <a:cs typeface="Helvetica" panose="020B0604020202020204" pitchFamily="34" charset="0"/>
              </a:rPr>
              <a:t>(1) Tuition charged by IDLA to Idaho school districts and charter schools </a:t>
            </a:r>
            <a:r>
              <a:rPr lang="en-US" dirty="0">
                <a:solidFill>
                  <a:srgbClr val="0000FF"/>
                </a:solidFill>
                <a:latin typeface="Helvetica" panose="020B0604020202020204" pitchFamily="34" charset="0"/>
                <a:cs typeface="Helvetica" panose="020B0604020202020204" pitchFamily="34" charset="0"/>
              </a:rPr>
              <a:t>shall not exceed</a:t>
            </a:r>
            <a:r>
              <a:rPr lang="en-US" dirty="0">
                <a:latin typeface="Helvetica" panose="020B0604020202020204" pitchFamily="34" charset="0"/>
                <a:cs typeface="Helvetica" panose="020B0604020202020204" pitchFamily="34" charset="0"/>
              </a:rPr>
              <a:t> </a:t>
            </a:r>
            <a:r>
              <a:rPr lang="en-US" dirty="0">
                <a:solidFill>
                  <a:srgbClr val="009900"/>
                </a:solidFill>
                <a:latin typeface="Helvetica" panose="020B0604020202020204" pitchFamily="34" charset="0"/>
                <a:cs typeface="Helvetica" panose="020B0604020202020204" pitchFamily="34" charset="0"/>
              </a:rPr>
              <a:t>$75.00 </a:t>
            </a:r>
            <a:r>
              <a:rPr lang="en-US" dirty="0">
                <a:solidFill>
                  <a:srgbClr val="0000FF"/>
                </a:solidFill>
                <a:latin typeface="Helvetica" panose="020B0604020202020204" pitchFamily="34" charset="0"/>
                <a:cs typeface="Helvetica" panose="020B0604020202020204" pitchFamily="34" charset="0"/>
              </a:rPr>
              <a:t>per enrollment</a:t>
            </a:r>
            <a:r>
              <a:rPr lang="en-US" dirty="0">
                <a:latin typeface="Helvetica" panose="020B0604020202020204" pitchFamily="34" charset="0"/>
                <a:cs typeface="Helvetica" panose="020B0604020202020204" pitchFamily="34" charset="0"/>
              </a:rPr>
              <a:t>. </a:t>
            </a:r>
            <a:r>
              <a:rPr lang="en-US" i="1" dirty="0">
                <a:highlight>
                  <a:srgbClr val="FFFF00"/>
                </a:highlight>
                <a:latin typeface="Helvetica" panose="020B0604020202020204" pitchFamily="34" charset="0"/>
                <a:cs typeface="Helvetica" panose="020B0604020202020204" pitchFamily="34" charset="0"/>
              </a:rPr>
              <a:t>(Language later amended by Section 6 of H 452 to $40.00 per enrollment)</a:t>
            </a:r>
          </a:p>
          <a:p>
            <a:pPr>
              <a:spcBef>
                <a:spcPts val="1000"/>
              </a:spcBef>
            </a:pPr>
            <a:r>
              <a:rPr lang="en-US" dirty="0">
                <a:latin typeface="Helvetica" panose="020B0604020202020204" pitchFamily="34" charset="0"/>
                <a:cs typeface="Helvetica" panose="020B0604020202020204" pitchFamily="34" charset="0"/>
              </a:rPr>
              <a:t>(2) </a:t>
            </a:r>
            <a:r>
              <a:rPr lang="en-US" dirty="0">
                <a:solidFill>
                  <a:srgbClr val="0000FF"/>
                </a:solidFill>
                <a:latin typeface="Helvetica" panose="020B0604020202020204" pitchFamily="34" charset="0"/>
                <a:cs typeface="Helvetica" panose="020B0604020202020204" pitchFamily="34" charset="0"/>
              </a:rPr>
              <a:t>Provide remedial coursework</a:t>
            </a:r>
            <a:r>
              <a:rPr lang="en-US" dirty="0">
                <a:latin typeface="Helvetica" panose="020B0604020202020204" pitchFamily="34" charset="0"/>
                <a:cs typeface="Helvetica" panose="020B0604020202020204" pitchFamily="34" charset="0"/>
              </a:rPr>
              <a:t> for students failing to achieve proficiency in one or more areas of Idaho's standards-based tests.</a:t>
            </a:r>
          </a:p>
          <a:p>
            <a:pPr>
              <a:spcBef>
                <a:spcPts val="1000"/>
              </a:spcBef>
            </a:pPr>
            <a:r>
              <a:rPr lang="en-US" dirty="0">
                <a:latin typeface="Helvetica" panose="020B0604020202020204" pitchFamily="34" charset="0"/>
                <a:cs typeface="Helvetica" panose="020B0604020202020204" pitchFamily="34" charset="0"/>
              </a:rPr>
              <a:t>(3) Pursuant to State Board of Education rule, IDAPA 08.02.03, </a:t>
            </a:r>
            <a:r>
              <a:rPr lang="en-US" dirty="0">
                <a:solidFill>
                  <a:srgbClr val="0000FF"/>
                </a:solidFill>
                <a:latin typeface="Helvetica" panose="020B0604020202020204" pitchFamily="34" charset="0"/>
                <a:cs typeface="Helvetica" panose="020B0604020202020204" pitchFamily="34" charset="0"/>
              </a:rPr>
              <a:t>provide advanced opportunities, including access to dual credit courses,</a:t>
            </a:r>
            <a:r>
              <a:rPr lang="en-US" dirty="0">
                <a:latin typeface="Helvetica" panose="020B0604020202020204" pitchFamily="34" charset="0"/>
                <a:cs typeface="Helvetica" panose="020B0604020202020204" pitchFamily="34" charset="0"/>
              </a:rPr>
              <a:t> for students.</a:t>
            </a:r>
          </a:p>
          <a:p>
            <a:pPr>
              <a:spcBef>
                <a:spcPts val="1000"/>
              </a:spcBef>
            </a:pPr>
            <a:r>
              <a:rPr lang="en-US" dirty="0">
                <a:latin typeface="Helvetica" panose="020B0604020202020204" pitchFamily="34" charset="0"/>
                <a:cs typeface="Helvetica" panose="020B0604020202020204" pitchFamily="34" charset="0"/>
              </a:rPr>
              <a:t>The preceding list shall not be construed as excluding other instruction and training that may be provided by the Idaho Digital Learning Academy.</a:t>
            </a:r>
          </a:p>
          <a:p>
            <a:pPr>
              <a:spcBef>
                <a:spcPts val="1000"/>
              </a:spcBef>
            </a:pPr>
            <a:r>
              <a:rPr lang="en-US" dirty="0">
                <a:solidFill>
                  <a:srgbClr val="FF0000"/>
                </a:solidFill>
              </a:rPr>
              <a:t>(No changes to language in H 251; H 452 reduced tuition to $40 per enrollment for FY 2026)</a:t>
            </a:r>
            <a:endParaRPr lang="en-US" dirty="0">
              <a:solidFill>
                <a:srgbClr val="FF0000"/>
              </a:solidFill>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98A28FE4-FEE9-63F0-A6E3-1F16EFDC0321}"/>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A80F765C-53A5-DF0E-B342-78D9A73B919B}"/>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27</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724059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033BDCA4-F59C-7453-8C0E-9232BFDB7D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757F58-BCCF-2AB5-F163-70B78A854F89}"/>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House Bill 251, Program Support (Central Services)</a:t>
            </a:r>
          </a:p>
        </p:txBody>
      </p:sp>
      <p:sp>
        <p:nvSpPr>
          <p:cNvPr id="3" name="Text Placeholder 2">
            <a:extLst>
              <a:ext uri="{FF2B5EF4-FFF2-40B4-BE49-F238E27FC236}">
                <a16:creationId xmlns:a16="http://schemas.microsoft.com/office/drawing/2014/main" id="{F220ECD4-3FDE-369D-7FAA-591C06312668}"/>
              </a:ext>
            </a:extLst>
          </p:cNvPr>
          <p:cNvSpPr>
            <a:spLocks noGrp="1"/>
          </p:cNvSpPr>
          <p:nvPr>
            <p:ph type="body" idx="1"/>
          </p:nvPr>
        </p:nvSpPr>
        <p:spPr>
          <a:xfrm>
            <a:off x="387927" y="872836"/>
            <a:ext cx="8257309" cy="4126514"/>
          </a:xfrm>
        </p:spPr>
        <p:txBody>
          <a:bodyPr>
            <a:normAutofit/>
          </a:bodyPr>
          <a:lstStyle/>
          <a:p>
            <a:pPr>
              <a:spcBef>
                <a:spcPts val="1000"/>
              </a:spcBef>
            </a:pPr>
            <a:r>
              <a:rPr lang="en-US" dirty="0">
                <a:latin typeface="Helvetica" panose="020B0604020202020204" pitchFamily="34" charset="0"/>
                <a:cs typeface="Helvetica" panose="020B0604020202020204" pitchFamily="34" charset="0"/>
              </a:rPr>
              <a:t>SECTION 23 through SECTION 27 – Central Services appropriations for Program Support (Math, EL, Remediation, Student Assessments, Professional Development, Content &amp; Curriculum, and Technology). </a:t>
            </a:r>
            <a:endParaRPr lang="en-US" dirty="0">
              <a:solidFill>
                <a:srgbClr val="0000FF"/>
              </a:solidFill>
            </a:endParaRPr>
          </a:p>
          <a:p>
            <a:pPr>
              <a:spcBef>
                <a:spcPts val="1000"/>
              </a:spcBef>
            </a:pPr>
            <a:endParaRPr lang="en-US" dirty="0">
              <a:solidFill>
                <a:srgbClr val="FF0000"/>
              </a:solidFill>
              <a:highlight>
                <a:srgbClr val="FFFF00"/>
              </a:highlight>
              <a:latin typeface="Helvetica" panose="020B0604020202020204" pitchFamily="34" charset="0"/>
              <a:cs typeface="Helvetica" panose="020B0604020202020204" pitchFamily="34" charset="0"/>
            </a:endParaRPr>
          </a:p>
          <a:p>
            <a:pPr>
              <a:spcBef>
                <a:spcPts val="1000"/>
              </a:spcBef>
            </a:pPr>
            <a:endParaRPr lang="en-US" dirty="0">
              <a:solidFill>
                <a:srgbClr val="FF0000"/>
              </a:solidFill>
              <a:highlight>
                <a:srgbClr val="FFFF00"/>
              </a:highlight>
            </a:endParaRPr>
          </a:p>
          <a:p>
            <a:pPr>
              <a:spcBef>
                <a:spcPts val="1000"/>
              </a:spcBef>
            </a:pPr>
            <a:endParaRPr lang="en-US" dirty="0">
              <a:solidFill>
                <a:srgbClr val="FF0000"/>
              </a:solidFill>
              <a:highlight>
                <a:srgbClr val="FFFF00"/>
              </a:highlight>
              <a:latin typeface="Helvetica" panose="020B0604020202020204" pitchFamily="34" charset="0"/>
              <a:cs typeface="Helvetica" panose="020B0604020202020204" pitchFamily="34" charset="0"/>
            </a:endParaRPr>
          </a:p>
          <a:p>
            <a:pPr>
              <a:spcBef>
                <a:spcPts val="1000"/>
              </a:spcBef>
            </a:pPr>
            <a:endParaRPr lang="en-US" dirty="0">
              <a:solidFill>
                <a:srgbClr val="FF0000"/>
              </a:solidFill>
              <a:highlight>
                <a:srgbClr val="FFFF00"/>
              </a:highlight>
            </a:endParaRPr>
          </a:p>
          <a:p>
            <a:pPr>
              <a:spcBef>
                <a:spcPts val="1000"/>
              </a:spcBef>
            </a:pPr>
            <a:endParaRPr lang="en-US" dirty="0">
              <a:solidFill>
                <a:srgbClr val="FF0000"/>
              </a:solidFill>
              <a:highlight>
                <a:srgbClr val="FFFF00"/>
              </a:highlight>
              <a:latin typeface="Helvetica" panose="020B0604020202020204" pitchFamily="34" charset="0"/>
              <a:cs typeface="Helvetica" panose="020B0604020202020204" pitchFamily="34" charset="0"/>
            </a:endParaRPr>
          </a:p>
          <a:p>
            <a:pPr>
              <a:spcBef>
                <a:spcPts val="1000"/>
              </a:spcBef>
            </a:pPr>
            <a:r>
              <a:rPr lang="en-US" dirty="0">
                <a:solidFill>
                  <a:srgbClr val="FF0000"/>
                </a:solidFill>
                <a:latin typeface="Helvetica" panose="020B0604020202020204" pitchFamily="34" charset="0"/>
                <a:cs typeface="Helvetica" panose="020B0604020202020204" pitchFamily="34" charset="0"/>
              </a:rPr>
              <a:t>(no change for FY 2026)</a:t>
            </a:r>
          </a:p>
        </p:txBody>
      </p:sp>
      <p:sp>
        <p:nvSpPr>
          <p:cNvPr id="5" name="Subtitle 4">
            <a:extLst>
              <a:ext uri="{FF2B5EF4-FFF2-40B4-BE49-F238E27FC236}">
                <a16:creationId xmlns:a16="http://schemas.microsoft.com/office/drawing/2014/main" id="{23332F7E-B57C-FDBE-BD07-492D7921F32A}"/>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0CF62565-8899-129B-18F9-31798FFD7C23}"/>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28</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1462943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FC76E0AE-5BB3-BBA4-CF46-75E26E54D5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30FE5A-ED47-EA0D-77C5-C6C4157365DF}"/>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Trailer Bills, Other Public School Finance Related Bills</a:t>
            </a:r>
          </a:p>
        </p:txBody>
      </p:sp>
      <p:sp>
        <p:nvSpPr>
          <p:cNvPr id="3" name="Text Placeholder 2">
            <a:extLst>
              <a:ext uri="{FF2B5EF4-FFF2-40B4-BE49-F238E27FC236}">
                <a16:creationId xmlns:a16="http://schemas.microsoft.com/office/drawing/2014/main" id="{05A244B5-296B-8CEE-03D6-52C0F9BD80CF}"/>
              </a:ext>
            </a:extLst>
          </p:cNvPr>
          <p:cNvSpPr>
            <a:spLocks noGrp="1"/>
          </p:cNvSpPr>
          <p:nvPr>
            <p:ph type="body" idx="1"/>
          </p:nvPr>
        </p:nvSpPr>
        <p:spPr>
          <a:xfrm>
            <a:off x="387927" y="836762"/>
            <a:ext cx="8257309" cy="4002838"/>
          </a:xfrm>
        </p:spPr>
        <p:txBody>
          <a:bodyPr>
            <a:normAutofit/>
          </a:bodyPr>
          <a:lstStyle/>
          <a:p>
            <a:pPr>
              <a:spcBef>
                <a:spcPts val="600"/>
              </a:spcBef>
            </a:pPr>
            <a:r>
              <a:rPr lang="en-US" b="1" u="sng" dirty="0">
                <a:solidFill>
                  <a:srgbClr val="0000FF"/>
                </a:solidFill>
                <a:latin typeface="Helvetica" panose="020B0604020202020204" pitchFamily="34" charset="0"/>
                <a:cs typeface="Helvetica" panose="020B0604020202020204" pitchFamily="34" charset="0"/>
              </a:rPr>
              <a:t>Trailer Bills</a:t>
            </a:r>
          </a:p>
          <a:p>
            <a:pPr>
              <a:spcBef>
                <a:spcPts val="600"/>
              </a:spcBef>
            </a:pPr>
            <a:r>
              <a:rPr lang="en-US" dirty="0">
                <a:solidFill>
                  <a:srgbClr val="0000FF"/>
                </a:solidFill>
                <a:latin typeface="Helvetica" panose="020B0604020202020204" pitchFamily="34" charset="0"/>
                <a:cs typeface="Helvetica" panose="020B0604020202020204" pitchFamily="34" charset="0"/>
              </a:rPr>
              <a:t>House Bill 465: Adjustments related to the Division of Student Support </a:t>
            </a:r>
          </a:p>
          <a:p>
            <a:pPr>
              <a:spcBef>
                <a:spcPts val="600"/>
              </a:spcBef>
            </a:pPr>
            <a:r>
              <a:rPr lang="en-US" dirty="0">
                <a:solidFill>
                  <a:srgbClr val="0000FF"/>
                </a:solidFill>
              </a:rPr>
              <a:t>House Bill 454: Adjustments related to the Division of Teachers</a:t>
            </a:r>
          </a:p>
          <a:p>
            <a:pPr>
              <a:spcBef>
                <a:spcPts val="600"/>
              </a:spcBef>
            </a:pPr>
            <a:r>
              <a:rPr lang="en-US" dirty="0">
                <a:solidFill>
                  <a:srgbClr val="0000FF"/>
                </a:solidFill>
                <a:latin typeface="Helvetica" panose="020B0604020202020204" pitchFamily="34" charset="0"/>
                <a:cs typeface="Helvetica" panose="020B0604020202020204" pitchFamily="34" charset="0"/>
              </a:rPr>
              <a:t>House Bills 453, 304 and 481: Adjustments related to the Division of Facilities</a:t>
            </a:r>
          </a:p>
          <a:p>
            <a:pPr>
              <a:spcBef>
                <a:spcPts val="600"/>
              </a:spcBef>
            </a:pPr>
            <a:r>
              <a:rPr lang="en-US" dirty="0">
                <a:solidFill>
                  <a:srgbClr val="0000FF"/>
                </a:solidFill>
                <a:latin typeface="Helvetica" panose="020B0604020202020204" pitchFamily="34" charset="0"/>
                <a:cs typeface="Helvetica" panose="020B0604020202020204" pitchFamily="34" charset="0"/>
              </a:rPr>
              <a:t>Senate Bill 1213: </a:t>
            </a:r>
            <a:r>
              <a:rPr lang="en-US" dirty="0">
                <a:solidFill>
                  <a:srgbClr val="0000FF"/>
                </a:solidFill>
              </a:rPr>
              <a:t>Adjustments related to Central Services</a:t>
            </a:r>
          </a:p>
          <a:p>
            <a:pPr>
              <a:spcBef>
                <a:spcPts val="600"/>
              </a:spcBef>
            </a:pPr>
            <a:r>
              <a:rPr lang="en-US" dirty="0">
                <a:solidFill>
                  <a:srgbClr val="0000FF"/>
                </a:solidFill>
              </a:rPr>
              <a:t>House Bill 452: Adjustments related to the Division of Idaho Digital Learning Academy</a:t>
            </a:r>
          </a:p>
          <a:p>
            <a:pPr>
              <a:spcBef>
                <a:spcPts val="600"/>
              </a:spcBef>
            </a:pPr>
            <a:r>
              <a:rPr lang="en-US" b="1" u="sng" dirty="0">
                <a:solidFill>
                  <a:srgbClr val="0000FF"/>
                </a:solidFill>
              </a:rPr>
              <a:t>Other Bills</a:t>
            </a:r>
            <a:endParaRPr lang="en-US" dirty="0">
              <a:solidFill>
                <a:srgbClr val="0000FF"/>
              </a:solidFill>
              <a:latin typeface="Helvetica" panose="020B0604020202020204" pitchFamily="34" charset="0"/>
              <a:cs typeface="Helvetica" panose="020B0604020202020204" pitchFamily="34" charset="0"/>
            </a:endParaRPr>
          </a:p>
          <a:p>
            <a:pPr>
              <a:spcBef>
                <a:spcPts val="600"/>
              </a:spcBef>
            </a:pPr>
            <a:r>
              <a:rPr lang="en-US" dirty="0">
                <a:solidFill>
                  <a:srgbClr val="0000FF"/>
                </a:solidFill>
              </a:rPr>
              <a:t>House Bill 305: Adjustments related to Use-it-or-Lose-it</a:t>
            </a:r>
          </a:p>
          <a:p>
            <a:pPr>
              <a:spcBef>
                <a:spcPts val="600"/>
              </a:spcBef>
            </a:pPr>
            <a:r>
              <a:rPr lang="en-US" dirty="0">
                <a:solidFill>
                  <a:srgbClr val="0000FF"/>
                </a:solidFill>
                <a:latin typeface="Helvetica" panose="020B0604020202020204" pitchFamily="34" charset="0"/>
                <a:cs typeface="Helvetica" panose="020B0604020202020204" pitchFamily="34" charset="0"/>
              </a:rPr>
              <a:t>House Bill 396: Elimination of $7.5 million reduction for Transportation funding</a:t>
            </a:r>
          </a:p>
          <a:p>
            <a:pPr>
              <a:spcBef>
                <a:spcPts val="600"/>
              </a:spcBef>
            </a:pPr>
            <a:r>
              <a:rPr lang="en-US" dirty="0">
                <a:solidFill>
                  <a:srgbClr val="0000FF"/>
                </a:solidFill>
              </a:rPr>
              <a:t>House Bill 338: Modifies the Public School Facilities Cooperative Program</a:t>
            </a:r>
          </a:p>
          <a:p>
            <a:pPr>
              <a:spcBef>
                <a:spcPts val="600"/>
              </a:spcBef>
            </a:pPr>
            <a:r>
              <a:rPr lang="en-US" dirty="0">
                <a:solidFill>
                  <a:srgbClr val="0000FF"/>
                </a:solidFill>
              </a:rPr>
              <a:t>House Bill 479: Tax Relief Fund Transfer </a:t>
            </a:r>
          </a:p>
          <a:p>
            <a:pPr>
              <a:spcBef>
                <a:spcPts val="1000"/>
              </a:spcBef>
            </a:pPr>
            <a:endParaRPr lang="en-US" dirty="0">
              <a:solidFill>
                <a:srgbClr val="0000FF"/>
              </a:solidFill>
            </a:endParaRPr>
          </a:p>
          <a:p>
            <a:pPr>
              <a:spcBef>
                <a:spcPts val="1000"/>
              </a:spcBef>
            </a:pPr>
            <a:endParaRPr lang="en-US" dirty="0">
              <a:solidFill>
                <a:srgbClr val="0000FF"/>
              </a:solidFill>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DC77A62C-EDBB-8EC3-7B5D-1F0C120B45D4}"/>
              </a:ext>
            </a:extLst>
          </p:cNvPr>
          <p:cNvSpPr>
            <a:spLocks noGrp="1"/>
          </p:cNvSpPr>
          <p:nvPr>
            <p:ph type="subTitle" idx="3"/>
          </p:nvPr>
        </p:nvSpPr>
        <p:spPr>
          <a:xfrm>
            <a:off x="4689152" y="4839600"/>
            <a:ext cx="3893700" cy="319500"/>
          </a:xfrm>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2E25A1FF-5727-BB5F-E694-C0BB0E1F6346}"/>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29</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38211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D0414F50-05C6-8C87-6B55-EA577695B5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CBD27D-D68A-4615-2AA6-F27481D1682E}"/>
              </a:ext>
            </a:extLst>
          </p:cNvPr>
          <p:cNvSpPr>
            <a:spLocks noGrp="1"/>
          </p:cNvSpPr>
          <p:nvPr>
            <p:ph type="title"/>
          </p:nvPr>
        </p:nvSpPr>
        <p:spPr>
          <a:xfrm>
            <a:off x="83524" y="117763"/>
            <a:ext cx="8388926" cy="547255"/>
          </a:xfrm>
        </p:spPr>
        <p:txBody>
          <a:bodyPr>
            <a:normAutofit/>
          </a:bodyPr>
          <a:lstStyle/>
          <a:p>
            <a:r>
              <a:rPr lang="en-US" dirty="0">
                <a:latin typeface="Helvetica" panose="020B0604020202020204" pitchFamily="34" charset="0"/>
                <a:cs typeface="Helvetica" panose="020B0604020202020204" pitchFamily="34" charset="0"/>
              </a:rPr>
              <a:t>FY 2025, FY 2026 Public School Foundation Program – </a:t>
            </a:r>
            <a:r>
              <a:rPr lang="en-US" dirty="0"/>
              <a:t>Statutory Expend.</a:t>
            </a:r>
            <a:endParaRPr lang="en-US" dirty="0">
              <a:latin typeface="Helvetica" panose="020B0604020202020204" pitchFamily="34" charset="0"/>
              <a:cs typeface="Helvetica" panose="020B0604020202020204" pitchFamily="34" charset="0"/>
            </a:endParaRPr>
          </a:p>
        </p:txBody>
      </p:sp>
      <p:pic>
        <p:nvPicPr>
          <p:cNvPr id="4" name="Picture 3" descr="Picture of the 2025-2026 statutory line item expenditures appropriated during the 2025 Legislative session.  ">
            <a:extLst>
              <a:ext uri="{FF2B5EF4-FFF2-40B4-BE49-F238E27FC236}">
                <a16:creationId xmlns:a16="http://schemas.microsoft.com/office/drawing/2014/main" id="{BEE49163-2012-C9C8-9AA2-4888720B0BDE}"/>
              </a:ext>
            </a:extLst>
          </p:cNvPr>
          <p:cNvPicPr>
            <a:picLocks noChangeAspect="1"/>
          </p:cNvPicPr>
          <p:nvPr/>
        </p:nvPicPr>
        <p:blipFill>
          <a:blip r:embed="rId3"/>
          <a:stretch>
            <a:fillRect/>
          </a:stretch>
        </p:blipFill>
        <p:spPr>
          <a:xfrm>
            <a:off x="231369" y="767385"/>
            <a:ext cx="8093236" cy="3875415"/>
          </a:xfrm>
          <a:prstGeom prst="rect">
            <a:avLst/>
          </a:prstGeom>
        </p:spPr>
      </p:pic>
      <p:sp>
        <p:nvSpPr>
          <p:cNvPr id="5" name="Subtitle 4">
            <a:extLst>
              <a:ext uri="{FF2B5EF4-FFF2-40B4-BE49-F238E27FC236}">
                <a16:creationId xmlns:a16="http://schemas.microsoft.com/office/drawing/2014/main" id="{4B7A706B-BA6E-05DF-42B2-999A560E8861}"/>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ABBAD7EB-C3CF-4EA3-3E2A-E088DD2128B3}"/>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3</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149678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10490A13-D9D5-F305-5296-A649148C39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8A2B62-20EA-D021-CF47-7BF865C84574}"/>
              </a:ext>
            </a:extLst>
          </p:cNvPr>
          <p:cNvSpPr>
            <a:spLocks noGrp="1"/>
          </p:cNvSpPr>
          <p:nvPr>
            <p:ph type="title"/>
          </p:nvPr>
        </p:nvSpPr>
        <p:spPr>
          <a:xfrm>
            <a:off x="185200" y="83127"/>
            <a:ext cx="7929300" cy="547255"/>
          </a:xfrm>
        </p:spPr>
        <p:txBody>
          <a:bodyPr>
            <a:normAutofit fontScale="90000"/>
          </a:bodyPr>
          <a:lstStyle/>
          <a:p>
            <a:r>
              <a:rPr lang="en-US" dirty="0">
                <a:latin typeface="Helvetica" panose="020B0604020202020204" pitchFamily="34" charset="0"/>
                <a:cs typeface="Helvetica" panose="020B0604020202020204" pitchFamily="34" charset="0"/>
              </a:rPr>
              <a:t>House Bill 465 – Division of Student Support, District’s Salary-Based Apportionment (Administrators)</a:t>
            </a:r>
          </a:p>
        </p:txBody>
      </p:sp>
      <p:sp>
        <p:nvSpPr>
          <p:cNvPr id="3" name="Text Placeholder 2">
            <a:extLst>
              <a:ext uri="{FF2B5EF4-FFF2-40B4-BE49-F238E27FC236}">
                <a16:creationId xmlns:a16="http://schemas.microsoft.com/office/drawing/2014/main" id="{C0C5DE1C-461C-E9D1-9F6C-C307139BEFCF}"/>
              </a:ext>
            </a:extLst>
          </p:cNvPr>
          <p:cNvSpPr>
            <a:spLocks noGrp="1"/>
          </p:cNvSpPr>
          <p:nvPr>
            <p:ph type="body" idx="1"/>
          </p:nvPr>
        </p:nvSpPr>
        <p:spPr>
          <a:xfrm>
            <a:off x="387927" y="872836"/>
            <a:ext cx="8257309" cy="4126514"/>
          </a:xfrm>
        </p:spPr>
        <p:txBody>
          <a:bodyPr>
            <a:normAutofit/>
          </a:bodyPr>
          <a:lstStyle/>
          <a:p>
            <a:pPr>
              <a:spcBef>
                <a:spcPts val="1000"/>
              </a:spcBef>
            </a:pPr>
            <a:r>
              <a:rPr lang="en-US" dirty="0">
                <a:latin typeface="Helvetica" panose="020B0604020202020204" pitchFamily="34" charset="0"/>
                <a:cs typeface="Helvetica" panose="020B0604020202020204" pitchFamily="34" charset="0"/>
              </a:rPr>
              <a:t>SECTION 4. …33-1004E (6) To determine the apportionment for district administrative staff, first determine the district average experience and education index by placing all eligible certificated administrative employees on the statewide index provided in section 33-1004A, Idaho Code. The resulting average is the district index. If the district does not employ any administrative staff, the district administrative index shall equal the statewide average index for purposes of calculating administrative salary-based apportionment. On and after July 1, 2025, the </a:t>
            </a:r>
            <a:r>
              <a:rPr lang="en-US" dirty="0">
                <a:solidFill>
                  <a:schemeClr val="tx1"/>
                </a:solidFill>
                <a:latin typeface="Helvetica" panose="020B0604020202020204" pitchFamily="34" charset="0"/>
                <a:cs typeface="Helvetica" panose="020B0604020202020204" pitchFamily="34" charset="0"/>
              </a:rPr>
              <a:t>district</a:t>
            </a:r>
            <a:r>
              <a:rPr lang="en-US" dirty="0">
                <a:solidFill>
                  <a:srgbClr val="0000FF"/>
                </a:solidFill>
                <a:latin typeface="Helvetica" panose="020B0604020202020204" pitchFamily="34" charset="0"/>
                <a:cs typeface="Helvetica" panose="020B0604020202020204" pitchFamily="34" charset="0"/>
              </a:rPr>
              <a:t> administrative </a:t>
            </a:r>
            <a:r>
              <a:rPr lang="en-US" dirty="0">
                <a:solidFill>
                  <a:schemeClr val="tx1"/>
                </a:solidFill>
                <a:latin typeface="Helvetica" panose="020B0604020202020204" pitchFamily="34" charset="0"/>
                <a:cs typeface="Helvetica" panose="020B0604020202020204" pitchFamily="34" charset="0"/>
              </a:rPr>
              <a:t>staff index shall be multiplied by the </a:t>
            </a:r>
            <a:r>
              <a:rPr lang="en-US" dirty="0">
                <a:solidFill>
                  <a:srgbClr val="0000FF"/>
                </a:solidFill>
                <a:latin typeface="Helvetica" panose="020B0604020202020204" pitchFamily="34" charset="0"/>
                <a:cs typeface="Helvetica" panose="020B0604020202020204" pitchFamily="34" charset="0"/>
              </a:rPr>
              <a:t>base salary </a:t>
            </a:r>
            <a:r>
              <a:rPr lang="en-US" dirty="0">
                <a:solidFill>
                  <a:schemeClr val="tx1"/>
                </a:solidFill>
                <a:latin typeface="Helvetica" panose="020B0604020202020204" pitchFamily="34" charset="0"/>
                <a:cs typeface="Helvetica" panose="020B0604020202020204" pitchFamily="34" charset="0"/>
              </a:rPr>
              <a:t>of</a:t>
            </a:r>
            <a:r>
              <a:rPr lang="en-US" dirty="0">
                <a:solidFill>
                  <a:srgbClr val="0000FF"/>
                </a:solidFill>
                <a:latin typeface="Helvetica" panose="020B0604020202020204" pitchFamily="34" charset="0"/>
                <a:cs typeface="Helvetica" panose="020B0604020202020204" pitchFamily="34" charset="0"/>
              </a:rPr>
              <a:t> </a:t>
            </a:r>
            <a:r>
              <a:rPr lang="en-US" strike="sngStrike" dirty="0">
                <a:solidFill>
                  <a:srgbClr val="0000FF"/>
                </a:solidFill>
                <a:latin typeface="Helvetica" panose="020B0604020202020204" pitchFamily="34" charset="0"/>
                <a:cs typeface="Helvetica" panose="020B0604020202020204" pitchFamily="34" charset="0"/>
              </a:rPr>
              <a:t>$44,446 </a:t>
            </a:r>
            <a:r>
              <a:rPr lang="en-US" dirty="0">
                <a:solidFill>
                  <a:srgbClr val="009900"/>
                </a:solidFill>
                <a:latin typeface="Helvetica" panose="020B0604020202020204" pitchFamily="34" charset="0"/>
                <a:cs typeface="Helvetica" panose="020B0604020202020204" pitchFamily="34" charset="0"/>
              </a:rPr>
              <a:t>$46,668</a:t>
            </a:r>
            <a:r>
              <a:rPr lang="en-US" dirty="0">
                <a:latin typeface="Helvetica" panose="020B0604020202020204" pitchFamily="34" charset="0"/>
                <a:cs typeface="Helvetica" panose="020B0604020202020204" pitchFamily="34" charset="0"/>
              </a:rPr>
              <a:t>. The amount so determined shall be multiplied by the district staff allowance for administrative staff determined as provided in section 33-1004(4), Idaho Code. The </a:t>
            </a:r>
            <a:r>
              <a:rPr lang="en-US" dirty="0">
                <a:solidFill>
                  <a:srgbClr val="0000FF"/>
                </a:solidFill>
                <a:latin typeface="Helvetica" panose="020B0604020202020204" pitchFamily="34" charset="0"/>
                <a:cs typeface="Helvetica" panose="020B0604020202020204" pitchFamily="34" charset="0"/>
              </a:rPr>
              <a:t>resulting amount is the district's salary-based apportionment for administrative staff. </a:t>
            </a:r>
          </a:p>
          <a:p>
            <a:pPr>
              <a:spcBef>
                <a:spcPts val="1000"/>
              </a:spcBef>
            </a:pPr>
            <a:endParaRPr lang="en-US" dirty="0">
              <a:solidFill>
                <a:srgbClr val="0000FF"/>
              </a:solidFill>
            </a:endParaRPr>
          </a:p>
          <a:p>
            <a:pPr>
              <a:spcBef>
                <a:spcPts val="1000"/>
              </a:spcBef>
            </a:pPr>
            <a:r>
              <a:rPr lang="en-US" dirty="0">
                <a:solidFill>
                  <a:srgbClr val="FF0000"/>
                </a:solidFill>
                <a:latin typeface="Helvetica" panose="020B0604020202020204" pitchFamily="34" charset="0"/>
                <a:cs typeface="Helvetica" panose="020B0604020202020204" pitchFamily="34" charset="0"/>
              </a:rPr>
              <a:t>(5% increase from FY 2025)</a:t>
            </a:r>
          </a:p>
        </p:txBody>
      </p:sp>
      <p:sp>
        <p:nvSpPr>
          <p:cNvPr id="5" name="Subtitle 4">
            <a:extLst>
              <a:ext uri="{FF2B5EF4-FFF2-40B4-BE49-F238E27FC236}">
                <a16:creationId xmlns:a16="http://schemas.microsoft.com/office/drawing/2014/main" id="{07823296-0698-3BED-9660-80030DBEBFCF}"/>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929088D5-4860-846D-B644-09FF6A8A33F6}"/>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30</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431944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FB7B0A72-E445-E342-AF2F-0893700D95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719B7E-62D0-9A20-C4D9-563E4BC1010D}"/>
              </a:ext>
            </a:extLst>
          </p:cNvPr>
          <p:cNvSpPr>
            <a:spLocks noGrp="1"/>
          </p:cNvSpPr>
          <p:nvPr>
            <p:ph type="title"/>
          </p:nvPr>
        </p:nvSpPr>
        <p:spPr>
          <a:xfrm>
            <a:off x="185200" y="83127"/>
            <a:ext cx="7929300" cy="547255"/>
          </a:xfrm>
        </p:spPr>
        <p:txBody>
          <a:bodyPr>
            <a:normAutofit fontScale="90000"/>
          </a:bodyPr>
          <a:lstStyle/>
          <a:p>
            <a:r>
              <a:rPr lang="en-US" dirty="0">
                <a:latin typeface="Helvetica" panose="020B0604020202020204" pitchFamily="34" charset="0"/>
                <a:cs typeface="Helvetica" panose="020B0604020202020204" pitchFamily="34" charset="0"/>
              </a:rPr>
              <a:t>House Bill 465 - Division of Student Support, District’s Salary-Based Apportionment (Classified)</a:t>
            </a:r>
          </a:p>
        </p:txBody>
      </p:sp>
      <p:sp>
        <p:nvSpPr>
          <p:cNvPr id="3" name="Text Placeholder 2">
            <a:extLst>
              <a:ext uri="{FF2B5EF4-FFF2-40B4-BE49-F238E27FC236}">
                <a16:creationId xmlns:a16="http://schemas.microsoft.com/office/drawing/2014/main" id="{D55F17EB-395F-11B5-8883-AE5BC65DB0C8}"/>
              </a:ext>
            </a:extLst>
          </p:cNvPr>
          <p:cNvSpPr>
            <a:spLocks noGrp="1"/>
          </p:cNvSpPr>
          <p:nvPr>
            <p:ph type="body" idx="1"/>
          </p:nvPr>
        </p:nvSpPr>
        <p:spPr>
          <a:xfrm>
            <a:off x="387927" y="872836"/>
            <a:ext cx="8257309" cy="4126514"/>
          </a:xfrm>
        </p:spPr>
        <p:txBody>
          <a:bodyPr>
            <a:normAutofit/>
          </a:bodyPr>
          <a:lstStyle/>
          <a:p>
            <a:pPr>
              <a:spcBef>
                <a:spcPts val="1000"/>
              </a:spcBef>
            </a:pPr>
            <a:r>
              <a:rPr lang="en-US" dirty="0">
                <a:latin typeface="Helvetica" panose="020B0604020202020204" pitchFamily="34" charset="0"/>
                <a:cs typeface="Helvetica" panose="020B0604020202020204" pitchFamily="34" charset="0"/>
              </a:rPr>
              <a:t>SECTION 4. …33-1004E (7) On and after July 1, 2025, to determine the apportionment for </a:t>
            </a:r>
            <a:r>
              <a:rPr lang="en-US" dirty="0">
                <a:solidFill>
                  <a:srgbClr val="0000FF"/>
                </a:solidFill>
                <a:latin typeface="Helvetica" panose="020B0604020202020204" pitchFamily="34" charset="0"/>
                <a:cs typeface="Helvetica" panose="020B0604020202020204" pitchFamily="34" charset="0"/>
              </a:rPr>
              <a:t>classified </a:t>
            </a:r>
            <a:r>
              <a:rPr lang="en-US" dirty="0">
                <a:latin typeface="Helvetica" panose="020B0604020202020204" pitchFamily="34" charset="0"/>
                <a:cs typeface="Helvetica" panose="020B0604020202020204" pitchFamily="34" charset="0"/>
              </a:rPr>
              <a:t>staff, </a:t>
            </a:r>
            <a:r>
              <a:rPr lang="en-US" dirty="0">
                <a:solidFill>
                  <a:schemeClr val="tx1"/>
                </a:solidFill>
                <a:latin typeface="Helvetica" panose="020B0604020202020204" pitchFamily="34" charset="0"/>
                <a:cs typeface="Helvetica" panose="020B0604020202020204" pitchFamily="34" charset="0"/>
              </a:rPr>
              <a:t>multiply </a:t>
            </a:r>
            <a:r>
              <a:rPr lang="en-US" strike="sngStrike" dirty="0">
                <a:solidFill>
                  <a:schemeClr val="tx1"/>
                </a:solidFill>
                <a:latin typeface="Helvetica" panose="020B0604020202020204" pitchFamily="34" charset="0"/>
                <a:cs typeface="Helvetica" panose="020B0604020202020204" pitchFamily="34" charset="0"/>
              </a:rPr>
              <a:t>$39,966 </a:t>
            </a:r>
            <a:r>
              <a:rPr lang="en-US" dirty="0">
                <a:solidFill>
                  <a:srgbClr val="009900"/>
                </a:solidFill>
                <a:latin typeface="Helvetica" panose="020B0604020202020204" pitchFamily="34" charset="0"/>
                <a:cs typeface="Helvetica" panose="020B0604020202020204" pitchFamily="34" charset="0"/>
              </a:rPr>
              <a:t>$41,964</a:t>
            </a:r>
            <a:r>
              <a:rPr lang="en-US" dirty="0">
                <a:latin typeface="Helvetica" panose="020B0604020202020204" pitchFamily="34" charset="0"/>
                <a:cs typeface="Helvetica" panose="020B0604020202020204" pitchFamily="34" charset="0"/>
              </a:rPr>
              <a:t> by the district classified staff allowance determined as provided in section 33-1004(5), Idaho Code. The amount so determined is the district's apportionment for classified staff.</a:t>
            </a:r>
          </a:p>
          <a:p>
            <a:pPr>
              <a:spcBef>
                <a:spcPts val="1000"/>
              </a:spcBef>
            </a:pPr>
            <a:endParaRPr lang="en-US" dirty="0"/>
          </a:p>
          <a:p>
            <a:pPr>
              <a:spcBef>
                <a:spcPts val="1000"/>
              </a:spcBef>
            </a:pPr>
            <a:endParaRPr lang="en-US" dirty="0">
              <a:latin typeface="Helvetica" panose="020B0604020202020204" pitchFamily="34" charset="0"/>
              <a:cs typeface="Helvetica" panose="020B0604020202020204" pitchFamily="34" charset="0"/>
            </a:endParaRPr>
          </a:p>
          <a:p>
            <a:pPr>
              <a:spcBef>
                <a:spcPts val="1000"/>
              </a:spcBef>
            </a:pPr>
            <a:endParaRPr lang="en-US" dirty="0">
              <a:solidFill>
                <a:srgbClr val="FF0000"/>
              </a:solidFill>
            </a:endParaRPr>
          </a:p>
          <a:p>
            <a:pPr>
              <a:spcBef>
                <a:spcPts val="1000"/>
              </a:spcBef>
            </a:pPr>
            <a:endParaRPr lang="en-US" dirty="0">
              <a:solidFill>
                <a:srgbClr val="FF0000"/>
              </a:solidFill>
            </a:endParaRPr>
          </a:p>
          <a:p>
            <a:pPr>
              <a:spcBef>
                <a:spcPts val="1000"/>
              </a:spcBef>
            </a:pPr>
            <a:endParaRPr lang="en-US" dirty="0">
              <a:solidFill>
                <a:srgbClr val="FF0000"/>
              </a:solidFill>
            </a:endParaRPr>
          </a:p>
          <a:p>
            <a:pPr>
              <a:spcBef>
                <a:spcPts val="1000"/>
              </a:spcBef>
            </a:pPr>
            <a:r>
              <a:rPr lang="en-US" dirty="0">
                <a:solidFill>
                  <a:srgbClr val="FF0000"/>
                </a:solidFill>
              </a:rPr>
              <a:t>(5% increase from FY 2025) </a:t>
            </a:r>
            <a:endParaRPr lang="en-US" dirty="0">
              <a:solidFill>
                <a:srgbClr val="FF0000"/>
              </a:solidFill>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CF1B0057-3AE9-F5A2-4614-EEC64B4629AC}"/>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C7B072B7-E2E2-10AE-5420-31520A3DC2C7}"/>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31</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2378037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F82AC055-81D2-C39C-747D-FC8E7BC401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E969FD-3150-3233-0C48-1E557AE17CE1}"/>
              </a:ext>
            </a:extLst>
          </p:cNvPr>
          <p:cNvSpPr>
            <a:spLocks noGrp="1"/>
          </p:cNvSpPr>
          <p:nvPr>
            <p:ph type="title"/>
          </p:nvPr>
        </p:nvSpPr>
        <p:spPr>
          <a:xfrm>
            <a:off x="185200" y="83127"/>
            <a:ext cx="7929300" cy="547255"/>
          </a:xfrm>
        </p:spPr>
        <p:txBody>
          <a:bodyPr>
            <a:normAutofit fontScale="90000"/>
          </a:bodyPr>
          <a:lstStyle/>
          <a:p>
            <a:r>
              <a:rPr lang="en-US" dirty="0"/>
              <a:t>House Bill 465 – Division of Student Support, Federal Funding Restrictions</a:t>
            </a:r>
            <a:endParaRPr lang="en-US" dirty="0">
              <a:latin typeface="Helvetica" panose="020B0604020202020204" pitchFamily="34" charset="0"/>
              <a:cs typeface="Helvetica" panose="020B0604020202020204" pitchFamily="34" charset="0"/>
            </a:endParaRPr>
          </a:p>
        </p:txBody>
      </p:sp>
      <p:sp>
        <p:nvSpPr>
          <p:cNvPr id="3" name="Text Placeholder 2">
            <a:extLst>
              <a:ext uri="{FF2B5EF4-FFF2-40B4-BE49-F238E27FC236}">
                <a16:creationId xmlns:a16="http://schemas.microsoft.com/office/drawing/2014/main" id="{E8FFA6D2-17FF-167A-B8EA-467CD9FBA43A}"/>
              </a:ext>
            </a:extLst>
          </p:cNvPr>
          <p:cNvSpPr>
            <a:spLocks noGrp="1"/>
          </p:cNvSpPr>
          <p:nvPr>
            <p:ph type="body" idx="1"/>
          </p:nvPr>
        </p:nvSpPr>
        <p:spPr>
          <a:xfrm>
            <a:off x="387927" y="630382"/>
            <a:ext cx="8257309" cy="4513118"/>
          </a:xfrm>
        </p:spPr>
        <p:txBody>
          <a:bodyPr>
            <a:normAutofit fontScale="85000" lnSpcReduction="10000"/>
          </a:bodyPr>
          <a:lstStyle/>
          <a:p>
            <a:pPr>
              <a:spcBef>
                <a:spcPts val="1000"/>
              </a:spcBef>
            </a:pPr>
            <a:r>
              <a:rPr lang="en-US" dirty="0">
                <a:latin typeface="Helvetica" panose="020B0604020202020204" pitchFamily="34" charset="0"/>
                <a:cs typeface="Helvetica" panose="020B0604020202020204" pitchFamily="34" charset="0"/>
              </a:rPr>
              <a:t>SECTION 7. FEDERAL FUNDING RESTRICTIONS. Pursuant to Section 67-3511(2), Idaho Code, </a:t>
            </a:r>
            <a:r>
              <a:rPr lang="en-US" dirty="0">
                <a:solidFill>
                  <a:srgbClr val="0000FF"/>
                </a:solidFill>
                <a:latin typeface="Helvetica" panose="020B0604020202020204" pitchFamily="34" charset="0"/>
                <a:cs typeface="Helvetica" panose="020B0604020202020204" pitchFamily="34" charset="0"/>
              </a:rPr>
              <a:t>legislative appropriations shall not be transferred from one fund to another fund unless expressly approved by the Legislature</a:t>
            </a:r>
            <a:r>
              <a:rPr lang="en-US" dirty="0">
                <a:latin typeface="Helvetica" panose="020B0604020202020204" pitchFamily="34" charset="0"/>
                <a:cs typeface="Helvetica" panose="020B0604020202020204" pitchFamily="34" charset="0"/>
              </a:rPr>
              <a:t>. Appropriations made pursuant to this act </a:t>
            </a:r>
            <a:r>
              <a:rPr lang="en-US" dirty="0">
                <a:solidFill>
                  <a:srgbClr val="0000FF"/>
                </a:solidFill>
                <a:latin typeface="Helvetica" panose="020B0604020202020204" pitchFamily="34" charset="0"/>
                <a:cs typeface="Helvetica" panose="020B0604020202020204" pitchFamily="34" charset="0"/>
              </a:rPr>
              <a:t>contingent on anticipated federal funding, grants, or programs shall not be supplanted by state funds in the event of any reduction or elimination of such federal support without legislative approval. </a:t>
            </a:r>
            <a:r>
              <a:rPr lang="en-US" dirty="0">
                <a:latin typeface="Helvetica" panose="020B0604020202020204" pitchFamily="34" charset="0"/>
                <a:cs typeface="Helvetica" panose="020B0604020202020204" pitchFamily="34" charset="0"/>
              </a:rPr>
              <a:t>The agency receiving the appropriation shall take all necessary actions to ensure that the state is not obligated to replace lost federal funds. Pursuant to Section 67-1917, Idaho Code, the agency will submit an inventory of federal funds utilized by the agency. State funds appropriated to satisfy match requirements for federal funds </a:t>
            </a:r>
            <a:r>
              <a:rPr lang="en-US" dirty="0">
                <a:solidFill>
                  <a:srgbClr val="0000FF"/>
                </a:solidFill>
                <a:latin typeface="Helvetica" panose="020B0604020202020204" pitchFamily="34" charset="0"/>
                <a:cs typeface="Helvetica" panose="020B0604020202020204" pitchFamily="34" charset="0"/>
              </a:rPr>
              <a:t>shall be reverted to the maximum extent possible if federal funds requiring match are reduced or eliminated. </a:t>
            </a:r>
            <a:r>
              <a:rPr lang="en-US" dirty="0">
                <a:latin typeface="Helvetica" panose="020B0604020202020204" pitchFamily="34" charset="0"/>
                <a:cs typeface="Helvetica" panose="020B0604020202020204" pitchFamily="34" charset="0"/>
              </a:rPr>
              <a:t>The agency shall promptly notify the Budget and Policy Analysis Division of the Legislative Services Office of any significant changes related to federal funding, grants, or programs. This does not apply to standard federal funding adjustments that take place within an agency's cost allocation plan or indirect expenditure plan for indirect costs and agency support staff, FMAP adjustments, or entitlement programs.</a:t>
            </a:r>
          </a:p>
          <a:p>
            <a:pPr>
              <a:spcBef>
                <a:spcPts val="1000"/>
              </a:spcBef>
            </a:pPr>
            <a:r>
              <a:rPr lang="en-US" dirty="0">
                <a:solidFill>
                  <a:srgbClr val="FF0000"/>
                </a:solidFill>
              </a:rPr>
              <a:t>(new language for FY 2026)</a:t>
            </a:r>
            <a:endParaRPr lang="en-US" dirty="0">
              <a:solidFill>
                <a:srgbClr val="FF0000"/>
              </a:solidFill>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CDF7FC96-8F47-DE8E-A5CF-F20B664CC0B8}"/>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6BC85DBB-35FE-2D25-45E4-EDAA8561480A}"/>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32</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4111827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2C53131D-32ED-26D7-2600-23676025D3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480D0C-9EF8-BC63-F9DF-80BCD30271DA}"/>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House Bill 465 – Division of Student Support, Age Compliance</a:t>
            </a:r>
          </a:p>
        </p:txBody>
      </p:sp>
      <p:sp>
        <p:nvSpPr>
          <p:cNvPr id="3" name="Text Placeholder 2">
            <a:extLst>
              <a:ext uri="{FF2B5EF4-FFF2-40B4-BE49-F238E27FC236}">
                <a16:creationId xmlns:a16="http://schemas.microsoft.com/office/drawing/2014/main" id="{9C0B32F5-4BEB-5E00-C634-3542A95B3B29}"/>
              </a:ext>
            </a:extLst>
          </p:cNvPr>
          <p:cNvSpPr>
            <a:spLocks noGrp="1"/>
          </p:cNvSpPr>
          <p:nvPr>
            <p:ph type="body" idx="1"/>
          </p:nvPr>
        </p:nvSpPr>
        <p:spPr>
          <a:xfrm>
            <a:off x="185200" y="966438"/>
            <a:ext cx="8587093" cy="3761679"/>
          </a:xfrm>
        </p:spPr>
        <p:txBody>
          <a:bodyPr>
            <a:noAutofit/>
          </a:bodyPr>
          <a:lstStyle/>
          <a:p>
            <a:pPr>
              <a:spcBef>
                <a:spcPts val="1000"/>
              </a:spcBef>
            </a:pPr>
            <a:r>
              <a:rPr lang="en-US" dirty="0">
                <a:latin typeface="Helvetica" panose="020B0604020202020204" pitchFamily="34" charset="0"/>
                <a:cs typeface="Helvetica" panose="020B0604020202020204" pitchFamily="34" charset="0"/>
              </a:rPr>
              <a:t>SECTION 8. AGE COMPLIANCE. </a:t>
            </a:r>
            <a:r>
              <a:rPr lang="en-US" dirty="0">
                <a:solidFill>
                  <a:srgbClr val="0000FF"/>
                </a:solidFill>
                <a:latin typeface="Helvetica" panose="020B0604020202020204" pitchFamily="34" charset="0"/>
                <a:cs typeface="Helvetica" panose="020B0604020202020204" pitchFamily="34" charset="0"/>
              </a:rPr>
              <a:t>The State Department of Education shall verify compliance with Section 33-201, Idaho Code, prior to distributing any state funds to a school district or public charter school for services related to children. Verification shall occur prior to distributing funds in the November payment pursuant to Section 33-1009, Idaho Code.</a:t>
            </a:r>
            <a:endParaRPr lang="en-US" dirty="0"/>
          </a:p>
          <a:p>
            <a:endParaRPr lang="en-US" sz="1200" dirty="0">
              <a:latin typeface="Helvetica" panose="020B0604020202020204" pitchFamily="34" charset="0"/>
              <a:cs typeface="Helvetica" panose="020B0604020202020204" pitchFamily="34" charset="0"/>
            </a:endParaRPr>
          </a:p>
          <a:p>
            <a:r>
              <a:rPr lang="en-US" sz="1000" dirty="0">
                <a:latin typeface="Helvetica" panose="020B0604020202020204" pitchFamily="34" charset="0"/>
                <a:cs typeface="Helvetica" panose="020B0604020202020204" pitchFamily="34" charset="0"/>
              </a:rPr>
              <a:t> </a:t>
            </a:r>
          </a:p>
          <a:p>
            <a:endParaRPr lang="en-US" sz="1000" dirty="0"/>
          </a:p>
          <a:p>
            <a:endParaRPr lang="en-US" sz="1000" dirty="0">
              <a:latin typeface="Helvetica" panose="020B0604020202020204" pitchFamily="34" charset="0"/>
              <a:cs typeface="Helvetica" panose="020B0604020202020204" pitchFamily="34" charset="0"/>
            </a:endParaRPr>
          </a:p>
          <a:p>
            <a:endParaRPr lang="en-US" sz="1000" dirty="0"/>
          </a:p>
          <a:p>
            <a:endParaRPr lang="en-US" sz="1000" dirty="0">
              <a:latin typeface="Helvetica" panose="020B0604020202020204" pitchFamily="34" charset="0"/>
              <a:cs typeface="Helvetica" panose="020B0604020202020204" pitchFamily="34" charset="0"/>
            </a:endParaRPr>
          </a:p>
          <a:p>
            <a:endParaRPr lang="en-US" sz="1000" dirty="0"/>
          </a:p>
          <a:p>
            <a:endParaRPr lang="en-US" sz="1000" dirty="0">
              <a:latin typeface="Helvetica" panose="020B0604020202020204" pitchFamily="34" charset="0"/>
              <a:cs typeface="Helvetica" panose="020B0604020202020204" pitchFamily="34" charset="0"/>
            </a:endParaRPr>
          </a:p>
          <a:p>
            <a:r>
              <a:rPr lang="en-US" sz="1200" dirty="0">
                <a:solidFill>
                  <a:srgbClr val="FF0000"/>
                </a:solidFill>
              </a:rPr>
              <a:t>(new language for FY 2026)</a:t>
            </a:r>
            <a:endParaRPr lang="en-US" sz="1200" dirty="0">
              <a:solidFill>
                <a:srgbClr val="FF0000"/>
              </a:solidFill>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33B5CF58-8921-C5D0-E36D-C2AC8C832563}"/>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4B64F7F2-9FF9-9940-2C58-C32AA7E65070}"/>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33</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1437868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4DAE85DA-0DF0-733E-EF86-17B12B07B4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F7AB63-5196-56D9-F723-0D8920C25035}"/>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House Bill 465 – Division of Student Support, Age Compliance, cont.</a:t>
            </a:r>
          </a:p>
        </p:txBody>
      </p:sp>
      <p:sp>
        <p:nvSpPr>
          <p:cNvPr id="3" name="Text Placeholder 2">
            <a:extLst>
              <a:ext uri="{FF2B5EF4-FFF2-40B4-BE49-F238E27FC236}">
                <a16:creationId xmlns:a16="http://schemas.microsoft.com/office/drawing/2014/main" id="{09F16251-B965-2C50-377C-C97926A22856}"/>
              </a:ext>
            </a:extLst>
          </p:cNvPr>
          <p:cNvSpPr>
            <a:spLocks noGrp="1"/>
          </p:cNvSpPr>
          <p:nvPr>
            <p:ph type="body" idx="1"/>
          </p:nvPr>
        </p:nvSpPr>
        <p:spPr>
          <a:xfrm>
            <a:off x="185200" y="630382"/>
            <a:ext cx="8720907" cy="4513118"/>
          </a:xfrm>
        </p:spPr>
        <p:txBody>
          <a:bodyPr>
            <a:noAutofit/>
          </a:bodyPr>
          <a:lstStyle/>
          <a:p>
            <a:endParaRPr lang="en-US" sz="1200" dirty="0">
              <a:latin typeface="Helvetica" panose="020B0604020202020204" pitchFamily="34" charset="0"/>
              <a:cs typeface="Helvetica" panose="020B0604020202020204" pitchFamily="34" charset="0"/>
            </a:endParaRPr>
          </a:p>
          <a:p>
            <a:r>
              <a:rPr lang="en-US" sz="1400" dirty="0">
                <a:latin typeface="Helvetica" panose="020B0604020202020204" pitchFamily="34" charset="0"/>
                <a:cs typeface="Helvetica" panose="020B0604020202020204" pitchFamily="34" charset="0"/>
              </a:rPr>
              <a:t>33-201.  School age. The services of the public schools of this state are extended to any acceptable person of school age. "School age" is defined as including all persons resident of the state, between the ages of five (5) and twenty-one (21) years. For the purposes of this section, the age of five (5) years shall be attained when the fifth anniversary of birth occurs on or before the first day of September of the school year in which the child is to enroll in kindergarten. For a child enrolling in the first grade, the age of six (6) years must be reached on or before the first day of September of the school year in which the child is to enroll. Any child of the age of five (5) years who has completed a private or public out-of-state kindergarten for the required four hundred fifty (450) hours but has not reached the "school age" requirement in Idaho shall be allowed to enter the first grade.</a:t>
            </a:r>
          </a:p>
          <a:p>
            <a:endParaRPr lang="en-US" sz="1400" dirty="0">
              <a:latin typeface="Helvetica" panose="020B0604020202020204" pitchFamily="34" charset="0"/>
              <a:cs typeface="Helvetica" panose="020B0604020202020204" pitchFamily="34" charset="0"/>
            </a:endParaRPr>
          </a:p>
          <a:p>
            <a:r>
              <a:rPr lang="en-US" sz="1400" dirty="0">
                <a:latin typeface="Helvetica" panose="020B0604020202020204" pitchFamily="34" charset="0"/>
                <a:cs typeface="Helvetica" panose="020B0604020202020204" pitchFamily="34" charset="0"/>
              </a:rPr>
              <a:t>For resident children with disabilities who qualify for special education and related services under the federal individuals with disabilities education act (IDEA) and subsequent amendments thereto, and applicable state and federal regulations, "school age" shall begin at the attainment of age three (3) and shall continue through the semester of school in which the student attains the age of twenty-one (21) years.</a:t>
            </a:r>
          </a:p>
        </p:txBody>
      </p:sp>
      <p:sp>
        <p:nvSpPr>
          <p:cNvPr id="5" name="Subtitle 4">
            <a:extLst>
              <a:ext uri="{FF2B5EF4-FFF2-40B4-BE49-F238E27FC236}">
                <a16:creationId xmlns:a16="http://schemas.microsoft.com/office/drawing/2014/main" id="{9B3243DC-3C3B-D2B7-C462-64D5F806BB08}"/>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30843EAD-F6E6-6367-41E4-709919BB44C1}"/>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34</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1570017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5B928CBC-F5A0-291A-7997-CF0EB4743E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4DAEC3-BDA9-43A8-7B08-B461B3A60E04}"/>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House Bill 454 - Division of Teachers</a:t>
            </a:r>
          </a:p>
        </p:txBody>
      </p:sp>
      <p:sp>
        <p:nvSpPr>
          <p:cNvPr id="3" name="Text Placeholder 2">
            <a:extLst>
              <a:ext uri="{FF2B5EF4-FFF2-40B4-BE49-F238E27FC236}">
                <a16:creationId xmlns:a16="http://schemas.microsoft.com/office/drawing/2014/main" id="{6BB33C8A-CB9B-5ABC-FB2D-3898AE5A3138}"/>
              </a:ext>
            </a:extLst>
          </p:cNvPr>
          <p:cNvSpPr>
            <a:spLocks noGrp="1"/>
          </p:cNvSpPr>
          <p:nvPr>
            <p:ph type="body" idx="1"/>
          </p:nvPr>
        </p:nvSpPr>
        <p:spPr>
          <a:xfrm>
            <a:off x="387927" y="789709"/>
            <a:ext cx="8423564" cy="4209641"/>
          </a:xfrm>
        </p:spPr>
        <p:txBody>
          <a:bodyPr>
            <a:normAutofit fontScale="85000" lnSpcReduction="10000"/>
          </a:bodyPr>
          <a:lstStyle/>
          <a:p>
            <a:pPr>
              <a:spcBef>
                <a:spcPts val="1000"/>
              </a:spcBef>
            </a:pPr>
            <a:r>
              <a:rPr lang="en-US" dirty="0">
                <a:solidFill>
                  <a:schemeClr val="tx1"/>
                </a:solidFill>
                <a:latin typeface="Helvetica" panose="020B0604020202020204" pitchFamily="34" charset="0"/>
                <a:cs typeface="Helvetica" panose="020B0604020202020204" pitchFamily="34" charset="0"/>
              </a:rPr>
              <a:t>SECTION 1. In addition to any other appropriation provided by law, there is hereby appropriated to the Public Schools Educational Support Program's Division of Teachers an additional</a:t>
            </a:r>
            <a:r>
              <a:rPr lang="en-US" dirty="0">
                <a:solidFill>
                  <a:srgbClr val="0000FF"/>
                </a:solidFill>
                <a:latin typeface="Helvetica" panose="020B0604020202020204" pitchFamily="34" charset="0"/>
                <a:cs typeface="Helvetica" panose="020B0604020202020204" pitchFamily="34" charset="0"/>
              </a:rPr>
              <a:t> </a:t>
            </a:r>
            <a:r>
              <a:rPr lang="en-US" dirty="0">
                <a:solidFill>
                  <a:srgbClr val="009900"/>
                </a:solidFill>
                <a:latin typeface="Helvetica" panose="020B0604020202020204" pitchFamily="34" charset="0"/>
                <a:cs typeface="Helvetica" panose="020B0604020202020204" pitchFamily="34" charset="0"/>
              </a:rPr>
              <a:t>$1,630,500 </a:t>
            </a:r>
            <a:r>
              <a:rPr lang="en-US" dirty="0">
                <a:solidFill>
                  <a:schemeClr val="tx1"/>
                </a:solidFill>
                <a:latin typeface="Helvetica" panose="020B0604020202020204" pitchFamily="34" charset="0"/>
                <a:cs typeface="Helvetica" panose="020B0604020202020204" pitchFamily="34" charset="0"/>
              </a:rPr>
              <a:t>from the Public School Income Fund for the period July 1, 2025, through June 30, 2026.</a:t>
            </a:r>
          </a:p>
          <a:p>
            <a:pPr>
              <a:spcBef>
                <a:spcPts val="1000"/>
              </a:spcBef>
            </a:pPr>
            <a:r>
              <a:rPr lang="en-US" dirty="0">
                <a:solidFill>
                  <a:schemeClr val="tx1"/>
                </a:solidFill>
                <a:latin typeface="Helvetica" panose="020B0604020202020204" pitchFamily="34" charset="0"/>
                <a:cs typeface="Helvetica" panose="020B0604020202020204" pitchFamily="34" charset="0"/>
              </a:rPr>
              <a:t>SECTION 2. There is hereby appropriated and the Office of the State Controller shall transfer </a:t>
            </a:r>
            <a:r>
              <a:rPr lang="en-US" dirty="0">
                <a:solidFill>
                  <a:srgbClr val="009900"/>
                </a:solidFill>
                <a:latin typeface="Helvetica" panose="020B0604020202020204" pitchFamily="34" charset="0"/>
                <a:cs typeface="Helvetica" panose="020B0604020202020204" pitchFamily="34" charset="0"/>
              </a:rPr>
              <a:t>$1,630,500 </a:t>
            </a:r>
            <a:r>
              <a:rPr lang="en-US" dirty="0">
                <a:solidFill>
                  <a:schemeClr val="tx1"/>
                </a:solidFill>
                <a:latin typeface="Helvetica" panose="020B0604020202020204" pitchFamily="34" charset="0"/>
                <a:cs typeface="Helvetica" panose="020B0604020202020204" pitchFamily="34" charset="0"/>
              </a:rPr>
              <a:t>from the General Fund to the Public School Income Fund July 1, 2025, or as soon thereafter as practicable for the period July 1, 2025, through June 30, 2026.</a:t>
            </a:r>
          </a:p>
          <a:p>
            <a:pPr>
              <a:spcBef>
                <a:spcPts val="1000"/>
              </a:spcBef>
            </a:pPr>
            <a:r>
              <a:rPr lang="en-US" dirty="0">
                <a:solidFill>
                  <a:schemeClr val="tx1"/>
                </a:solidFill>
                <a:latin typeface="Helvetica" panose="020B0604020202020204" pitchFamily="34" charset="0"/>
                <a:cs typeface="Helvetica" panose="020B0604020202020204" pitchFamily="34" charset="0"/>
              </a:rPr>
              <a:t>SECTION 3. Of the additional amounts appropriated in Section 1 of this act for the Public School Support Program's Division of Teachers, </a:t>
            </a:r>
            <a:r>
              <a:rPr lang="en-US" dirty="0">
                <a:solidFill>
                  <a:srgbClr val="009900"/>
                </a:solidFill>
                <a:latin typeface="Helvetica" panose="020B0604020202020204" pitchFamily="34" charset="0"/>
                <a:cs typeface="Helvetica" panose="020B0604020202020204" pitchFamily="34" charset="0"/>
              </a:rPr>
              <a:t>$1,630,500 </a:t>
            </a:r>
            <a:r>
              <a:rPr lang="en-US" dirty="0">
                <a:solidFill>
                  <a:schemeClr val="tx1"/>
                </a:solidFill>
                <a:latin typeface="Helvetica" panose="020B0604020202020204" pitchFamily="34" charset="0"/>
                <a:cs typeface="Helvetica" panose="020B0604020202020204" pitchFamily="34" charset="0"/>
              </a:rPr>
              <a:t>shall be considered expended from the General Fund for the period July 1, 2025, through June 30, 2026.</a:t>
            </a:r>
          </a:p>
          <a:p>
            <a:pPr>
              <a:spcBef>
                <a:spcPts val="1000"/>
              </a:spcBef>
            </a:pPr>
            <a:r>
              <a:rPr lang="en-US" dirty="0">
                <a:solidFill>
                  <a:schemeClr val="tx1"/>
                </a:solidFill>
                <a:latin typeface="Helvetica" panose="020B0604020202020204" pitchFamily="34" charset="0"/>
                <a:cs typeface="Helvetica" panose="020B0604020202020204" pitchFamily="34" charset="0"/>
              </a:rPr>
              <a:t>SECTION 4. An emergency existing therefor, which emergency is hereby declared to exist, this act shall be in full force and effect on and after July 1, 2025.</a:t>
            </a:r>
          </a:p>
          <a:p>
            <a:pPr>
              <a:spcBef>
                <a:spcPts val="1000"/>
              </a:spcBef>
            </a:pPr>
            <a:r>
              <a:rPr lang="en-US" dirty="0">
                <a:solidFill>
                  <a:srgbClr val="FF0000"/>
                </a:solidFill>
              </a:rPr>
              <a:t>(adjusts maintenance appropriation (H 251) for decreased support units and career ladder movement)</a:t>
            </a:r>
            <a:endParaRPr lang="en-US" dirty="0">
              <a:solidFill>
                <a:srgbClr val="FF0000"/>
              </a:solidFill>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BA4DC6FB-3B34-8689-5238-602713AE7286}"/>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62A6FCD9-CB62-1921-48C6-FD6872EEFF34}"/>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35</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1778760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E6178897-3090-0284-1D59-B878118342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E1B477-5E6F-A870-7688-0A4502BBD9B5}"/>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House Bill 453 - Division of Facilities </a:t>
            </a:r>
          </a:p>
        </p:txBody>
      </p:sp>
      <p:sp>
        <p:nvSpPr>
          <p:cNvPr id="3" name="Text Placeholder 2">
            <a:extLst>
              <a:ext uri="{FF2B5EF4-FFF2-40B4-BE49-F238E27FC236}">
                <a16:creationId xmlns:a16="http://schemas.microsoft.com/office/drawing/2014/main" id="{34C132C5-21B3-D839-389E-C46983265278}"/>
              </a:ext>
            </a:extLst>
          </p:cNvPr>
          <p:cNvSpPr>
            <a:spLocks noGrp="1"/>
          </p:cNvSpPr>
          <p:nvPr>
            <p:ph type="body" idx="1"/>
          </p:nvPr>
        </p:nvSpPr>
        <p:spPr>
          <a:xfrm>
            <a:off x="387927" y="872836"/>
            <a:ext cx="8257309" cy="4126514"/>
          </a:xfrm>
        </p:spPr>
        <p:txBody>
          <a:bodyPr>
            <a:normAutofit/>
          </a:bodyPr>
          <a:lstStyle/>
          <a:p>
            <a:pPr>
              <a:spcBef>
                <a:spcPts val="1000"/>
              </a:spcBef>
            </a:pPr>
            <a:r>
              <a:rPr lang="en-US" dirty="0">
                <a:latin typeface="Helvetica" panose="020B0604020202020204" pitchFamily="34" charset="0"/>
                <a:cs typeface="Helvetica" panose="020B0604020202020204" pitchFamily="34" charset="0"/>
              </a:rPr>
              <a:t>SECTION 3. There is hereby appropriated and the Office of the State Controller shall transfer </a:t>
            </a:r>
            <a:r>
              <a:rPr lang="en-US" dirty="0">
                <a:solidFill>
                  <a:srgbClr val="009900"/>
                </a:solidFill>
                <a:latin typeface="Helvetica" panose="020B0604020202020204" pitchFamily="34" charset="0"/>
                <a:cs typeface="Helvetica" panose="020B0604020202020204" pitchFamily="34" charset="0"/>
              </a:rPr>
              <a:t>$586,300 </a:t>
            </a:r>
            <a:r>
              <a:rPr lang="en-US" dirty="0">
                <a:latin typeface="Helvetica" panose="020B0604020202020204" pitchFamily="34" charset="0"/>
                <a:cs typeface="Helvetica" panose="020B0604020202020204" pitchFamily="34" charset="0"/>
              </a:rPr>
              <a:t>from the General Fund to the Public School Income Fund on July 1, 2025, or as soon thereafter as practicable for the period July 1, 2025, through June 30, 2026. </a:t>
            </a:r>
          </a:p>
          <a:p>
            <a:pPr>
              <a:spcBef>
                <a:spcPts val="1000"/>
              </a:spcBef>
            </a:pPr>
            <a:r>
              <a:rPr lang="en-US" dirty="0">
                <a:latin typeface="Helvetica" panose="020B0604020202020204" pitchFamily="34" charset="0"/>
                <a:cs typeface="Helvetica" panose="020B0604020202020204" pitchFamily="34" charset="0"/>
              </a:rPr>
              <a:t>SECTION 5. Of the amounts reduced in Section 2 of this act for the Public Schools Educational Support Program's Division of Facilities, </a:t>
            </a:r>
            <a:r>
              <a:rPr lang="en-US" dirty="0">
                <a:solidFill>
                  <a:srgbClr val="009900"/>
                </a:solidFill>
                <a:latin typeface="Helvetica" panose="020B0604020202020204" pitchFamily="34" charset="0"/>
                <a:cs typeface="Helvetica" panose="020B0604020202020204" pitchFamily="34" charset="0"/>
              </a:rPr>
              <a:t>$2,156,400 </a:t>
            </a:r>
            <a:r>
              <a:rPr lang="en-US" dirty="0">
                <a:latin typeface="Helvetica" panose="020B0604020202020204" pitchFamily="34" charset="0"/>
                <a:cs typeface="Helvetica" panose="020B0604020202020204" pitchFamily="34" charset="0"/>
              </a:rPr>
              <a:t>shall be reduced from the amounts considered expended from the School Districts Facilities Fund for the period July 1, 2025, through June 30, 2026.</a:t>
            </a:r>
          </a:p>
          <a:p>
            <a:pPr>
              <a:spcBef>
                <a:spcPts val="1000"/>
              </a:spcBef>
            </a:pPr>
            <a:endParaRPr lang="en-US" dirty="0"/>
          </a:p>
          <a:p>
            <a:pPr>
              <a:spcBef>
                <a:spcPts val="1000"/>
              </a:spcBef>
            </a:pPr>
            <a:r>
              <a:rPr lang="en-US" dirty="0">
                <a:solidFill>
                  <a:srgbClr val="FF0000"/>
                </a:solidFill>
                <a:latin typeface="Helvetica" panose="020B0604020202020204" pitchFamily="34" charset="0"/>
                <a:cs typeface="Helvetica" panose="020B0604020202020204" pitchFamily="34" charset="0"/>
              </a:rPr>
              <a:t>(adjusts Division of Facilities funding in H 251 for an anticipated increase in charter school enrollment, increasing the charter school facilities distribution; reduces revenues for an anticipated decrease in lottery dividends)</a:t>
            </a:r>
          </a:p>
          <a:p>
            <a:pPr>
              <a:spcBef>
                <a:spcPts val="1000"/>
              </a:spcBef>
            </a:pPr>
            <a:endParaRPr lang="en-US" dirty="0"/>
          </a:p>
          <a:p>
            <a:pPr>
              <a:spcBef>
                <a:spcPts val="1000"/>
              </a:spcBef>
            </a:pPr>
            <a:endParaRPr lang="en-US" dirty="0">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B5CEA3A3-E06F-A5A6-5AB8-E30A694F3042}"/>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F34480F2-89CE-51F3-CE84-726AD0A603E3}"/>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36</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4011592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CE4934DD-95F4-BA00-EE61-3AAA74C690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ECB9BA-1F37-57B5-4029-D0FC4FD219CF}"/>
              </a:ext>
            </a:extLst>
          </p:cNvPr>
          <p:cNvSpPr>
            <a:spLocks noGrp="1"/>
          </p:cNvSpPr>
          <p:nvPr>
            <p:ph type="title"/>
          </p:nvPr>
        </p:nvSpPr>
        <p:spPr>
          <a:xfrm>
            <a:off x="185200" y="83127"/>
            <a:ext cx="7929300" cy="547255"/>
          </a:xfrm>
        </p:spPr>
        <p:txBody>
          <a:bodyPr>
            <a:normAutofit fontScale="90000"/>
          </a:bodyPr>
          <a:lstStyle/>
          <a:p>
            <a:r>
              <a:rPr lang="en-US" dirty="0">
                <a:latin typeface="Helvetica" panose="020B0604020202020204" pitchFamily="34" charset="0"/>
                <a:cs typeface="Helvetica" panose="020B0604020202020204" pitchFamily="34" charset="0"/>
              </a:rPr>
              <a:t>House Bill</a:t>
            </a:r>
            <a:r>
              <a:rPr lang="en-US" dirty="0"/>
              <a:t>s</a:t>
            </a:r>
            <a:r>
              <a:rPr lang="en-US" dirty="0">
                <a:latin typeface="Helvetica" panose="020B0604020202020204" pitchFamily="34" charset="0"/>
                <a:cs typeface="Helvetica" panose="020B0604020202020204" pitchFamily="34" charset="0"/>
              </a:rPr>
              <a:t> 304 and 481 – Division of Facilities</a:t>
            </a:r>
            <a:r>
              <a:rPr lang="en-US" dirty="0"/>
              <a:t>, School District Facilities Fund</a:t>
            </a:r>
            <a:endParaRPr lang="en-US" dirty="0">
              <a:latin typeface="Helvetica" panose="020B0604020202020204" pitchFamily="34" charset="0"/>
              <a:cs typeface="Helvetica" panose="020B0604020202020204" pitchFamily="34" charset="0"/>
            </a:endParaRPr>
          </a:p>
        </p:txBody>
      </p:sp>
      <p:sp>
        <p:nvSpPr>
          <p:cNvPr id="3" name="Text Placeholder 2">
            <a:extLst>
              <a:ext uri="{FF2B5EF4-FFF2-40B4-BE49-F238E27FC236}">
                <a16:creationId xmlns:a16="http://schemas.microsoft.com/office/drawing/2014/main" id="{B6839371-63DF-FB7B-6D4C-955F8F26BD7A}"/>
              </a:ext>
            </a:extLst>
          </p:cNvPr>
          <p:cNvSpPr>
            <a:spLocks noGrp="1"/>
          </p:cNvSpPr>
          <p:nvPr>
            <p:ph type="body" idx="1"/>
          </p:nvPr>
        </p:nvSpPr>
        <p:spPr>
          <a:xfrm>
            <a:off x="387927" y="872836"/>
            <a:ext cx="8257309" cy="4126514"/>
          </a:xfrm>
        </p:spPr>
        <p:txBody>
          <a:bodyPr>
            <a:normAutofit/>
          </a:bodyPr>
          <a:lstStyle/>
          <a:p>
            <a:pPr>
              <a:spcBef>
                <a:spcPts val="1000"/>
              </a:spcBef>
            </a:pPr>
            <a:r>
              <a:rPr lang="en-US" dirty="0"/>
              <a:t>House Bill 304: Appropriates an additional $50 million to the School District Facilities Fund from the Property Tax Relief Fund</a:t>
            </a:r>
          </a:p>
          <a:p>
            <a:pPr marL="400050" indent="-285750">
              <a:spcBef>
                <a:spcPts val="1000"/>
              </a:spcBef>
              <a:buFont typeface="Arial" panose="020B0604020202020204" pitchFamily="34" charset="0"/>
              <a:buChar char="•"/>
            </a:pPr>
            <a:r>
              <a:rPr lang="en-US" dirty="0"/>
              <a:t>Working with Legislative Services and the Governor’s Office to determine if the transfer begins in FY 2026 or FY 2027  </a:t>
            </a:r>
          </a:p>
          <a:p>
            <a:pPr>
              <a:spcBef>
                <a:spcPts val="1000"/>
              </a:spcBef>
            </a:pPr>
            <a:endParaRPr lang="en-US" dirty="0"/>
          </a:p>
          <a:p>
            <a:pPr>
              <a:spcBef>
                <a:spcPts val="1000"/>
              </a:spcBef>
            </a:pPr>
            <a:r>
              <a:rPr lang="en-US" dirty="0"/>
              <a:t>House Bill 481: Returns the School District Facilities Fund to being continuously appropriated</a:t>
            </a:r>
          </a:p>
          <a:p>
            <a:pPr>
              <a:spcBef>
                <a:spcPts val="1000"/>
              </a:spcBef>
            </a:pPr>
            <a:endParaRPr lang="en-US" dirty="0">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3DA97800-6D24-B2FA-DF6B-470499D2C7D9}"/>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34692E4C-33F5-2D2A-967D-1D9667D00F66}"/>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37</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497919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55C1E5A8-B0E6-2639-CC78-EB4188C644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B0AA20-ECCF-5022-416D-FDCFE2D3C80C}"/>
              </a:ext>
            </a:extLst>
          </p:cNvPr>
          <p:cNvSpPr>
            <a:spLocks noGrp="1"/>
          </p:cNvSpPr>
          <p:nvPr>
            <p:ph type="title"/>
          </p:nvPr>
        </p:nvSpPr>
        <p:spPr>
          <a:xfrm>
            <a:off x="185200" y="83127"/>
            <a:ext cx="7929300" cy="547255"/>
          </a:xfrm>
        </p:spPr>
        <p:txBody>
          <a:bodyPr>
            <a:normAutofit fontScale="90000"/>
          </a:bodyPr>
          <a:lstStyle/>
          <a:p>
            <a:r>
              <a:rPr lang="en-US" dirty="0">
                <a:latin typeface="Helvetica" panose="020B0604020202020204" pitchFamily="34" charset="0"/>
                <a:cs typeface="Helvetica" panose="020B0604020202020204" pitchFamily="34" charset="0"/>
              </a:rPr>
              <a:t>Senate Bill 1213 – Division of Central Services, Funding for Professional Development related to Literacy</a:t>
            </a:r>
          </a:p>
        </p:txBody>
      </p:sp>
      <p:sp>
        <p:nvSpPr>
          <p:cNvPr id="3" name="Text Placeholder 2">
            <a:extLst>
              <a:ext uri="{FF2B5EF4-FFF2-40B4-BE49-F238E27FC236}">
                <a16:creationId xmlns:a16="http://schemas.microsoft.com/office/drawing/2014/main" id="{F1FD02E7-7EBE-530B-F518-B6C75A93DB27}"/>
              </a:ext>
            </a:extLst>
          </p:cNvPr>
          <p:cNvSpPr>
            <a:spLocks noGrp="1"/>
          </p:cNvSpPr>
          <p:nvPr>
            <p:ph type="body" idx="1"/>
          </p:nvPr>
        </p:nvSpPr>
        <p:spPr>
          <a:xfrm>
            <a:off x="185200" y="775855"/>
            <a:ext cx="8667855" cy="4284517"/>
          </a:xfrm>
        </p:spPr>
        <p:txBody>
          <a:bodyPr>
            <a:normAutofit fontScale="55000" lnSpcReduction="20000"/>
          </a:bodyPr>
          <a:lstStyle/>
          <a:p>
            <a:pPr algn="l"/>
            <a:r>
              <a:rPr lang="en-US" sz="1800" b="0" i="0" u="none" strike="noStrike" baseline="0" dirty="0">
                <a:latin typeface="CourierNewPSMT-Identity-H"/>
              </a:rPr>
              <a:t>SECTION 4. STATEWIDE TRAINING FOR EARLY LITERACY. Of the moneys appropriated in Section 1 of this act, </a:t>
            </a:r>
            <a:r>
              <a:rPr lang="en-US" sz="1800" b="0" i="0" u="none" strike="noStrike" baseline="0" dirty="0">
                <a:solidFill>
                  <a:srgbClr val="009900"/>
                </a:solidFill>
                <a:latin typeface="CourierNewPSMT-Identity-H"/>
              </a:rPr>
              <a:t>$5,000,000</a:t>
            </a:r>
            <a:r>
              <a:rPr lang="en-US" sz="1800" b="0" i="0" u="none" strike="noStrike" baseline="0" dirty="0">
                <a:latin typeface="CourierNewPSMT-Identity-H"/>
              </a:rPr>
              <a:t> shall be expended for intensive</a:t>
            </a:r>
            <a:r>
              <a:rPr lang="en-US" sz="1800" b="0" i="1" u="none" strike="noStrike" baseline="0" dirty="0">
                <a:latin typeface="Arial-ItalicMT-Identity-H"/>
              </a:rPr>
              <a:t> </a:t>
            </a:r>
            <a:r>
              <a:rPr lang="en-US" sz="1800" b="0" i="0" u="none" strike="noStrike" baseline="0" dirty="0">
                <a:latin typeface="CourierNewPSMT-Identity-H"/>
              </a:rPr>
              <a:t>professional development and coaching supports that leverage literacy experts who are approved by the State Department of Education and trained in</a:t>
            </a:r>
            <a:r>
              <a:rPr lang="en-US" sz="1800" b="0" i="1" u="none" strike="noStrike" baseline="0" dirty="0">
                <a:latin typeface="Arial-ItalicMT-Identity-H"/>
              </a:rPr>
              <a:t> </a:t>
            </a:r>
            <a:r>
              <a:rPr lang="en-US" sz="1800" b="0" i="0" u="none" strike="noStrike" baseline="0" dirty="0">
                <a:latin typeface="CourierNewPSMT-Identity-H"/>
              </a:rPr>
              <a:t>the science of reading in conformance with Section 33-1807(7), Idaho Code.</a:t>
            </a:r>
            <a:r>
              <a:rPr lang="en-US" sz="1800" b="0" i="1" u="none" strike="noStrike" baseline="0" dirty="0">
                <a:latin typeface="Arial-ItalicMT-Identity-H"/>
              </a:rPr>
              <a:t> </a:t>
            </a:r>
            <a:r>
              <a:rPr lang="en-US" sz="1800" b="0" i="0" u="none" strike="noStrike" baseline="0" dirty="0">
                <a:solidFill>
                  <a:srgbClr val="0000FF"/>
                </a:solidFill>
                <a:latin typeface="CourierNewPSMT-Identity-H"/>
              </a:rPr>
              <a:t>The State Department of Education shall provide all kindergarten through</a:t>
            </a:r>
            <a:r>
              <a:rPr lang="en-US" sz="1800" b="0" i="1" u="none" strike="noStrike" baseline="0" dirty="0">
                <a:solidFill>
                  <a:srgbClr val="0000FF"/>
                </a:solidFill>
                <a:latin typeface="Arial-ItalicMT-Identity-H"/>
              </a:rPr>
              <a:t> </a:t>
            </a:r>
            <a:r>
              <a:rPr lang="en-US" sz="1800" b="0" i="0" u="none" strike="noStrike" baseline="0" dirty="0">
                <a:solidFill>
                  <a:srgbClr val="0000FF"/>
                </a:solidFill>
                <a:latin typeface="CourierNewPSMT-Identity-H"/>
              </a:rPr>
              <a:t>grade 3 teachers this professional development on a three-year cycle, while</a:t>
            </a:r>
            <a:r>
              <a:rPr lang="en-US" sz="1800" b="0" i="1" u="none" strike="noStrike" baseline="0" dirty="0">
                <a:solidFill>
                  <a:srgbClr val="0000FF"/>
                </a:solidFill>
                <a:latin typeface="Arial-ItalicMT-Identity-H"/>
              </a:rPr>
              <a:t> </a:t>
            </a:r>
            <a:r>
              <a:rPr lang="en-US" sz="1800" b="0" i="0" u="none" strike="noStrike" baseline="0" dirty="0">
                <a:solidFill>
                  <a:srgbClr val="0000FF"/>
                </a:solidFill>
                <a:latin typeface="CourierNewPSMT-Identity-H"/>
              </a:rPr>
              <a:t>extending the training to elementary administrators and other support staff</a:t>
            </a:r>
            <a:r>
              <a:rPr lang="en-US" sz="1800" b="0" i="1" u="none" strike="noStrike" baseline="0" dirty="0">
                <a:solidFill>
                  <a:srgbClr val="0000FF"/>
                </a:solidFill>
                <a:latin typeface="Arial-ItalicMT-Identity-H"/>
              </a:rPr>
              <a:t> </a:t>
            </a:r>
            <a:r>
              <a:rPr lang="en-US" sz="1800" b="0" i="0" u="none" strike="noStrike" baseline="0" dirty="0">
                <a:solidFill>
                  <a:srgbClr val="0000FF"/>
                </a:solidFill>
                <a:latin typeface="CourierNewPSMT-Identity-H"/>
              </a:rPr>
              <a:t>as time and resources allow.</a:t>
            </a:r>
            <a:r>
              <a:rPr lang="en-US" sz="1800" b="0" i="0" u="none" strike="noStrike" baseline="0" dirty="0">
                <a:latin typeface="CourierNewPSMT-Identity-H"/>
              </a:rPr>
              <a:t> Additionally, </a:t>
            </a:r>
            <a:r>
              <a:rPr lang="en-US" sz="1800" b="0" i="0" u="none" strike="noStrike" baseline="0" dirty="0">
                <a:solidFill>
                  <a:srgbClr val="0000FF"/>
                </a:solidFill>
                <a:latin typeface="CourierNewPSMT-Identity-H"/>
              </a:rPr>
              <a:t>the State Department of Education shall prioritize these professional development services to teachers</a:t>
            </a:r>
            <a:r>
              <a:rPr lang="en-US" sz="1800" b="0" i="1" u="none" strike="noStrike" baseline="0" dirty="0">
                <a:solidFill>
                  <a:srgbClr val="0000FF"/>
                </a:solidFill>
                <a:latin typeface="Arial-ItalicMT-Identity-H"/>
              </a:rPr>
              <a:t> </a:t>
            </a:r>
            <a:r>
              <a:rPr lang="en-US" sz="1800" b="0" i="0" u="none" strike="noStrike" baseline="0" dirty="0">
                <a:solidFill>
                  <a:srgbClr val="0000FF"/>
                </a:solidFill>
                <a:latin typeface="CourierNewPSMT-Identity-H"/>
              </a:rPr>
              <a:t>and administrators in underperforming schools as calculated in the bottom</a:t>
            </a:r>
            <a:r>
              <a:rPr lang="en-US" sz="1800" b="0" i="1" u="none" strike="noStrike" baseline="0" dirty="0">
                <a:solidFill>
                  <a:srgbClr val="0000FF"/>
                </a:solidFill>
                <a:latin typeface="Arial-ItalicMT-Identity-H"/>
              </a:rPr>
              <a:t> </a:t>
            </a:r>
            <a:r>
              <a:rPr lang="en-US" sz="1800" b="0" i="0" u="none" strike="noStrike" baseline="0" dirty="0">
                <a:solidFill>
                  <a:srgbClr val="0000FF"/>
                </a:solidFill>
                <a:latin typeface="CourierNewPSMT-Identity-H"/>
              </a:rPr>
              <a:t>25% based on the most recent spring Idaho Reading Indicator scores. </a:t>
            </a:r>
            <a:r>
              <a:rPr lang="en-US" sz="1800" b="0" i="0" u="none" strike="noStrike" baseline="0" dirty="0">
                <a:latin typeface="CourierNewPSMT-Identity-H"/>
              </a:rPr>
              <a:t>Support for low performing schools may include pay for success models provided under Section 33-125B, Idaho Code, for turnaround school service providers. The format</a:t>
            </a:r>
          </a:p>
          <a:p>
            <a:r>
              <a:rPr lang="en-US" sz="1800" b="0" i="0" u="none" strike="noStrike" baseline="0" dirty="0">
                <a:latin typeface="CourierNewPSMT-Identity-H"/>
              </a:rPr>
              <a:t>and content of </a:t>
            </a:r>
            <a:r>
              <a:rPr lang="en-US" sz="1800" dirty="0">
                <a:solidFill>
                  <a:srgbClr val="0000FF"/>
                </a:solidFill>
                <a:latin typeface="CourierNewPSMT-Identity-H"/>
              </a:rPr>
              <a:t>No</a:t>
            </a:r>
            <a:r>
              <a:rPr lang="en-US" sz="1800" i="1" dirty="0">
                <a:solidFill>
                  <a:srgbClr val="0000FF"/>
                </a:solidFill>
                <a:latin typeface="Arial-ItalicMT-Identity-H"/>
              </a:rPr>
              <a:t> </a:t>
            </a:r>
            <a:r>
              <a:rPr lang="en-US" sz="1800" dirty="0">
                <a:solidFill>
                  <a:srgbClr val="0000FF"/>
                </a:solidFill>
                <a:latin typeface="CourierNewPSMT-Identity-H"/>
              </a:rPr>
              <a:t>later than January 5, 2026, the State Department of Education shall report to the Budget and Policy Analysis Division of the Legislative Services Office on the distribution, expenditure, and results of these funds. </a:t>
            </a:r>
            <a:r>
              <a:rPr lang="en-US" sz="1800" dirty="0">
                <a:solidFill>
                  <a:schemeClr val="tx1"/>
                </a:solidFill>
                <a:latin typeface="CourierNewPSMT-Identity-H"/>
              </a:rPr>
              <a:t>The format and content of </a:t>
            </a:r>
            <a:r>
              <a:rPr lang="en-US" sz="1800" b="0" i="0" u="none" strike="noStrike" baseline="0" dirty="0">
                <a:solidFill>
                  <a:schemeClr val="tx1"/>
                </a:solidFill>
                <a:latin typeface="CourierNewPSMT-Identity-H"/>
              </a:rPr>
              <a:t>the </a:t>
            </a:r>
            <a:r>
              <a:rPr lang="en-US" sz="1800" b="0" i="0" u="none" strike="noStrike" baseline="0" dirty="0">
                <a:latin typeface="CourierNewPSMT-Identity-H"/>
              </a:rPr>
              <a:t>report shall be determined in consultation with the State Department of Education and the Budget and Policy Analysis Division of the Legislative Services Office.</a:t>
            </a:r>
            <a:endParaRPr lang="en-US" dirty="0">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690BD2EE-63AF-C02A-DF09-D0279B7824BB}"/>
              </a:ext>
            </a:extLst>
          </p:cNvPr>
          <p:cNvSpPr>
            <a:spLocks noGrp="1"/>
          </p:cNvSpPr>
          <p:nvPr>
            <p:ph type="subTitle" idx="3"/>
          </p:nvPr>
        </p:nvSpPr>
        <p:spPr>
          <a:xfrm>
            <a:off x="4572000" y="4802550"/>
            <a:ext cx="3893700" cy="319500"/>
          </a:xfrm>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2F4BA377-0D06-A68E-1213-357D651EC632}"/>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38</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2520086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6A21EF6D-EF0F-35F3-22F2-06F54761D1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BD15B9-02EC-90A7-1766-501B25FF3F58}"/>
              </a:ext>
            </a:extLst>
          </p:cNvPr>
          <p:cNvSpPr>
            <a:spLocks noGrp="1"/>
          </p:cNvSpPr>
          <p:nvPr>
            <p:ph type="title"/>
          </p:nvPr>
        </p:nvSpPr>
        <p:spPr>
          <a:xfrm>
            <a:off x="185200" y="83127"/>
            <a:ext cx="7929300" cy="547255"/>
          </a:xfrm>
        </p:spPr>
        <p:txBody>
          <a:bodyPr>
            <a:normAutofit fontScale="90000"/>
          </a:bodyPr>
          <a:lstStyle/>
          <a:p>
            <a:r>
              <a:rPr lang="en-US" dirty="0">
                <a:latin typeface="Helvetica" panose="020B0604020202020204" pitchFamily="34" charset="0"/>
                <a:cs typeface="Helvetica" panose="020B0604020202020204" pitchFamily="34" charset="0"/>
              </a:rPr>
              <a:t>House Bill 452 – Division of Idaho Digital Learning Academy (IDLA), Add’l Appropriation</a:t>
            </a:r>
          </a:p>
        </p:txBody>
      </p:sp>
      <p:sp>
        <p:nvSpPr>
          <p:cNvPr id="3" name="Text Placeholder 2">
            <a:extLst>
              <a:ext uri="{FF2B5EF4-FFF2-40B4-BE49-F238E27FC236}">
                <a16:creationId xmlns:a16="http://schemas.microsoft.com/office/drawing/2014/main" id="{7BA17900-85EC-5BD8-F14B-23BF5EAAB9DF}"/>
              </a:ext>
            </a:extLst>
          </p:cNvPr>
          <p:cNvSpPr>
            <a:spLocks noGrp="1"/>
          </p:cNvSpPr>
          <p:nvPr>
            <p:ph type="body" idx="1"/>
          </p:nvPr>
        </p:nvSpPr>
        <p:spPr>
          <a:xfrm>
            <a:off x="387927" y="872836"/>
            <a:ext cx="8257309" cy="4126514"/>
          </a:xfrm>
        </p:spPr>
        <p:txBody>
          <a:bodyPr>
            <a:normAutofit/>
          </a:bodyPr>
          <a:lstStyle/>
          <a:p>
            <a:pPr>
              <a:spcBef>
                <a:spcPts val="1000"/>
              </a:spcBef>
            </a:pPr>
            <a:r>
              <a:rPr lang="en-US" dirty="0">
                <a:latin typeface="Helvetica" panose="020B0604020202020204" pitchFamily="34" charset="0"/>
                <a:cs typeface="Helvetica" panose="020B0604020202020204" pitchFamily="34" charset="0"/>
              </a:rPr>
              <a:t>SECTION 1. In addition to any other appropriation provided by law, there is hereby appropriated to the Public Schools Educational Support Program's Division of the Idaho Digital Learning Academy an additional </a:t>
            </a:r>
            <a:r>
              <a:rPr lang="en-US" dirty="0">
                <a:solidFill>
                  <a:srgbClr val="009900"/>
                </a:solidFill>
                <a:latin typeface="Helvetica" panose="020B0604020202020204" pitchFamily="34" charset="0"/>
                <a:cs typeface="Helvetica" panose="020B0604020202020204" pitchFamily="34" charset="0"/>
              </a:rPr>
              <a:t>$3,577,600 </a:t>
            </a:r>
            <a:r>
              <a:rPr lang="en-US" dirty="0">
                <a:latin typeface="Helvetica" panose="020B0604020202020204" pitchFamily="34" charset="0"/>
                <a:cs typeface="Helvetica" panose="020B0604020202020204" pitchFamily="34" charset="0"/>
              </a:rPr>
              <a:t>to be expended from the Public School Income Fund for the period July 1, 2025, through June 30, 2026.</a:t>
            </a:r>
          </a:p>
          <a:p>
            <a:pPr>
              <a:spcBef>
                <a:spcPts val="1000"/>
              </a:spcBef>
            </a:pPr>
            <a:endParaRPr lang="en-US" dirty="0"/>
          </a:p>
          <a:p>
            <a:pPr>
              <a:spcBef>
                <a:spcPts val="1000"/>
              </a:spcBef>
            </a:pPr>
            <a:endParaRPr lang="en-US" dirty="0">
              <a:latin typeface="Helvetica" panose="020B0604020202020204" pitchFamily="34" charset="0"/>
              <a:cs typeface="Helvetica" panose="020B0604020202020204" pitchFamily="34" charset="0"/>
            </a:endParaRPr>
          </a:p>
          <a:p>
            <a:pPr>
              <a:spcBef>
                <a:spcPts val="1000"/>
              </a:spcBef>
            </a:pPr>
            <a:endParaRPr lang="en-US" dirty="0"/>
          </a:p>
          <a:p>
            <a:pPr>
              <a:spcBef>
                <a:spcPts val="1000"/>
              </a:spcBef>
            </a:pPr>
            <a:endParaRPr lang="en-US" dirty="0">
              <a:solidFill>
                <a:srgbClr val="FF0000"/>
              </a:solidFill>
              <a:latin typeface="Helvetica" panose="020B0604020202020204" pitchFamily="34" charset="0"/>
              <a:cs typeface="Helvetica" panose="020B0604020202020204" pitchFamily="34" charset="0"/>
            </a:endParaRPr>
          </a:p>
          <a:p>
            <a:pPr>
              <a:spcBef>
                <a:spcPts val="1000"/>
              </a:spcBef>
            </a:pPr>
            <a:endParaRPr lang="en-US" dirty="0">
              <a:solidFill>
                <a:srgbClr val="FF0000"/>
              </a:solidFill>
            </a:endParaRPr>
          </a:p>
          <a:p>
            <a:pPr>
              <a:spcBef>
                <a:spcPts val="1000"/>
              </a:spcBef>
            </a:pPr>
            <a:r>
              <a:rPr lang="en-US" dirty="0">
                <a:solidFill>
                  <a:srgbClr val="FF0000"/>
                </a:solidFill>
                <a:latin typeface="Helvetica" panose="020B0604020202020204" pitchFamily="34" charset="0"/>
                <a:cs typeface="Helvetica" panose="020B0604020202020204" pitchFamily="34" charset="0"/>
              </a:rPr>
              <a:t>(increases the appropriation </a:t>
            </a:r>
            <a:r>
              <a:rPr lang="en-US" dirty="0">
                <a:solidFill>
                  <a:srgbClr val="FF0000"/>
                </a:solidFill>
              </a:rPr>
              <a:t>in H 521 </a:t>
            </a:r>
            <a:r>
              <a:rPr lang="en-US" dirty="0">
                <a:solidFill>
                  <a:srgbClr val="FF0000"/>
                </a:solidFill>
                <a:latin typeface="Helvetica" panose="020B0604020202020204" pitchFamily="34" charset="0"/>
                <a:cs typeface="Helvetica" panose="020B0604020202020204" pitchFamily="34" charset="0"/>
              </a:rPr>
              <a:t>for an anticipated increase in IDLA enrollments and an increased amount funded per enrollment)</a:t>
            </a:r>
          </a:p>
        </p:txBody>
      </p:sp>
      <p:sp>
        <p:nvSpPr>
          <p:cNvPr id="5" name="Subtitle 4">
            <a:extLst>
              <a:ext uri="{FF2B5EF4-FFF2-40B4-BE49-F238E27FC236}">
                <a16:creationId xmlns:a16="http://schemas.microsoft.com/office/drawing/2014/main" id="{A204A134-111A-8924-F93E-2F8E192DEB73}"/>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CBD8993B-C7BD-D686-EFA0-9338E57F2293}"/>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39</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2632103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1AEF6A5B-544F-472D-D95C-E26951A8AF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9C011-0D51-729A-BC0A-1A13B7817F10}"/>
              </a:ext>
            </a:extLst>
          </p:cNvPr>
          <p:cNvSpPr>
            <a:spLocks noGrp="1"/>
          </p:cNvSpPr>
          <p:nvPr>
            <p:ph type="title"/>
          </p:nvPr>
        </p:nvSpPr>
        <p:spPr>
          <a:xfrm>
            <a:off x="185200" y="83127"/>
            <a:ext cx="7929300" cy="547255"/>
          </a:xfrm>
        </p:spPr>
        <p:txBody>
          <a:bodyPr>
            <a:normAutofit fontScale="90000"/>
          </a:bodyPr>
          <a:lstStyle/>
          <a:p>
            <a:r>
              <a:rPr lang="en-US" dirty="0">
                <a:latin typeface="Helvetica" panose="020B0604020202020204" pitchFamily="34" charset="0"/>
                <a:cs typeface="Helvetica" panose="020B0604020202020204" pitchFamily="34" charset="0"/>
              </a:rPr>
              <a:t>FY 2025, FY 2026 Public School Foundation Program – Non-Statutory Expend.</a:t>
            </a:r>
          </a:p>
        </p:txBody>
      </p:sp>
      <p:pic>
        <p:nvPicPr>
          <p:cNvPr id="7" name="Picture 6" descr="Picture of the 2025-2026 non-statutory line item expenditures appropriated during the 2025 Legislative session.  ">
            <a:extLst>
              <a:ext uri="{FF2B5EF4-FFF2-40B4-BE49-F238E27FC236}">
                <a16:creationId xmlns:a16="http://schemas.microsoft.com/office/drawing/2014/main" id="{BEE2E1A7-84F2-7C08-3F49-C8EC3595B93E}"/>
              </a:ext>
            </a:extLst>
          </p:cNvPr>
          <p:cNvPicPr>
            <a:picLocks noChangeAspect="1"/>
          </p:cNvPicPr>
          <p:nvPr/>
        </p:nvPicPr>
        <p:blipFill>
          <a:blip r:embed="rId3"/>
          <a:stretch>
            <a:fillRect/>
          </a:stretch>
        </p:blipFill>
        <p:spPr>
          <a:xfrm>
            <a:off x="229198" y="820213"/>
            <a:ext cx="8699104" cy="3822587"/>
          </a:xfrm>
          <a:prstGeom prst="rect">
            <a:avLst/>
          </a:prstGeom>
        </p:spPr>
      </p:pic>
      <p:sp>
        <p:nvSpPr>
          <p:cNvPr id="5" name="Subtitle 4">
            <a:extLst>
              <a:ext uri="{FF2B5EF4-FFF2-40B4-BE49-F238E27FC236}">
                <a16:creationId xmlns:a16="http://schemas.microsoft.com/office/drawing/2014/main" id="{12F14005-F999-30A2-55D8-0F13F0222BBA}"/>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DE82FCAA-A7B5-86D8-71E4-BBFB6955D33D}"/>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4</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827720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1536BF88-4831-49C1-B5A6-D5715D0F6E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73B175-5FAC-2FB8-E95B-568196E89220}"/>
              </a:ext>
            </a:extLst>
          </p:cNvPr>
          <p:cNvSpPr>
            <a:spLocks noGrp="1"/>
          </p:cNvSpPr>
          <p:nvPr>
            <p:ph type="title"/>
          </p:nvPr>
        </p:nvSpPr>
        <p:spPr>
          <a:xfrm>
            <a:off x="185200" y="83127"/>
            <a:ext cx="7929300" cy="547255"/>
          </a:xfrm>
        </p:spPr>
        <p:txBody>
          <a:bodyPr>
            <a:normAutofit fontScale="90000"/>
          </a:bodyPr>
          <a:lstStyle/>
          <a:p>
            <a:r>
              <a:rPr lang="en-US" dirty="0">
                <a:latin typeface="Helvetica" panose="020B0604020202020204" pitchFamily="34" charset="0"/>
                <a:cs typeface="Helvetica" panose="020B0604020202020204" pitchFamily="34" charset="0"/>
              </a:rPr>
              <a:t>House Bill 452 – Division of Idaho Digital Learning Academy, Report Required</a:t>
            </a:r>
          </a:p>
        </p:txBody>
      </p:sp>
      <p:sp>
        <p:nvSpPr>
          <p:cNvPr id="3" name="Text Placeholder 2">
            <a:extLst>
              <a:ext uri="{FF2B5EF4-FFF2-40B4-BE49-F238E27FC236}">
                <a16:creationId xmlns:a16="http://schemas.microsoft.com/office/drawing/2014/main" id="{83A3CB1A-B005-A918-2DA0-2B9AEA05052F}"/>
              </a:ext>
            </a:extLst>
          </p:cNvPr>
          <p:cNvSpPr>
            <a:spLocks noGrp="1"/>
          </p:cNvSpPr>
          <p:nvPr>
            <p:ph type="body" idx="1"/>
          </p:nvPr>
        </p:nvSpPr>
        <p:spPr>
          <a:xfrm>
            <a:off x="387927" y="872836"/>
            <a:ext cx="8257309" cy="4126514"/>
          </a:xfrm>
        </p:spPr>
        <p:txBody>
          <a:bodyPr>
            <a:normAutofit fontScale="85000" lnSpcReduction="10000"/>
          </a:bodyPr>
          <a:lstStyle/>
          <a:p>
            <a:pPr>
              <a:spcBef>
                <a:spcPts val="1000"/>
              </a:spcBef>
            </a:pPr>
            <a:r>
              <a:rPr lang="en-US" dirty="0">
                <a:latin typeface="Helvetica" panose="020B0604020202020204" pitchFamily="34" charset="0"/>
                <a:cs typeface="Helvetica" panose="020B0604020202020204" pitchFamily="34" charset="0"/>
              </a:rPr>
              <a:t>SECTION 5. IDAHO DIGITAL LEARNING ACADEMY FUNDING PROCESS. The Second Regular Session of the Sixty-eighth Idaho Legislature shall consider policies to verify funds provided by the state for match of individual student enrollment, which may include changing how the </a:t>
            </a:r>
            <a:r>
              <a:rPr lang="en-US" dirty="0">
                <a:solidFill>
                  <a:schemeClr val="tx1"/>
                </a:solidFill>
                <a:latin typeface="Helvetica" panose="020B0604020202020204" pitchFamily="34" charset="0"/>
                <a:cs typeface="Helvetica" panose="020B0604020202020204" pitchFamily="34" charset="0"/>
              </a:rPr>
              <a:t>state, districts, charters, and public are billed for courses at the Idaho Digital Learning Academy (IDLA). To assist the Legislature, </a:t>
            </a:r>
            <a:r>
              <a:rPr lang="en-US" dirty="0">
                <a:solidFill>
                  <a:srgbClr val="0000FF"/>
                </a:solidFill>
                <a:latin typeface="Helvetica" panose="020B0604020202020204" pitchFamily="34" charset="0"/>
                <a:cs typeface="Helvetica" panose="020B0604020202020204" pitchFamily="34" charset="0"/>
              </a:rPr>
              <a:t>IDLA shall provide a report to the Budget and Policy Analysis Division of the Legislative Services Office that details the cost of providing each available service, how IDLA determined the budgeted amount for each service or class, and a detailed report on budgeted and expenditure data for costs associated with operating IDLA. </a:t>
            </a:r>
            <a:r>
              <a:rPr lang="en-US" dirty="0">
                <a:solidFill>
                  <a:schemeClr val="tx1"/>
                </a:solidFill>
                <a:latin typeface="Helvetica" panose="020B0604020202020204" pitchFamily="34" charset="0"/>
                <a:cs typeface="Helvetica" panose="020B0604020202020204" pitchFamily="34" charset="0"/>
              </a:rPr>
              <a:t>Provided services shall include data on class type, grade level, number of and type of courses enrolled in, and other defining factors. The report shall be provided no later </a:t>
            </a:r>
            <a:r>
              <a:rPr lang="en-US" dirty="0">
                <a:latin typeface="Helvetica" panose="020B0604020202020204" pitchFamily="34" charset="0"/>
                <a:cs typeface="Helvetica" panose="020B0604020202020204" pitchFamily="34" charset="0"/>
              </a:rPr>
              <a:t>than August 1, 2025, based on data from the 2024-2025 school year. The format and content of the report will be determined in consultation with the Budget and Policy Analysis Division of the Legislative Services Office.</a:t>
            </a:r>
          </a:p>
          <a:p>
            <a:pPr>
              <a:spcBef>
                <a:spcPts val="1000"/>
              </a:spcBef>
            </a:pPr>
            <a:r>
              <a:rPr lang="en-US" dirty="0">
                <a:solidFill>
                  <a:srgbClr val="FF0000"/>
                </a:solidFill>
              </a:rPr>
              <a:t>(new language for FY 2026)</a:t>
            </a:r>
            <a:endParaRPr lang="en-US" dirty="0">
              <a:solidFill>
                <a:srgbClr val="FF0000"/>
              </a:solidFill>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E39A586E-BD73-901E-7A96-8CD7D979808B}"/>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5BB90F53-29BB-ACD1-7993-A05A1BC6A2F8}"/>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40</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582339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3D35C6AB-B8CE-D856-A6F7-BBBF13637C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D7DCF3-C6E0-CF45-293B-55945FD6E433}"/>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House Bill 452 – Division of Idaho Digital Learning Academy, Tuition</a:t>
            </a:r>
          </a:p>
        </p:txBody>
      </p:sp>
      <p:sp>
        <p:nvSpPr>
          <p:cNvPr id="3" name="Text Placeholder 2">
            <a:extLst>
              <a:ext uri="{FF2B5EF4-FFF2-40B4-BE49-F238E27FC236}">
                <a16:creationId xmlns:a16="http://schemas.microsoft.com/office/drawing/2014/main" id="{79A0E6AB-CF83-664D-3445-BAE1C24DFA4E}"/>
              </a:ext>
            </a:extLst>
          </p:cNvPr>
          <p:cNvSpPr>
            <a:spLocks noGrp="1"/>
          </p:cNvSpPr>
          <p:nvPr>
            <p:ph type="body" idx="1"/>
          </p:nvPr>
        </p:nvSpPr>
        <p:spPr>
          <a:xfrm>
            <a:off x="239487" y="711200"/>
            <a:ext cx="8715828" cy="4432300"/>
          </a:xfrm>
        </p:spPr>
        <p:txBody>
          <a:bodyPr>
            <a:normAutofit/>
          </a:bodyPr>
          <a:lstStyle/>
          <a:p>
            <a:pPr>
              <a:spcBef>
                <a:spcPts val="1000"/>
              </a:spcBef>
            </a:pPr>
            <a:r>
              <a:rPr lang="en-US" dirty="0">
                <a:latin typeface="Helvetica" panose="020B0604020202020204" pitchFamily="34" charset="0"/>
                <a:cs typeface="Helvetica" panose="020B0604020202020204" pitchFamily="34" charset="0"/>
              </a:rPr>
              <a:t>SECTION 6. That Section 22 of House Bill No. 251, as enacted by the First Regular Session of the Sixty-eighth Idaho Legislature, be, and the same is hereby amended to read as follows: </a:t>
            </a:r>
          </a:p>
          <a:p>
            <a:pPr>
              <a:spcBef>
                <a:spcPts val="1000"/>
              </a:spcBef>
            </a:pPr>
            <a:r>
              <a:rPr lang="en-US" dirty="0">
                <a:latin typeface="Helvetica" panose="020B0604020202020204" pitchFamily="34" charset="0"/>
                <a:cs typeface="Helvetica" panose="020B0604020202020204" pitchFamily="34" charset="0"/>
              </a:rPr>
              <a:t>SECTION 22. IDAHO DIGITAL LEARNING ACADEMY. The </a:t>
            </a:r>
            <a:r>
              <a:rPr lang="en-US" dirty="0">
                <a:solidFill>
                  <a:srgbClr val="0000FF"/>
                </a:solidFill>
                <a:latin typeface="Helvetica" panose="020B0604020202020204" pitchFamily="34" charset="0"/>
                <a:cs typeface="Helvetica" panose="020B0604020202020204" pitchFamily="34" charset="0"/>
              </a:rPr>
              <a:t>Idaho Digital Learning Academy (IDLA), </a:t>
            </a:r>
            <a:r>
              <a:rPr lang="en-US" dirty="0">
                <a:latin typeface="Helvetica" panose="020B0604020202020204" pitchFamily="34" charset="0"/>
                <a:cs typeface="Helvetica" panose="020B0604020202020204" pitchFamily="34" charset="0"/>
              </a:rPr>
              <a:t>created pursuant to Chapter 55, Title 33, Idaho Code, shall utilize state-appropriated funds for the period July 1, 2025, through June 30, 2026, to achieve the following:</a:t>
            </a:r>
          </a:p>
          <a:p>
            <a:r>
              <a:rPr lang="en-US" dirty="0">
                <a:latin typeface="Helvetica" panose="020B0604020202020204" pitchFamily="34" charset="0"/>
                <a:cs typeface="Helvetica" panose="020B0604020202020204" pitchFamily="34" charset="0"/>
              </a:rPr>
              <a:t>(1) Tuition charged by IDLA to Idaho school districts and charter schools </a:t>
            </a:r>
            <a:r>
              <a:rPr lang="en-US" dirty="0">
                <a:solidFill>
                  <a:srgbClr val="0000FF"/>
                </a:solidFill>
                <a:latin typeface="Helvetica" panose="020B0604020202020204" pitchFamily="34" charset="0"/>
                <a:cs typeface="Helvetica" panose="020B0604020202020204" pitchFamily="34" charset="0"/>
              </a:rPr>
              <a:t>shall not exceed </a:t>
            </a:r>
            <a:r>
              <a:rPr lang="en-US" dirty="0">
                <a:solidFill>
                  <a:srgbClr val="009900"/>
                </a:solidFill>
                <a:latin typeface="Helvetica" panose="020B0604020202020204" pitchFamily="34" charset="0"/>
                <a:cs typeface="Helvetica" panose="020B0604020202020204" pitchFamily="34" charset="0"/>
              </a:rPr>
              <a:t>$40.00 </a:t>
            </a:r>
            <a:r>
              <a:rPr lang="en-US" dirty="0">
                <a:solidFill>
                  <a:srgbClr val="0000FF"/>
                </a:solidFill>
                <a:latin typeface="Helvetica" panose="020B0604020202020204" pitchFamily="34" charset="0"/>
                <a:cs typeface="Helvetica" panose="020B0604020202020204" pitchFamily="34" charset="0"/>
              </a:rPr>
              <a:t>per enrollment</a:t>
            </a:r>
            <a:r>
              <a:rPr lang="en-US" dirty="0">
                <a:latin typeface="Helvetica" panose="020B0604020202020204" pitchFamily="34" charset="0"/>
                <a:cs typeface="Helvetica" panose="020B0604020202020204" pitchFamily="34" charset="0"/>
              </a:rPr>
              <a:t>. </a:t>
            </a:r>
          </a:p>
          <a:p>
            <a:r>
              <a:rPr lang="en-US" dirty="0">
                <a:latin typeface="Helvetica" panose="020B0604020202020204" pitchFamily="34" charset="0"/>
                <a:cs typeface="Helvetica" panose="020B0604020202020204" pitchFamily="34" charset="0"/>
              </a:rPr>
              <a:t>(2) </a:t>
            </a:r>
            <a:r>
              <a:rPr lang="en-US" dirty="0">
                <a:solidFill>
                  <a:srgbClr val="0000FF"/>
                </a:solidFill>
                <a:latin typeface="Helvetica" panose="020B0604020202020204" pitchFamily="34" charset="0"/>
                <a:cs typeface="Helvetica" panose="020B0604020202020204" pitchFamily="34" charset="0"/>
              </a:rPr>
              <a:t>Provide remedial coursework </a:t>
            </a:r>
            <a:r>
              <a:rPr lang="en-US" dirty="0">
                <a:latin typeface="Helvetica" panose="020B0604020202020204" pitchFamily="34" charset="0"/>
                <a:cs typeface="Helvetica" panose="020B0604020202020204" pitchFamily="34" charset="0"/>
              </a:rPr>
              <a:t>for students failing to achieve proficiency in one or more areas of Idaho's standards-based tests. </a:t>
            </a:r>
          </a:p>
          <a:p>
            <a:r>
              <a:rPr lang="en-US" dirty="0">
                <a:latin typeface="Helvetica" panose="020B0604020202020204" pitchFamily="34" charset="0"/>
                <a:cs typeface="Helvetica" panose="020B0604020202020204" pitchFamily="34" charset="0"/>
              </a:rPr>
              <a:t>(3) Pursuant to State Board of Education rule, IDAPA 08.02.03, </a:t>
            </a:r>
            <a:r>
              <a:rPr lang="en-US" dirty="0">
                <a:solidFill>
                  <a:srgbClr val="0000FF"/>
                </a:solidFill>
                <a:latin typeface="Helvetica" panose="020B0604020202020204" pitchFamily="34" charset="0"/>
                <a:cs typeface="Helvetica" panose="020B0604020202020204" pitchFamily="34" charset="0"/>
              </a:rPr>
              <a:t>provide advanced opportunities, including access to dual credit courses</a:t>
            </a:r>
            <a:r>
              <a:rPr lang="en-US" dirty="0">
                <a:latin typeface="Helvetica" panose="020B0604020202020204" pitchFamily="34" charset="0"/>
                <a:cs typeface="Helvetica" panose="020B0604020202020204" pitchFamily="34" charset="0"/>
              </a:rPr>
              <a:t>, for students.</a:t>
            </a:r>
          </a:p>
          <a:p>
            <a:pPr>
              <a:spcBef>
                <a:spcPts val="1000"/>
              </a:spcBef>
            </a:pPr>
            <a:r>
              <a:rPr lang="en-US" dirty="0">
                <a:latin typeface="Helvetica" panose="020B0604020202020204" pitchFamily="34" charset="0"/>
                <a:cs typeface="Helvetica" panose="020B0604020202020204" pitchFamily="34" charset="0"/>
              </a:rPr>
              <a:t>The preceding list shall not be construed as excluding other instruction and training that may be provided by the Idaho Digital Learning Academy.</a:t>
            </a:r>
          </a:p>
          <a:p>
            <a:pPr>
              <a:spcBef>
                <a:spcPts val="1000"/>
              </a:spcBef>
            </a:pPr>
            <a:r>
              <a:rPr lang="en-US" dirty="0">
                <a:solidFill>
                  <a:srgbClr val="FF0000"/>
                </a:solidFill>
              </a:rPr>
              <a:t>(amended language for FY 2026; $75 tuition charged in prior years)</a:t>
            </a:r>
            <a:endParaRPr lang="en-US" dirty="0">
              <a:solidFill>
                <a:srgbClr val="FF0000"/>
              </a:solidFill>
              <a:latin typeface="Helvetica" panose="020B0604020202020204" pitchFamily="34" charset="0"/>
              <a:cs typeface="Helvetica" panose="020B0604020202020204" pitchFamily="34" charset="0"/>
            </a:endParaRPr>
          </a:p>
        </p:txBody>
      </p:sp>
      <p:sp>
        <p:nvSpPr>
          <p:cNvPr id="265" name="Google Shape;265;p36">
            <a:extLst>
              <a:ext uri="{FF2B5EF4-FFF2-40B4-BE49-F238E27FC236}">
                <a16:creationId xmlns:a16="http://schemas.microsoft.com/office/drawing/2014/main" id="{D26D3234-F689-AE07-A3C1-E4E84371F0D1}"/>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41</a:t>
            </a:fld>
            <a:endParaRPr sz="800" dirty="0">
              <a:solidFill>
                <a:srgbClr val="E7C221"/>
              </a:solidFill>
              <a:latin typeface="Georgia" panose="02040502050405020303" pitchFamily="18" charset="0"/>
              <a:ea typeface="Georgia"/>
              <a:cs typeface="Georgia"/>
              <a:sym typeface="Georgia"/>
            </a:endParaRPr>
          </a:p>
        </p:txBody>
      </p:sp>
      <p:sp>
        <p:nvSpPr>
          <p:cNvPr id="5" name="Subtitle 4">
            <a:extLst>
              <a:ext uri="{FF2B5EF4-FFF2-40B4-BE49-F238E27FC236}">
                <a16:creationId xmlns:a16="http://schemas.microsoft.com/office/drawing/2014/main" id="{D6094060-1ED3-9E76-716C-BB12F9408D6D}"/>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Tree>
    <p:extLst>
      <p:ext uri="{BB962C8B-B14F-4D97-AF65-F5344CB8AC3E}">
        <p14:creationId xmlns:p14="http://schemas.microsoft.com/office/powerpoint/2010/main" val="22210903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A4B29023-217C-E5A2-F46A-D772D97142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DAED7D-7252-1100-D968-36BCBD44F9EB}"/>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House Bill 452</a:t>
            </a:r>
            <a:r>
              <a:rPr lang="en-US" dirty="0"/>
              <a:t> – Division of </a:t>
            </a:r>
            <a:r>
              <a:rPr lang="en-US" dirty="0">
                <a:latin typeface="Helvetica" panose="020B0604020202020204" pitchFamily="34" charset="0"/>
                <a:cs typeface="Helvetica" panose="020B0604020202020204" pitchFamily="34" charset="0"/>
              </a:rPr>
              <a:t>Idaho Digital Learning Academy</a:t>
            </a:r>
            <a:r>
              <a:rPr lang="en-US" dirty="0"/>
              <a:t>, Funding</a:t>
            </a:r>
            <a:endParaRPr lang="en-US" dirty="0">
              <a:latin typeface="Helvetica" panose="020B0604020202020204" pitchFamily="34" charset="0"/>
              <a:cs typeface="Helvetica" panose="020B0604020202020204" pitchFamily="34" charset="0"/>
            </a:endParaRPr>
          </a:p>
        </p:txBody>
      </p:sp>
      <p:sp>
        <p:nvSpPr>
          <p:cNvPr id="3" name="Text Placeholder 2">
            <a:extLst>
              <a:ext uri="{FF2B5EF4-FFF2-40B4-BE49-F238E27FC236}">
                <a16:creationId xmlns:a16="http://schemas.microsoft.com/office/drawing/2014/main" id="{9926583D-8809-4B22-504E-11DA1ED664BB}"/>
              </a:ext>
            </a:extLst>
          </p:cNvPr>
          <p:cNvSpPr>
            <a:spLocks noGrp="1"/>
          </p:cNvSpPr>
          <p:nvPr>
            <p:ph type="body" idx="1"/>
          </p:nvPr>
        </p:nvSpPr>
        <p:spPr>
          <a:xfrm>
            <a:off x="387927" y="815340"/>
            <a:ext cx="8257309" cy="4184010"/>
          </a:xfrm>
        </p:spPr>
        <p:txBody>
          <a:bodyPr>
            <a:normAutofit/>
          </a:bodyPr>
          <a:lstStyle/>
          <a:p>
            <a:pPr>
              <a:spcBef>
                <a:spcPts val="1000"/>
              </a:spcBef>
            </a:pPr>
            <a:r>
              <a:rPr lang="en-US" dirty="0">
                <a:latin typeface="Helvetica" panose="020B0604020202020204" pitchFamily="34" charset="0"/>
                <a:cs typeface="Helvetica" panose="020B0604020202020204" pitchFamily="34" charset="0"/>
              </a:rPr>
              <a:t>SECTION 7. That Section 33-1020, Idaho Code, be, and the same is hereby amended to read as follows:</a:t>
            </a:r>
          </a:p>
          <a:p>
            <a:pPr>
              <a:spcBef>
                <a:spcPts val="1000"/>
              </a:spcBef>
            </a:pPr>
            <a:r>
              <a:rPr lang="en-US" dirty="0">
                <a:latin typeface="Helvetica" panose="020B0604020202020204" pitchFamily="34" charset="0"/>
                <a:cs typeface="Helvetica" panose="020B0604020202020204" pitchFamily="34" charset="0"/>
              </a:rPr>
              <a:t>33-1020. IDAHO DIGITAL LEARNING ACADEMY FUNDING. (1) An amount of </a:t>
            </a:r>
            <a:r>
              <a:rPr lang="en-US" dirty="0">
                <a:solidFill>
                  <a:srgbClr val="009900"/>
                </a:solidFill>
                <a:latin typeface="Helvetica" panose="020B0604020202020204" pitchFamily="34" charset="0"/>
                <a:cs typeface="Helvetica" panose="020B0604020202020204" pitchFamily="34" charset="0"/>
              </a:rPr>
              <a:t>four hundred forty-five dollars</a:t>
            </a:r>
            <a:r>
              <a:rPr lang="en-US" dirty="0">
                <a:latin typeface="Helvetica" panose="020B0604020202020204" pitchFamily="34" charset="0"/>
                <a:cs typeface="Helvetica" panose="020B0604020202020204" pitchFamily="34" charset="0"/>
              </a:rPr>
              <a:t> </a:t>
            </a:r>
            <a:r>
              <a:rPr lang="en-US" dirty="0">
                <a:solidFill>
                  <a:schemeClr val="tx1"/>
                </a:solidFill>
                <a:latin typeface="Helvetica" panose="020B0604020202020204" pitchFamily="34" charset="0"/>
                <a:cs typeface="Helvetica" panose="020B0604020202020204" pitchFamily="34" charset="0"/>
              </a:rPr>
              <a:t>(</a:t>
            </a:r>
            <a:r>
              <a:rPr lang="en-US" dirty="0">
                <a:solidFill>
                  <a:srgbClr val="009900"/>
                </a:solidFill>
                <a:latin typeface="Helvetica" panose="020B0604020202020204" pitchFamily="34" charset="0"/>
                <a:cs typeface="Helvetica" panose="020B0604020202020204" pitchFamily="34" charset="0"/>
              </a:rPr>
              <a:t>$445</a:t>
            </a:r>
            <a:r>
              <a:rPr lang="en-US" dirty="0">
                <a:latin typeface="Helvetica" panose="020B0604020202020204" pitchFamily="34" charset="0"/>
                <a:cs typeface="Helvetica" panose="020B0604020202020204" pitchFamily="34" charset="0"/>
              </a:rPr>
              <a:t>) </a:t>
            </a:r>
            <a:r>
              <a:rPr lang="en-US" dirty="0">
                <a:solidFill>
                  <a:srgbClr val="0000FF"/>
                </a:solidFill>
                <a:latin typeface="Helvetica" panose="020B0604020202020204" pitchFamily="34" charset="0"/>
                <a:cs typeface="Helvetica" panose="020B0604020202020204" pitchFamily="34" charset="0"/>
              </a:rPr>
              <a:t>per enrollment shall be distributed to support the Idaho Digital Learning </a:t>
            </a:r>
            <a:r>
              <a:rPr lang="en-US" dirty="0">
                <a:solidFill>
                  <a:srgbClr val="0000FF"/>
                </a:solidFill>
              </a:rPr>
              <a:t>A</a:t>
            </a:r>
            <a:r>
              <a:rPr lang="en-US" dirty="0">
                <a:solidFill>
                  <a:srgbClr val="0000FF"/>
                </a:solidFill>
                <a:latin typeface="Helvetica" panose="020B0604020202020204" pitchFamily="34" charset="0"/>
                <a:cs typeface="Helvetica" panose="020B0604020202020204" pitchFamily="34" charset="0"/>
              </a:rPr>
              <a:t>cademy</a:t>
            </a:r>
            <a:r>
              <a:rPr lang="en-US" dirty="0">
                <a:latin typeface="Helvetica" panose="020B0604020202020204" pitchFamily="34" charset="0"/>
                <a:cs typeface="Helvetica" panose="020B0604020202020204" pitchFamily="34" charset="0"/>
              </a:rPr>
              <a:t>, created pursuant to chapter 55, title 33, Idaho Code. For the purposes of this section, </a:t>
            </a:r>
            <a:r>
              <a:rPr lang="en-US" dirty="0">
                <a:solidFill>
                  <a:schemeClr val="tx1"/>
                </a:solidFill>
                <a:latin typeface="Helvetica" panose="020B0604020202020204" pitchFamily="34" charset="0"/>
                <a:cs typeface="Helvetica" panose="020B0604020202020204" pitchFamily="34" charset="0"/>
              </a:rPr>
              <a:t>an "enrollment" shall be counted each time an Idaho school age child enrolls in an Idaho Digital Learning </a:t>
            </a:r>
            <a:r>
              <a:rPr lang="en-US" dirty="0">
                <a:solidFill>
                  <a:schemeClr val="tx1"/>
                </a:solidFill>
              </a:rPr>
              <a:t>A</a:t>
            </a:r>
            <a:r>
              <a:rPr lang="en-US" dirty="0">
                <a:solidFill>
                  <a:schemeClr val="tx1"/>
                </a:solidFill>
                <a:latin typeface="Helvetica" panose="020B0604020202020204" pitchFamily="34" charset="0"/>
                <a:cs typeface="Helvetica" panose="020B0604020202020204" pitchFamily="34" charset="0"/>
              </a:rPr>
              <a:t>cademy class and continues to be enrolled in such class past the deadline to withdraw, where such withdrawal would not result in the class appearing on such child's transcript in any way. A single child enrolled in multiple classes shall count as multiple enrollments. Summer enrollments shall be included in the fiscal year that begins that summer.</a:t>
            </a:r>
          </a:p>
          <a:p>
            <a:pPr>
              <a:spcBef>
                <a:spcPts val="1000"/>
              </a:spcBef>
            </a:pPr>
            <a:endParaRPr lang="en-US" dirty="0">
              <a:solidFill>
                <a:srgbClr val="FF0000"/>
              </a:solidFill>
              <a:latin typeface="Helvetica" panose="020B0604020202020204" pitchFamily="34" charset="0"/>
              <a:cs typeface="Helvetica" panose="020B0604020202020204" pitchFamily="34" charset="0"/>
            </a:endParaRPr>
          </a:p>
          <a:p>
            <a:pPr>
              <a:spcBef>
                <a:spcPts val="1000"/>
              </a:spcBef>
            </a:pPr>
            <a:r>
              <a:rPr lang="en-US" dirty="0">
                <a:solidFill>
                  <a:srgbClr val="FF0000"/>
                </a:solidFill>
                <a:latin typeface="Helvetica" panose="020B0604020202020204" pitchFamily="34" charset="0"/>
                <a:cs typeface="Helvetica" panose="020B0604020202020204" pitchFamily="34" charset="0"/>
              </a:rPr>
              <a:t>(</a:t>
            </a:r>
            <a:r>
              <a:rPr lang="en-US" dirty="0">
                <a:solidFill>
                  <a:srgbClr val="FF0000"/>
                </a:solidFill>
              </a:rPr>
              <a:t>i</a:t>
            </a:r>
            <a:r>
              <a:rPr lang="en-US" dirty="0">
                <a:solidFill>
                  <a:srgbClr val="FF0000"/>
                </a:solidFill>
                <a:latin typeface="Helvetica" panose="020B0604020202020204" pitchFamily="34" charset="0"/>
                <a:cs typeface="Helvetica" panose="020B0604020202020204" pitchFamily="34" charset="0"/>
              </a:rPr>
              <a:t>ncreases the reimbursement rate </a:t>
            </a:r>
            <a:r>
              <a:rPr lang="en-US" dirty="0">
                <a:solidFill>
                  <a:srgbClr val="FF0000"/>
                </a:solidFill>
              </a:rPr>
              <a:t>from $430 in FY 2025)</a:t>
            </a:r>
            <a:endParaRPr lang="en-US" dirty="0">
              <a:solidFill>
                <a:srgbClr val="FF0000"/>
              </a:solidFill>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C82E983D-BA7F-DBF0-55CD-59C717341269}"/>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E0AD3904-4AA8-E9BC-B774-2B5FFB17C5F9}"/>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42</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190311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5AD0C8D4-A7C4-5EFB-5CFA-7F362DEB07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F5CC6-5A71-9EEB-908B-D71B27D5B6ED}"/>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Other – House Bill 305, Use-it-or-Lose-it</a:t>
            </a:r>
            <a:endParaRPr lang="en-US" dirty="0">
              <a:solidFill>
                <a:srgbClr val="FF0000"/>
              </a:solidFill>
              <a:latin typeface="Helvetica" panose="020B0604020202020204" pitchFamily="34" charset="0"/>
              <a:cs typeface="Helvetica" panose="020B0604020202020204" pitchFamily="34" charset="0"/>
            </a:endParaRPr>
          </a:p>
        </p:txBody>
      </p:sp>
      <p:sp>
        <p:nvSpPr>
          <p:cNvPr id="3" name="Text Placeholder 2">
            <a:extLst>
              <a:ext uri="{FF2B5EF4-FFF2-40B4-BE49-F238E27FC236}">
                <a16:creationId xmlns:a16="http://schemas.microsoft.com/office/drawing/2014/main" id="{022653A6-3C03-3028-2FCC-41084758C2ED}"/>
              </a:ext>
            </a:extLst>
          </p:cNvPr>
          <p:cNvSpPr>
            <a:spLocks noGrp="1"/>
          </p:cNvSpPr>
          <p:nvPr>
            <p:ph type="body" idx="1"/>
          </p:nvPr>
        </p:nvSpPr>
        <p:spPr>
          <a:xfrm>
            <a:off x="387927" y="872836"/>
            <a:ext cx="8257309" cy="4126514"/>
          </a:xfrm>
        </p:spPr>
        <p:txBody>
          <a:bodyPr>
            <a:normAutofit/>
          </a:bodyPr>
          <a:lstStyle/>
          <a:p>
            <a:pPr>
              <a:spcBef>
                <a:spcPts val="1000"/>
              </a:spcBef>
            </a:pPr>
            <a:r>
              <a:rPr lang="en-US" dirty="0"/>
              <a:t>Section 1 of House Bill 305</a:t>
            </a:r>
          </a:p>
          <a:p>
            <a:pPr>
              <a:spcBef>
                <a:spcPts val="1000"/>
              </a:spcBef>
            </a:pPr>
            <a:r>
              <a:rPr lang="en-US" dirty="0"/>
              <a:t>33-1004.  STAFF ALLOWANCE</a:t>
            </a:r>
            <a:endParaRPr lang="en-US" dirty="0">
              <a:latin typeface="Helvetica" panose="020B0604020202020204" pitchFamily="34" charset="0"/>
              <a:cs typeface="Helvetica" panose="020B0604020202020204" pitchFamily="34" charset="0"/>
            </a:endParaRPr>
          </a:p>
          <a:p>
            <a:pPr>
              <a:spcBef>
                <a:spcPts val="1000"/>
              </a:spcBef>
            </a:pPr>
            <a:r>
              <a:rPr lang="en-US" dirty="0">
                <a:latin typeface="Helvetica" panose="020B0604020202020204" pitchFamily="34" charset="0"/>
                <a:cs typeface="Helvetica" panose="020B0604020202020204" pitchFamily="34" charset="0"/>
              </a:rPr>
              <a:t>33-1004(6)(g) - A district may employ nine and one-half percent (9.5%) fewer positions than funded pursuant to subsections (2) and (3) of this section, without a reduction in the number of funded positions being imposed. </a:t>
            </a:r>
            <a:r>
              <a:rPr lang="en-US" strike="sngStrike" dirty="0">
                <a:solidFill>
                  <a:srgbClr val="FF0000"/>
                </a:solidFill>
                <a:latin typeface="Helvetica" panose="020B0604020202020204" pitchFamily="34" charset="0"/>
                <a:cs typeface="Helvetica" panose="020B0604020202020204" pitchFamily="34" charset="0"/>
              </a:rPr>
              <a:t>Beginning in fiscal year 2016, this figure shall be reduced by one percent (1%) each year for each school district in which the average class size, as determined from prior fiscal year data reported to the state department of education, was at least one (1) student greater than the statewide average class size. The state department of education shall report to the legislature every February, beginning in 2015, on the reductions scheduled to take place in this figure, by school district, in the ensuing fiscal year.</a:t>
            </a:r>
          </a:p>
        </p:txBody>
      </p:sp>
      <p:sp>
        <p:nvSpPr>
          <p:cNvPr id="5" name="Subtitle 4">
            <a:extLst>
              <a:ext uri="{FF2B5EF4-FFF2-40B4-BE49-F238E27FC236}">
                <a16:creationId xmlns:a16="http://schemas.microsoft.com/office/drawing/2014/main" id="{E0E7DDE5-7FBA-C2B1-AE2A-D2A137F64C08}"/>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83031B15-CB88-E710-795C-18F0440136C4}"/>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43</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10354153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1E0BA046-7B07-002F-E1F1-1DB73FC417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5D5C2E-2641-9D4C-D676-93AD196B80D2}"/>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Other – House Bill 396, $7,500,000 Transportation Reduction</a:t>
            </a:r>
          </a:p>
        </p:txBody>
      </p:sp>
      <p:sp>
        <p:nvSpPr>
          <p:cNvPr id="3" name="Text Placeholder 2">
            <a:extLst>
              <a:ext uri="{FF2B5EF4-FFF2-40B4-BE49-F238E27FC236}">
                <a16:creationId xmlns:a16="http://schemas.microsoft.com/office/drawing/2014/main" id="{9231BB06-DDC8-442F-979E-17467BDE9B68}"/>
              </a:ext>
            </a:extLst>
          </p:cNvPr>
          <p:cNvSpPr>
            <a:spLocks noGrp="1"/>
          </p:cNvSpPr>
          <p:nvPr>
            <p:ph type="body" idx="1"/>
          </p:nvPr>
        </p:nvSpPr>
        <p:spPr>
          <a:xfrm>
            <a:off x="387927" y="774192"/>
            <a:ext cx="8353737" cy="4225158"/>
          </a:xfrm>
        </p:spPr>
        <p:txBody>
          <a:bodyPr>
            <a:normAutofit/>
          </a:bodyPr>
          <a:lstStyle/>
          <a:p>
            <a:pPr>
              <a:spcBef>
                <a:spcPts val="1000"/>
              </a:spcBef>
            </a:pPr>
            <a:r>
              <a:rPr lang="en-US" dirty="0">
                <a:latin typeface="Helvetica" panose="020B0604020202020204" pitchFamily="34" charset="0"/>
                <a:cs typeface="Helvetica" panose="020B0604020202020204" pitchFamily="34" charset="0"/>
              </a:rPr>
              <a:t>33-1006 – TRANSPORTATION SUPPORT PROGRAM</a:t>
            </a:r>
          </a:p>
          <a:p>
            <a:pPr>
              <a:spcBef>
                <a:spcPts val="1000"/>
              </a:spcBef>
            </a:pPr>
            <a:r>
              <a:rPr lang="en-US" dirty="0"/>
              <a:t>Section 1</a:t>
            </a:r>
            <a:r>
              <a:rPr lang="en-US" dirty="0">
                <a:solidFill>
                  <a:srgbClr val="FF0000"/>
                </a:solidFill>
              </a:rPr>
              <a:t>…</a:t>
            </a:r>
            <a:r>
              <a:rPr lang="en-US" strike="sngStrike" dirty="0">
                <a:solidFill>
                  <a:srgbClr val="FF0000"/>
                </a:solidFill>
                <a:latin typeface="Helvetica" panose="020B0604020202020204" pitchFamily="34" charset="0"/>
                <a:cs typeface="Helvetica" panose="020B0604020202020204" pitchFamily="34" charset="0"/>
              </a:rPr>
              <a:t>(8) The total moneys paid to school districts and public charter schools for eligible transportation costs shall be reduced by a proportionate amount to equal seven million five hundred thousand dollars ($7,500,000) and shall be used as discretionary spending.</a:t>
            </a:r>
          </a:p>
          <a:p>
            <a:pPr>
              <a:spcBef>
                <a:spcPts val="1000"/>
              </a:spcBef>
            </a:pPr>
            <a:endParaRPr lang="en-US" dirty="0">
              <a:latin typeface="Helvetica" panose="020B0604020202020204" pitchFamily="34" charset="0"/>
              <a:cs typeface="Helvetica" panose="020B0604020202020204" pitchFamily="34" charset="0"/>
            </a:endParaRPr>
          </a:p>
          <a:p>
            <a:pPr>
              <a:spcBef>
                <a:spcPts val="1000"/>
              </a:spcBef>
            </a:pPr>
            <a:endParaRPr lang="en-US" dirty="0"/>
          </a:p>
          <a:p>
            <a:pPr>
              <a:spcBef>
                <a:spcPts val="1000"/>
              </a:spcBef>
            </a:pPr>
            <a:endParaRPr lang="en-US" dirty="0">
              <a:latin typeface="Helvetica" panose="020B0604020202020204" pitchFamily="34" charset="0"/>
              <a:cs typeface="Helvetica" panose="020B0604020202020204" pitchFamily="34" charset="0"/>
            </a:endParaRPr>
          </a:p>
          <a:p>
            <a:pPr>
              <a:spcBef>
                <a:spcPts val="1000"/>
              </a:spcBef>
            </a:pPr>
            <a:endParaRPr lang="en-US" dirty="0"/>
          </a:p>
          <a:p>
            <a:pPr>
              <a:spcBef>
                <a:spcPts val="1000"/>
              </a:spcBef>
            </a:pPr>
            <a:endParaRPr lang="en-US" dirty="0">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65D3F164-6BD3-5E1D-EDF6-85711166DC68}"/>
              </a:ext>
            </a:extLst>
          </p:cNvPr>
          <p:cNvSpPr>
            <a:spLocks noGrp="1"/>
          </p:cNvSpPr>
          <p:nvPr>
            <p:ph type="subTitle" idx="3"/>
          </p:nvPr>
        </p:nvSpPr>
        <p:spPr>
          <a:xfrm>
            <a:off x="4564795" y="4738047"/>
            <a:ext cx="3893700" cy="319500"/>
          </a:xfrm>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C155B1E6-F289-B15A-242C-569CFA25781A}"/>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44</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4528553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12875019-B2C5-30C9-D7A5-31A2F0966D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81768C-AAAF-9201-7B08-A06F41D06176}"/>
              </a:ext>
            </a:extLst>
          </p:cNvPr>
          <p:cNvSpPr>
            <a:spLocks noGrp="1"/>
          </p:cNvSpPr>
          <p:nvPr>
            <p:ph type="title"/>
          </p:nvPr>
        </p:nvSpPr>
        <p:spPr>
          <a:xfrm>
            <a:off x="185200" y="83127"/>
            <a:ext cx="7929300" cy="547255"/>
          </a:xfrm>
        </p:spPr>
        <p:txBody>
          <a:bodyPr>
            <a:normAutofit fontScale="90000"/>
          </a:bodyPr>
          <a:lstStyle/>
          <a:p>
            <a:r>
              <a:rPr lang="en-US" dirty="0">
                <a:latin typeface="Helvetica" panose="020B0604020202020204" pitchFamily="34" charset="0"/>
                <a:cs typeface="Helvetica" panose="020B0604020202020204" pitchFamily="34" charset="0"/>
              </a:rPr>
              <a:t>Other – House Bill 338, Public School Facilities Cooperative Funding Program Modifications (School Districts only)</a:t>
            </a:r>
          </a:p>
        </p:txBody>
      </p:sp>
      <p:sp>
        <p:nvSpPr>
          <p:cNvPr id="3" name="Text Placeholder 2">
            <a:extLst>
              <a:ext uri="{FF2B5EF4-FFF2-40B4-BE49-F238E27FC236}">
                <a16:creationId xmlns:a16="http://schemas.microsoft.com/office/drawing/2014/main" id="{308E369D-5286-1E0F-B86E-3BA75F322989}"/>
              </a:ext>
            </a:extLst>
          </p:cNvPr>
          <p:cNvSpPr>
            <a:spLocks noGrp="1"/>
          </p:cNvSpPr>
          <p:nvPr>
            <p:ph type="body" idx="1"/>
          </p:nvPr>
        </p:nvSpPr>
        <p:spPr>
          <a:xfrm>
            <a:off x="235527" y="803563"/>
            <a:ext cx="8798225" cy="4253983"/>
          </a:xfrm>
        </p:spPr>
        <p:txBody>
          <a:bodyPr>
            <a:normAutofit fontScale="92500"/>
          </a:bodyPr>
          <a:lstStyle/>
          <a:p>
            <a:pPr marL="400050" indent="-285750">
              <a:lnSpc>
                <a:spcPts val="1600"/>
              </a:lnSpc>
              <a:buFont typeface="Arial" panose="020B0604020202020204" pitchFamily="34" charset="0"/>
              <a:buChar char="•"/>
            </a:pPr>
            <a:r>
              <a:rPr lang="en-US" sz="1500" dirty="0"/>
              <a:t>The Public School Facilities Cooperative Funding Program, per Idaho Code 33-909, has been around for many years but has only been used by two school districts to remedy safety issues</a:t>
            </a:r>
          </a:p>
          <a:p>
            <a:pPr marL="400050" indent="-285750">
              <a:lnSpc>
                <a:spcPts val="1600"/>
              </a:lnSpc>
              <a:buFont typeface="Arial" panose="020B0604020202020204" pitchFamily="34" charset="0"/>
              <a:buChar char="•"/>
            </a:pPr>
            <a:r>
              <a:rPr lang="en-US" sz="1500" dirty="0"/>
              <a:t>House Bill 338 modifies the language in Idaho Code 33-909 to make the funds more accessible to school districts</a:t>
            </a:r>
          </a:p>
          <a:p>
            <a:pPr marL="400050" indent="-285750">
              <a:lnSpc>
                <a:spcPts val="1600"/>
              </a:lnSpc>
              <a:buFont typeface="Arial" panose="020B0604020202020204" pitchFamily="34" charset="0"/>
              <a:buChar char="•"/>
            </a:pPr>
            <a:r>
              <a:rPr lang="en-US" sz="1500" dirty="0"/>
              <a:t>Per the Statement of Purpose, the fund is intended to provide a “state backstop” for remediating unsafe school facilities should local efforts fail</a:t>
            </a:r>
          </a:p>
          <a:p>
            <a:pPr marL="400050" indent="-285750">
              <a:lnSpc>
                <a:spcPts val="1600"/>
              </a:lnSpc>
              <a:buFont typeface="Arial" panose="020B0604020202020204" pitchFamily="34" charset="0"/>
              <a:buChar char="•"/>
            </a:pPr>
            <a:r>
              <a:rPr lang="en-US" sz="1500" dirty="0"/>
              <a:t>The language in Idaho Code 33-911 was also modified, changing the “waterfall” of School District Facility Fund uses to the following:</a:t>
            </a:r>
          </a:p>
          <a:p>
            <a:pPr marL="0" marR="0">
              <a:buNone/>
            </a:pPr>
            <a:r>
              <a:rPr lang="en-US" sz="1400" dirty="0">
                <a:effectLst/>
                <a:latin typeface="Calibri Light" panose="020F0302020204030204" pitchFamily="34" charset="0"/>
                <a:ea typeface="Aptos" panose="020B0004020202020204" pitchFamily="34" charset="0"/>
                <a:cs typeface="Aptos" panose="020B0004020202020204" pitchFamily="34" charset="0"/>
              </a:rPr>
              <a:t>33-911(2):  </a:t>
            </a:r>
            <a:r>
              <a:rPr lang="en-US" sz="1400" i="1" dirty="0">
                <a:effectLst/>
                <a:latin typeface="Calibri Light" panose="020F0302020204030204" pitchFamily="34" charset="0"/>
                <a:ea typeface="Aptos" panose="020B0004020202020204" pitchFamily="34" charset="0"/>
                <a:cs typeface="Aptos" panose="020B0004020202020204" pitchFamily="34" charset="0"/>
              </a:rPr>
              <a:t>Moneys in the fund must be used by a school district in the following order of priority:</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lnSpc>
                <a:spcPts val="1000"/>
              </a:lnSpc>
              <a:spcBef>
                <a:spcPts val="200"/>
              </a:spcBef>
              <a:buNone/>
            </a:pPr>
            <a:r>
              <a:rPr lang="en-US" sz="1400" i="1" dirty="0">
                <a:effectLst/>
                <a:latin typeface="Calibri Light" panose="020F0302020204030204" pitchFamily="34" charset="0"/>
                <a:ea typeface="Aptos" panose="020B0004020202020204" pitchFamily="34" charset="0"/>
                <a:cs typeface="Aptos" panose="020B0004020202020204" pitchFamily="34" charset="0"/>
              </a:rPr>
              <a:t>(a)  Payment of existing school bonds authorized pursuant to chapter 11, title 33, Idaho Code</a:t>
            </a:r>
            <a:r>
              <a:rPr lang="en-US" sz="1400" i="1" dirty="0">
                <a:solidFill>
                  <a:srgbClr val="FF0000"/>
                </a:solidFill>
                <a:effectLst/>
                <a:latin typeface="Calibri Light" panose="020F0302020204030204" pitchFamily="34" charset="0"/>
                <a:ea typeface="Aptos" panose="020B0004020202020204" pitchFamily="34" charset="0"/>
                <a:cs typeface="Aptos" panose="020B0004020202020204" pitchFamily="34" charset="0"/>
              </a:rPr>
              <a:t>, and issued prior to July 1, 2025</a:t>
            </a:r>
            <a:r>
              <a:rPr lang="en-US" sz="1400" i="1" dirty="0">
                <a:effectLst/>
                <a:latin typeface="Calibri Light" panose="020F0302020204030204" pitchFamily="34" charset="0"/>
                <a:ea typeface="Aptos" panose="020B0004020202020204" pitchFamily="34" charset="0"/>
                <a:cs typeface="Aptos" panose="020B0004020202020204" pitchFamily="34" charset="0"/>
              </a:rPr>
              <a:t>;</a:t>
            </a:r>
          </a:p>
          <a:p>
            <a:pPr marL="0">
              <a:lnSpc>
                <a:spcPts val="1000"/>
              </a:lnSpc>
              <a:spcBef>
                <a:spcPts val="200"/>
              </a:spcBef>
            </a:pPr>
            <a:r>
              <a:rPr lang="en-US" sz="1400" i="1" dirty="0">
                <a:solidFill>
                  <a:srgbClr val="FF0000"/>
                </a:solidFill>
                <a:latin typeface="Calibri Light" panose="020F0302020204030204" pitchFamily="34" charset="0"/>
                <a:ea typeface="Aptos" panose="020B0004020202020204" pitchFamily="34" charset="0"/>
                <a:cs typeface="Aptos" panose="020B0004020202020204" pitchFamily="34" charset="0"/>
              </a:rPr>
              <a:t>(b) Payments required pursuant to section 33-909, Idaho Code; </a:t>
            </a:r>
            <a:endParaRPr lang="en-US" sz="1400" i="1" dirty="0">
              <a:solidFill>
                <a:srgbClr val="FF0000"/>
              </a:solidFill>
              <a:latin typeface="Calibri Light" panose="020F0302020204030204" pitchFamily="34" charset="0"/>
            </a:endParaRPr>
          </a:p>
          <a:p>
            <a:pPr marL="0">
              <a:lnSpc>
                <a:spcPts val="1000"/>
              </a:lnSpc>
              <a:spcBef>
                <a:spcPts val="200"/>
              </a:spcBef>
            </a:pPr>
            <a:r>
              <a:rPr lang="en-US" sz="1400" i="1" dirty="0">
                <a:solidFill>
                  <a:srgbClr val="FF0000"/>
                </a:solidFill>
                <a:latin typeface="Calibri Light" panose="020F0302020204030204" pitchFamily="34" charset="0"/>
              </a:rPr>
              <a:t>(c) Payments of existing school bonds authorized pursuant to chapter 11, title 33, Idaho Code, and issued on or after July 1, 2025; </a:t>
            </a:r>
          </a:p>
          <a:p>
            <a:pPr marL="0" marR="0">
              <a:lnSpc>
                <a:spcPts val="1000"/>
              </a:lnSpc>
              <a:spcBef>
                <a:spcPts val="200"/>
              </a:spcBef>
              <a:buNone/>
            </a:pPr>
            <a:r>
              <a:rPr lang="en-US" sz="1400" i="1" dirty="0">
                <a:effectLst/>
                <a:latin typeface="Calibri Light" panose="020F0302020204030204" pitchFamily="34" charset="0"/>
                <a:ea typeface="Aptos" panose="020B0004020202020204" pitchFamily="34" charset="0"/>
                <a:cs typeface="Aptos" panose="020B0004020202020204" pitchFamily="34" charset="0"/>
              </a:rPr>
              <a:t>(d)  Payment of supplemental school levies authorized pursuant to section 33-802, Idaho Code, excluding indefinite term supplemental levies described in section 33-802(5), Idaho Code;</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lnSpc>
                <a:spcPts val="1000"/>
              </a:lnSpc>
              <a:spcBef>
                <a:spcPts val="200"/>
              </a:spcBef>
              <a:buNone/>
            </a:pPr>
            <a:r>
              <a:rPr lang="en-US" sz="1400" i="1" dirty="0">
                <a:effectLst/>
                <a:latin typeface="Calibri Light" panose="020F0302020204030204" pitchFamily="34" charset="0"/>
                <a:ea typeface="Aptos" panose="020B0004020202020204" pitchFamily="34" charset="0"/>
                <a:cs typeface="Aptos" panose="020B0004020202020204" pitchFamily="34" charset="0"/>
              </a:rPr>
              <a:t>(e)   Payment of school plant facility levies authorized pursuant to sections 33-804 and 33-804A, Idaho Code; and </a:t>
            </a:r>
          </a:p>
          <a:p>
            <a:pPr marL="0" marR="0">
              <a:lnSpc>
                <a:spcPts val="1000"/>
              </a:lnSpc>
              <a:spcBef>
                <a:spcPts val="200"/>
              </a:spcBef>
              <a:buNone/>
            </a:pPr>
            <a:r>
              <a:rPr lang="en-US" sz="1400" i="1" dirty="0">
                <a:effectLst/>
                <a:latin typeface="Calibri Light" panose="020F0302020204030204" pitchFamily="34" charset="0"/>
                <a:ea typeface="Aptos" panose="020B0004020202020204" pitchFamily="34" charset="0"/>
                <a:cs typeface="Aptos" panose="020B0004020202020204" pitchFamily="34" charset="0"/>
              </a:rPr>
              <a:t>(f)  Any moneys that remain following the payments provided in paragraphs (a) through (c) of this subsection may be: used for construction of a new school facility, renovation, or maintenance needs; used to secure and make payments on a new school facilities bond; or saved in a reserve account by the school district for future school facility needs. Uses of funds shall include regular and routine facilities maintenance, including preventive maintenance, building repairs, and building security, and periodic major facilities projects that involve planning, design, construction, renovation, retrofitting, and replacing of buildings and building systems, components, and features, as well as site acquisition, site improvements, and new construction. </a:t>
            </a:r>
            <a:endParaRPr lang="en-US" sz="1400" dirty="0">
              <a:latin typeface="Helvetica" panose="020B0604020202020204" pitchFamily="34" charset="0"/>
              <a:cs typeface="Helvetica" panose="020B0604020202020204" pitchFamily="34" charset="0"/>
            </a:endParaRPr>
          </a:p>
          <a:p>
            <a:pPr>
              <a:spcBef>
                <a:spcPts val="1000"/>
              </a:spcBef>
            </a:pPr>
            <a:r>
              <a:rPr lang="en-US" sz="1300" dirty="0"/>
              <a:t>This will be covered in more detail during the Post Legislative workshops to be held in May.  </a:t>
            </a:r>
            <a:endParaRPr lang="en-US" sz="1300" dirty="0">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D428EDA6-177B-1770-98F5-35A244E9DBF2}"/>
              </a:ext>
            </a:extLst>
          </p:cNvPr>
          <p:cNvSpPr>
            <a:spLocks noGrp="1"/>
          </p:cNvSpPr>
          <p:nvPr>
            <p:ph type="subTitle" idx="3"/>
          </p:nvPr>
        </p:nvSpPr>
        <p:spPr>
          <a:xfrm>
            <a:off x="4564795" y="4738047"/>
            <a:ext cx="3893700" cy="319500"/>
          </a:xfrm>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990C0BDD-6FAB-E26C-27CD-236907AF5E81}"/>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45</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40387756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5AC4C99C-9107-537F-E69C-7045900A11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12728F-6BFA-50FD-8496-F34B98B2CB71}"/>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Other – House Bill 479, Tax Relief Fund Transfer (School Districts only)</a:t>
            </a:r>
          </a:p>
        </p:txBody>
      </p:sp>
      <p:sp>
        <p:nvSpPr>
          <p:cNvPr id="3" name="Text Placeholder 2">
            <a:extLst>
              <a:ext uri="{FF2B5EF4-FFF2-40B4-BE49-F238E27FC236}">
                <a16:creationId xmlns:a16="http://schemas.microsoft.com/office/drawing/2014/main" id="{7D76FE87-8F80-78FE-0D9A-A79A4656C816}"/>
              </a:ext>
            </a:extLst>
          </p:cNvPr>
          <p:cNvSpPr>
            <a:spLocks noGrp="1"/>
          </p:cNvSpPr>
          <p:nvPr>
            <p:ph type="body" idx="1"/>
          </p:nvPr>
        </p:nvSpPr>
        <p:spPr>
          <a:xfrm>
            <a:off x="387927" y="774192"/>
            <a:ext cx="8353737" cy="4225158"/>
          </a:xfrm>
        </p:spPr>
        <p:txBody>
          <a:bodyPr>
            <a:normAutofit/>
          </a:bodyPr>
          <a:lstStyle/>
          <a:p>
            <a:pPr>
              <a:spcBef>
                <a:spcPts val="1000"/>
              </a:spcBef>
            </a:pPr>
            <a:r>
              <a:rPr lang="en-US" dirty="0">
                <a:latin typeface="Helvetica" panose="020B0604020202020204" pitchFamily="34" charset="0"/>
                <a:cs typeface="Helvetica" panose="020B0604020202020204" pitchFamily="34" charset="0"/>
              </a:rPr>
              <a:t>H 479 added language to Idaho Code 57-811 – Tax Relief Fund to allow the State Controller until August 31 to transfer funds to the school district facilities fund.  </a:t>
            </a:r>
          </a:p>
          <a:p>
            <a:pPr>
              <a:spcBef>
                <a:spcPts val="1000"/>
              </a:spcBef>
            </a:pPr>
            <a:r>
              <a:rPr lang="en-US" dirty="0"/>
              <a:t>August 31 falls on a Sunday, so the transfer could be delayed until Monday, September 1, which is a holiday, meaning the transfer could be delayed until September 2.</a:t>
            </a:r>
          </a:p>
          <a:p>
            <a:pPr>
              <a:spcBef>
                <a:spcPts val="1000"/>
              </a:spcBef>
            </a:pPr>
            <a:r>
              <a:rPr lang="en-US" i="1" dirty="0"/>
              <a:t>While we will, of course, prioritize the allocation and distribution of available School District Facilities Funds, please be prepared to notify your county clerk(s) that an extension could be required to file your L-2 form.</a:t>
            </a:r>
          </a:p>
          <a:p>
            <a:pPr>
              <a:spcBef>
                <a:spcPts val="1000"/>
              </a:spcBef>
            </a:pPr>
            <a:endParaRPr lang="en-US" dirty="0">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E0E27809-30E7-B349-C034-09447EC0E0AE}"/>
              </a:ext>
            </a:extLst>
          </p:cNvPr>
          <p:cNvSpPr>
            <a:spLocks noGrp="1"/>
          </p:cNvSpPr>
          <p:nvPr>
            <p:ph type="subTitle" idx="3"/>
          </p:nvPr>
        </p:nvSpPr>
        <p:spPr>
          <a:xfrm>
            <a:off x="4564795" y="4738047"/>
            <a:ext cx="3893700" cy="319500"/>
          </a:xfrm>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512BC0CF-D3C6-B39E-4DBD-4CB0F72B6B2A}"/>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46</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823623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9851BC64-DE2A-A66B-7A3F-A6E2865BB6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4D7B2B-8069-8812-52F3-8B31B4F08475}"/>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FY 2026 Public School Foundation Program</a:t>
            </a:r>
          </a:p>
        </p:txBody>
      </p:sp>
      <p:pic>
        <p:nvPicPr>
          <p:cNvPr id="11" name="Picture 10" descr="picture of the fiscal year 2026 statutory  line item expenditures appropriated during the 2025 Legislative session.">
            <a:extLst>
              <a:ext uri="{FF2B5EF4-FFF2-40B4-BE49-F238E27FC236}">
                <a16:creationId xmlns:a16="http://schemas.microsoft.com/office/drawing/2014/main" id="{4B8C7595-A17B-E5EC-CDB6-59E24D800F83}"/>
              </a:ext>
            </a:extLst>
          </p:cNvPr>
          <p:cNvPicPr>
            <a:picLocks noChangeAspect="1"/>
          </p:cNvPicPr>
          <p:nvPr/>
        </p:nvPicPr>
        <p:blipFill>
          <a:blip r:embed="rId3"/>
          <a:stretch>
            <a:fillRect/>
          </a:stretch>
        </p:blipFill>
        <p:spPr>
          <a:xfrm>
            <a:off x="269822" y="846411"/>
            <a:ext cx="4101134" cy="3274786"/>
          </a:xfrm>
          <a:prstGeom prst="rect">
            <a:avLst/>
          </a:prstGeom>
        </p:spPr>
      </p:pic>
      <p:pic>
        <p:nvPicPr>
          <p:cNvPr id="13" name="Picture 12" descr="picture of the fiscal year 2026 non-statutory  line item expenditures appropriated during the 2025 Legislative session.">
            <a:extLst>
              <a:ext uri="{FF2B5EF4-FFF2-40B4-BE49-F238E27FC236}">
                <a16:creationId xmlns:a16="http://schemas.microsoft.com/office/drawing/2014/main" id="{0DC9A780-18B5-65C8-8034-065569157B84}"/>
              </a:ext>
            </a:extLst>
          </p:cNvPr>
          <p:cNvPicPr>
            <a:picLocks noChangeAspect="1"/>
          </p:cNvPicPr>
          <p:nvPr/>
        </p:nvPicPr>
        <p:blipFill>
          <a:blip r:embed="rId4"/>
          <a:stretch>
            <a:fillRect/>
          </a:stretch>
        </p:blipFill>
        <p:spPr>
          <a:xfrm>
            <a:off x="4657514" y="1045624"/>
            <a:ext cx="3808186" cy="3793976"/>
          </a:xfrm>
          <a:prstGeom prst="rect">
            <a:avLst/>
          </a:prstGeom>
        </p:spPr>
      </p:pic>
      <p:sp>
        <p:nvSpPr>
          <p:cNvPr id="5" name="Subtitle 4">
            <a:extLst>
              <a:ext uri="{FF2B5EF4-FFF2-40B4-BE49-F238E27FC236}">
                <a16:creationId xmlns:a16="http://schemas.microsoft.com/office/drawing/2014/main" id="{75AED68C-FD07-3472-DDDA-848BCC149A53}"/>
              </a:ext>
            </a:extLst>
          </p:cNvPr>
          <p:cNvSpPr>
            <a:spLocks noGrp="1"/>
          </p:cNvSpPr>
          <p:nvPr>
            <p:ph type="subTitle" idx="3"/>
          </p:nvPr>
        </p:nvSpPr>
        <p:spPr>
          <a:xfrm>
            <a:off x="4572000" y="4839600"/>
            <a:ext cx="3893700" cy="319500"/>
          </a:xfrm>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68EB330B-7BFE-25B7-A248-E2824070D1DF}"/>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47</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25517932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06991E64-7634-9A0F-7F0E-7FD7D4EF6D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1D5B36-6CCB-007D-361C-A2BD256015CB}"/>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FY 2026 Public School Budgeting - 2025-2026 Budget Forms</a:t>
            </a:r>
          </a:p>
        </p:txBody>
      </p:sp>
      <p:sp>
        <p:nvSpPr>
          <p:cNvPr id="3" name="Text Placeholder 2">
            <a:extLst>
              <a:ext uri="{FF2B5EF4-FFF2-40B4-BE49-F238E27FC236}">
                <a16:creationId xmlns:a16="http://schemas.microsoft.com/office/drawing/2014/main" id="{D286DFDD-F84B-BE96-164E-79BCE3A6B89A}"/>
              </a:ext>
            </a:extLst>
          </p:cNvPr>
          <p:cNvSpPr>
            <a:spLocks noGrp="1"/>
          </p:cNvSpPr>
          <p:nvPr>
            <p:ph type="body" idx="1"/>
          </p:nvPr>
        </p:nvSpPr>
        <p:spPr>
          <a:xfrm>
            <a:off x="387927" y="872836"/>
            <a:ext cx="8444016" cy="4126514"/>
          </a:xfrm>
        </p:spPr>
        <p:txBody>
          <a:bodyPr>
            <a:normAutofit/>
          </a:bodyPr>
          <a:lstStyle/>
          <a:p>
            <a:pPr>
              <a:spcBef>
                <a:spcPts val="1000"/>
              </a:spcBef>
            </a:pPr>
            <a:r>
              <a:rPr lang="en-US" dirty="0">
                <a:latin typeface="Helvetica" panose="020B0604020202020204" pitchFamily="34" charset="0"/>
                <a:cs typeface="Helvetica" panose="020B0604020202020204" pitchFamily="34" charset="0"/>
              </a:rPr>
              <a:t>				</a:t>
            </a:r>
          </a:p>
          <a:p>
            <a:pPr>
              <a:spcBef>
                <a:spcPts val="1000"/>
              </a:spcBef>
            </a:pPr>
            <a:endParaRPr lang="en-US" dirty="0"/>
          </a:p>
          <a:p>
            <a:pPr>
              <a:spcBef>
                <a:spcPts val="1000"/>
              </a:spcBef>
            </a:pPr>
            <a:r>
              <a:rPr lang="en-US" dirty="0">
                <a:latin typeface="Helvetica" panose="020B0604020202020204" pitchFamily="34" charset="0"/>
                <a:cs typeface="Helvetica" panose="020B0604020202020204" pitchFamily="34" charset="0"/>
              </a:rPr>
              <a:t>					http:www.sde.Idaho.gov/</a:t>
            </a:r>
          </a:p>
          <a:p>
            <a:r>
              <a:rPr lang="en-US" dirty="0"/>
              <a:t>					</a:t>
            </a:r>
            <a:r>
              <a:rPr lang="en-US" sz="1100" dirty="0"/>
              <a:t>Once on the department’s website at www.sde.Idaho.gov,						click on the Public School Finance box at the bottom of the 					page.</a:t>
            </a:r>
            <a:endParaRPr lang="en-US" dirty="0">
              <a:latin typeface="Helvetica" panose="020B0604020202020204" pitchFamily="34" charset="0"/>
              <a:cs typeface="Helvetica" panose="020B0604020202020204" pitchFamily="34" charset="0"/>
            </a:endParaRPr>
          </a:p>
        </p:txBody>
      </p:sp>
      <p:pic>
        <p:nvPicPr>
          <p:cNvPr id="6" name="Picture 5" descr="picture of the state department of education's homepage of their website">
            <a:extLst>
              <a:ext uri="{FF2B5EF4-FFF2-40B4-BE49-F238E27FC236}">
                <a16:creationId xmlns:a16="http://schemas.microsoft.com/office/drawing/2014/main" id="{5558BC98-4DC4-DE5E-9168-2CC06169F2C8}"/>
              </a:ext>
            </a:extLst>
          </p:cNvPr>
          <p:cNvPicPr>
            <a:picLocks noChangeAspect="1"/>
          </p:cNvPicPr>
          <p:nvPr/>
        </p:nvPicPr>
        <p:blipFill>
          <a:blip r:embed="rId3"/>
          <a:stretch>
            <a:fillRect/>
          </a:stretch>
        </p:blipFill>
        <p:spPr>
          <a:xfrm>
            <a:off x="387926" y="755998"/>
            <a:ext cx="2565732" cy="2971702"/>
          </a:xfrm>
          <a:prstGeom prst="rect">
            <a:avLst/>
          </a:prstGeom>
        </p:spPr>
      </p:pic>
      <p:pic>
        <p:nvPicPr>
          <p:cNvPr id="8" name="Picture 7" descr="picture of different links shown on the department's website to access websites for different areas of the department, such as Public School Finance.">
            <a:extLst>
              <a:ext uri="{FF2B5EF4-FFF2-40B4-BE49-F238E27FC236}">
                <a16:creationId xmlns:a16="http://schemas.microsoft.com/office/drawing/2014/main" id="{AA7D2DD0-52B9-D89E-067B-A9B5EB2E8E9E}"/>
              </a:ext>
            </a:extLst>
          </p:cNvPr>
          <p:cNvPicPr>
            <a:picLocks noChangeAspect="1"/>
          </p:cNvPicPr>
          <p:nvPr/>
        </p:nvPicPr>
        <p:blipFill>
          <a:blip r:embed="rId4"/>
          <a:stretch>
            <a:fillRect/>
          </a:stretch>
        </p:blipFill>
        <p:spPr>
          <a:xfrm>
            <a:off x="387926" y="3841109"/>
            <a:ext cx="3057223" cy="1044831"/>
          </a:xfrm>
          <a:prstGeom prst="rect">
            <a:avLst/>
          </a:prstGeom>
        </p:spPr>
      </p:pic>
      <p:pic>
        <p:nvPicPr>
          <p:cNvPr id="10" name="Picture 9" descr="piocture of the link to access the Public School FInance portion of the department's website.">
            <a:extLst>
              <a:ext uri="{FF2B5EF4-FFF2-40B4-BE49-F238E27FC236}">
                <a16:creationId xmlns:a16="http://schemas.microsoft.com/office/drawing/2014/main" id="{313BC70C-E539-3AB0-1E5B-FF49F4873D1B}"/>
              </a:ext>
            </a:extLst>
          </p:cNvPr>
          <p:cNvPicPr>
            <a:picLocks noChangeAspect="1"/>
          </p:cNvPicPr>
          <p:nvPr/>
        </p:nvPicPr>
        <p:blipFill>
          <a:blip r:embed="rId5"/>
          <a:stretch>
            <a:fillRect/>
          </a:stretch>
        </p:blipFill>
        <p:spPr>
          <a:xfrm>
            <a:off x="5414657" y="3076193"/>
            <a:ext cx="1544941" cy="850427"/>
          </a:xfrm>
          <a:prstGeom prst="rect">
            <a:avLst/>
          </a:prstGeom>
        </p:spPr>
      </p:pic>
      <p:sp>
        <p:nvSpPr>
          <p:cNvPr id="5" name="Subtitle 4">
            <a:extLst>
              <a:ext uri="{FF2B5EF4-FFF2-40B4-BE49-F238E27FC236}">
                <a16:creationId xmlns:a16="http://schemas.microsoft.com/office/drawing/2014/main" id="{8CEA6F84-4EEA-1F3D-59ED-B02B63D0DA9B}"/>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20308894-497D-6C81-CD58-B56DC80EF500}"/>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48</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28562988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3F2CD821-0EE8-1D82-02AD-76C2D26AF7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DD2CD4-38BE-5163-268F-AFCEEA67E15D}"/>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FY 2026 Public School Budgeting - 2025-2026 Budget Forms, cont.</a:t>
            </a:r>
          </a:p>
        </p:txBody>
      </p:sp>
      <p:sp>
        <p:nvSpPr>
          <p:cNvPr id="3" name="Text Placeholder 2">
            <a:extLst>
              <a:ext uri="{FF2B5EF4-FFF2-40B4-BE49-F238E27FC236}">
                <a16:creationId xmlns:a16="http://schemas.microsoft.com/office/drawing/2014/main" id="{992654D2-10D0-C91D-D293-FE80F4B6E82F}"/>
              </a:ext>
            </a:extLst>
          </p:cNvPr>
          <p:cNvSpPr>
            <a:spLocks noGrp="1"/>
          </p:cNvSpPr>
          <p:nvPr>
            <p:ph type="body" idx="1"/>
          </p:nvPr>
        </p:nvSpPr>
        <p:spPr>
          <a:xfrm>
            <a:off x="387927" y="872836"/>
            <a:ext cx="8444016" cy="4126514"/>
          </a:xfrm>
        </p:spPr>
        <p:txBody>
          <a:bodyPr>
            <a:normAutofit/>
          </a:bodyPr>
          <a:lstStyle/>
          <a:p>
            <a:pPr>
              <a:spcBef>
                <a:spcPts val="1000"/>
              </a:spcBef>
            </a:pPr>
            <a:r>
              <a:rPr lang="en-US" dirty="0">
                <a:latin typeface="Helvetica" panose="020B0604020202020204" pitchFamily="34" charset="0"/>
                <a:cs typeface="Helvetica" panose="020B0604020202020204" pitchFamily="34" charset="0"/>
              </a:rPr>
              <a:t>				</a:t>
            </a:r>
          </a:p>
          <a:p>
            <a:r>
              <a:rPr lang="en-US" altLang="en-US" dirty="0">
                <a:solidFill>
                  <a:srgbClr val="000000"/>
                </a:solidFill>
                <a:latin typeface="Calibri" panose="020F0502020204030204" pitchFamily="34" charset="0"/>
              </a:rPr>
              <a:t>Go to </a:t>
            </a:r>
            <a:r>
              <a:rPr lang="en-US" altLang="en-US" b="1" dirty="0">
                <a:solidFill>
                  <a:srgbClr val="000000"/>
                </a:solidFill>
                <a:latin typeface="Calibri" panose="020F0502020204030204" pitchFamily="34" charset="0"/>
              </a:rPr>
              <a:t>Budget Forms and Information </a:t>
            </a:r>
            <a:r>
              <a:rPr lang="en-US" altLang="en-US" dirty="0">
                <a:solidFill>
                  <a:srgbClr val="000000"/>
                </a:solidFill>
                <a:latin typeface="Calibri" panose="020F0502020204030204" pitchFamily="34" charset="0"/>
              </a:rPr>
              <a:t>and</a:t>
            </a:r>
          </a:p>
          <a:p>
            <a:r>
              <a:rPr lang="en-US" altLang="en-US" dirty="0">
                <a:solidFill>
                  <a:srgbClr val="000000"/>
                </a:solidFill>
                <a:latin typeface="Calibri" panose="020F0502020204030204" pitchFamily="34" charset="0"/>
              </a:rPr>
              <a:t>select </a:t>
            </a:r>
            <a:r>
              <a:rPr lang="en-US" altLang="en-US" b="1" dirty="0">
                <a:solidFill>
                  <a:srgbClr val="000000"/>
                </a:solidFill>
                <a:latin typeface="Calibri" panose="020F0502020204030204" pitchFamily="34" charset="0"/>
              </a:rPr>
              <a:t>2025-2026</a:t>
            </a:r>
            <a:r>
              <a:rPr lang="en-US" altLang="en-US" dirty="0">
                <a:solidFill>
                  <a:srgbClr val="000000"/>
                </a:solidFill>
                <a:latin typeface="Calibri" panose="020F0502020204030204" pitchFamily="34" charset="0"/>
              </a:rPr>
              <a:t>.</a:t>
            </a:r>
            <a:endParaRPr lang="en-US" altLang="en-US" sz="2400" dirty="0">
              <a:latin typeface="Arial" panose="020B0604020202020204" pitchFamily="34" charset="0"/>
            </a:endParaRPr>
          </a:p>
          <a:p>
            <a:pPr>
              <a:spcBef>
                <a:spcPts val="1000"/>
              </a:spcBef>
            </a:pPr>
            <a:endParaRPr lang="en-US" dirty="0"/>
          </a:p>
          <a:p>
            <a:pPr>
              <a:spcBef>
                <a:spcPts val="1000"/>
              </a:spcBef>
            </a:pPr>
            <a:r>
              <a:rPr lang="en-US" dirty="0">
                <a:latin typeface="Helvetica" panose="020B0604020202020204" pitchFamily="34" charset="0"/>
                <a:cs typeface="Helvetica" panose="020B0604020202020204" pitchFamily="34" charset="0"/>
              </a:rPr>
              <a:t>					</a:t>
            </a:r>
          </a:p>
        </p:txBody>
      </p:sp>
      <p:pic>
        <p:nvPicPr>
          <p:cNvPr id="7" name="Picture 6" descr="picture of where to find the 2024-2025 and 2025-2026 public school budget forms.">
            <a:extLst>
              <a:ext uri="{FF2B5EF4-FFF2-40B4-BE49-F238E27FC236}">
                <a16:creationId xmlns:a16="http://schemas.microsoft.com/office/drawing/2014/main" id="{2C69DA6C-CF77-50D5-9414-F942E812A4B8}"/>
              </a:ext>
            </a:extLst>
          </p:cNvPr>
          <p:cNvPicPr>
            <a:picLocks noChangeAspect="1"/>
          </p:cNvPicPr>
          <p:nvPr/>
        </p:nvPicPr>
        <p:blipFill>
          <a:blip r:embed="rId3"/>
          <a:stretch>
            <a:fillRect/>
          </a:stretch>
        </p:blipFill>
        <p:spPr>
          <a:xfrm>
            <a:off x="448766" y="1990633"/>
            <a:ext cx="2981741" cy="1314633"/>
          </a:xfrm>
          <a:prstGeom prst="rect">
            <a:avLst/>
          </a:prstGeom>
        </p:spPr>
      </p:pic>
      <p:pic>
        <p:nvPicPr>
          <p:cNvPr id="11" name="Picture 10" descr="picture of the different forms available to public schools for help preparing their  2025-2026 school budget forms.">
            <a:extLst>
              <a:ext uri="{FF2B5EF4-FFF2-40B4-BE49-F238E27FC236}">
                <a16:creationId xmlns:a16="http://schemas.microsoft.com/office/drawing/2014/main" id="{D5F64752-88B2-DCE4-CFC4-C9B3DD5650D6}"/>
              </a:ext>
            </a:extLst>
          </p:cNvPr>
          <p:cNvPicPr>
            <a:picLocks noChangeAspect="1"/>
          </p:cNvPicPr>
          <p:nvPr/>
        </p:nvPicPr>
        <p:blipFill>
          <a:blip r:embed="rId4"/>
          <a:stretch>
            <a:fillRect/>
          </a:stretch>
        </p:blipFill>
        <p:spPr>
          <a:xfrm>
            <a:off x="4376941" y="783250"/>
            <a:ext cx="2712052" cy="4019300"/>
          </a:xfrm>
          <a:prstGeom prst="rect">
            <a:avLst/>
          </a:prstGeom>
        </p:spPr>
      </p:pic>
      <p:sp>
        <p:nvSpPr>
          <p:cNvPr id="5" name="Subtitle 4">
            <a:extLst>
              <a:ext uri="{FF2B5EF4-FFF2-40B4-BE49-F238E27FC236}">
                <a16:creationId xmlns:a16="http://schemas.microsoft.com/office/drawing/2014/main" id="{910EE275-90C7-C794-2CAD-15A3CFF72DDC}"/>
              </a:ext>
            </a:extLst>
          </p:cNvPr>
          <p:cNvSpPr>
            <a:spLocks noGrp="1"/>
          </p:cNvSpPr>
          <p:nvPr>
            <p:ph type="subTitle" idx="3"/>
          </p:nvPr>
        </p:nvSpPr>
        <p:spPr>
          <a:xfrm>
            <a:off x="4572000" y="4769436"/>
            <a:ext cx="3893700" cy="319500"/>
          </a:xfrm>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FDC1A96A-44CA-F0F9-9FDC-9B1CC3A6FEFB}"/>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49</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909653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BE1A4CDF-7073-3DAF-F79D-237B05549C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DEB81C-9170-273F-83BD-8D9D69DA92BA}"/>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FY 2025, FY 2026 Public School Foundation Program – </a:t>
            </a:r>
            <a:r>
              <a:rPr lang="en-US" dirty="0"/>
              <a:t>Discretionary</a:t>
            </a:r>
            <a:endParaRPr lang="en-US" dirty="0">
              <a:latin typeface="Helvetica" panose="020B0604020202020204" pitchFamily="34" charset="0"/>
              <a:cs typeface="Helvetica" panose="020B0604020202020204" pitchFamily="34" charset="0"/>
            </a:endParaRPr>
          </a:p>
        </p:txBody>
      </p:sp>
      <p:pic>
        <p:nvPicPr>
          <p:cNvPr id="3" name="Picture 2" descr="Picture of the 2025-2026 overall revenues, statutory line item expenditures, statutory line item expenditures and net state funding appropriated during the 2025 Legislative session.  ">
            <a:extLst>
              <a:ext uri="{FF2B5EF4-FFF2-40B4-BE49-F238E27FC236}">
                <a16:creationId xmlns:a16="http://schemas.microsoft.com/office/drawing/2014/main" id="{54F529E0-7677-4C69-4326-048B7E16AF52}"/>
              </a:ext>
            </a:extLst>
          </p:cNvPr>
          <p:cNvPicPr>
            <a:picLocks noChangeAspect="1"/>
          </p:cNvPicPr>
          <p:nvPr/>
        </p:nvPicPr>
        <p:blipFill>
          <a:blip r:embed="rId3"/>
          <a:stretch>
            <a:fillRect/>
          </a:stretch>
        </p:blipFill>
        <p:spPr>
          <a:xfrm>
            <a:off x="339150" y="1130953"/>
            <a:ext cx="8465700" cy="2881594"/>
          </a:xfrm>
          <a:prstGeom prst="rect">
            <a:avLst/>
          </a:prstGeom>
        </p:spPr>
      </p:pic>
      <p:sp>
        <p:nvSpPr>
          <p:cNvPr id="5" name="Subtitle 4">
            <a:extLst>
              <a:ext uri="{FF2B5EF4-FFF2-40B4-BE49-F238E27FC236}">
                <a16:creationId xmlns:a16="http://schemas.microsoft.com/office/drawing/2014/main" id="{98C2444D-FD22-20E0-A9D5-A66940F3CBB8}"/>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A11AEBA6-8D7A-E4EA-E20B-BF88C8D52677}"/>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5</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335115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96F181CA-7404-C65E-B68E-4E83EC94CB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F9E86-FB3B-5251-1E9F-BCC243EB66E2}"/>
              </a:ext>
            </a:extLst>
          </p:cNvPr>
          <p:cNvSpPr>
            <a:spLocks noGrp="1"/>
          </p:cNvSpPr>
          <p:nvPr>
            <p:ph type="title"/>
          </p:nvPr>
        </p:nvSpPr>
        <p:spPr>
          <a:xfrm>
            <a:off x="185200" y="83127"/>
            <a:ext cx="7929300" cy="547255"/>
          </a:xfrm>
        </p:spPr>
        <p:txBody>
          <a:bodyPr>
            <a:normAutofit fontScale="90000"/>
          </a:bodyPr>
          <a:lstStyle/>
          <a:p>
            <a:r>
              <a:rPr lang="en-US" dirty="0">
                <a:latin typeface="Helvetica" panose="020B0604020202020204" pitchFamily="34" charset="0"/>
                <a:cs typeface="Helvetica" panose="020B0604020202020204" pitchFamily="34" charset="0"/>
              </a:rPr>
              <a:t>FY 2026 Public School Budgeting - 2025-2026 Forms &amp; Information, cont.</a:t>
            </a:r>
          </a:p>
        </p:txBody>
      </p:sp>
      <p:sp>
        <p:nvSpPr>
          <p:cNvPr id="3" name="Text Placeholder 2" descr="picture of additional forms available to public schools for help preparing their 2025-2026 school budget forms.">
            <a:extLst>
              <a:ext uri="{FF2B5EF4-FFF2-40B4-BE49-F238E27FC236}">
                <a16:creationId xmlns:a16="http://schemas.microsoft.com/office/drawing/2014/main" id="{D3D2C4F7-8885-CDDE-01CF-BF9F941223C8}"/>
              </a:ext>
            </a:extLst>
          </p:cNvPr>
          <p:cNvSpPr>
            <a:spLocks noGrp="1"/>
          </p:cNvSpPr>
          <p:nvPr>
            <p:ph type="body" idx="1"/>
          </p:nvPr>
        </p:nvSpPr>
        <p:spPr>
          <a:xfrm>
            <a:off x="387927" y="872836"/>
            <a:ext cx="8257309" cy="4126514"/>
          </a:xfrm>
        </p:spPr>
        <p:txBody>
          <a:bodyPr>
            <a:normAutofit/>
          </a:bodyPr>
          <a:lstStyle/>
          <a:p>
            <a:pPr>
              <a:spcBef>
                <a:spcPts val="1000"/>
              </a:spcBef>
            </a:pPr>
            <a:r>
              <a:rPr lang="en-US" dirty="0">
                <a:latin typeface="Helvetica" panose="020B0604020202020204" pitchFamily="34" charset="0"/>
                <a:cs typeface="Helvetica" panose="020B0604020202020204" pitchFamily="34" charset="0"/>
              </a:rPr>
              <a:t> </a:t>
            </a:r>
          </a:p>
        </p:txBody>
      </p:sp>
      <p:pic>
        <p:nvPicPr>
          <p:cNvPr id="6" name="Picture 5" descr="picture of additional forms available to public schools for help preparing their 2025-2026 school budget forms.">
            <a:extLst>
              <a:ext uri="{FF2B5EF4-FFF2-40B4-BE49-F238E27FC236}">
                <a16:creationId xmlns:a16="http://schemas.microsoft.com/office/drawing/2014/main" id="{18DF75CB-169E-ACB6-8878-4E450218AC29}"/>
              </a:ext>
            </a:extLst>
          </p:cNvPr>
          <p:cNvPicPr>
            <a:picLocks noChangeAspect="1"/>
          </p:cNvPicPr>
          <p:nvPr/>
        </p:nvPicPr>
        <p:blipFill>
          <a:blip r:embed="rId3"/>
          <a:stretch>
            <a:fillRect/>
          </a:stretch>
        </p:blipFill>
        <p:spPr>
          <a:xfrm>
            <a:off x="941442" y="817027"/>
            <a:ext cx="2612080" cy="4208352"/>
          </a:xfrm>
          <a:prstGeom prst="rect">
            <a:avLst/>
          </a:prstGeom>
        </p:spPr>
      </p:pic>
      <p:sp>
        <p:nvSpPr>
          <p:cNvPr id="7" name="TextBox 6">
            <a:extLst>
              <a:ext uri="{FF2B5EF4-FFF2-40B4-BE49-F238E27FC236}">
                <a16:creationId xmlns:a16="http://schemas.microsoft.com/office/drawing/2014/main" id="{A333D5A5-2B79-8C87-832D-E0EFA4ADD8AF}"/>
              </a:ext>
            </a:extLst>
          </p:cNvPr>
          <p:cNvSpPr txBox="1"/>
          <p:nvPr/>
        </p:nvSpPr>
        <p:spPr>
          <a:xfrm>
            <a:off x="4713217" y="1408342"/>
            <a:ext cx="3869635" cy="2677656"/>
          </a:xfrm>
          <a:prstGeom prst="rect">
            <a:avLst/>
          </a:prstGeom>
          <a:noFill/>
        </p:spPr>
        <p:txBody>
          <a:bodyPr wrap="square" rtlCol="0">
            <a:spAutoFit/>
          </a:bodyPr>
          <a:lstStyle/>
          <a:p>
            <a:endParaRPr lang="en-US" dirty="0">
              <a:latin typeface="Calibri  "/>
            </a:endParaRPr>
          </a:p>
          <a:p>
            <a:endParaRPr lang="en-US" dirty="0">
              <a:latin typeface="Calibri  "/>
            </a:endParaRPr>
          </a:p>
          <a:p>
            <a:endParaRPr lang="en-US" dirty="0">
              <a:latin typeface="Calibri  "/>
            </a:endParaRPr>
          </a:p>
          <a:p>
            <a:endParaRPr lang="en-US" dirty="0">
              <a:latin typeface="Calibri  "/>
            </a:endParaRPr>
          </a:p>
          <a:p>
            <a:r>
              <a:rPr lang="en-US" dirty="0">
                <a:latin typeface="Calibri  "/>
              </a:rPr>
              <a:t>PLEASE tell us if you see any errors. </a:t>
            </a:r>
          </a:p>
          <a:p>
            <a:endParaRPr lang="en-US" dirty="0">
              <a:latin typeface="Calibri  "/>
            </a:endParaRPr>
          </a:p>
          <a:p>
            <a:r>
              <a:rPr lang="en-US" dirty="0">
                <a:latin typeface="Calibri  "/>
              </a:rPr>
              <a:t>Any revisions made after the initial posting of the 2025-2026 budget forms will be summarized on a Summary of Revisions document included in the Supporting Documents and Forms section. </a:t>
            </a:r>
            <a:r>
              <a:rPr lang="en-US" b="1" dirty="0">
                <a:latin typeface="Calibri  "/>
              </a:rPr>
              <a:t>It will include the budget form impacted, the date of the revision, and a summary of the revision.</a:t>
            </a:r>
          </a:p>
        </p:txBody>
      </p:sp>
      <p:sp>
        <p:nvSpPr>
          <p:cNvPr id="5" name="Subtitle 4">
            <a:extLst>
              <a:ext uri="{FF2B5EF4-FFF2-40B4-BE49-F238E27FC236}">
                <a16:creationId xmlns:a16="http://schemas.microsoft.com/office/drawing/2014/main" id="{CF97355B-A79C-4707-3E41-2033FF435D56}"/>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B814BD87-B612-D238-E01C-3AAD5114BD4F}"/>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50</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26963259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BB35C37D-0DDB-D124-BBA2-54FCA34760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E357C9-D271-0B83-65ED-709551003603}"/>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FY 2026 Public School Budgeting – Special Distributions</a:t>
            </a:r>
          </a:p>
        </p:txBody>
      </p:sp>
      <p:sp>
        <p:nvSpPr>
          <p:cNvPr id="3" name="Text Placeholder 2">
            <a:extLst>
              <a:ext uri="{FF2B5EF4-FFF2-40B4-BE49-F238E27FC236}">
                <a16:creationId xmlns:a16="http://schemas.microsoft.com/office/drawing/2014/main" id="{F1CCBDA9-C7E9-6970-A277-C903B4A889C7}"/>
              </a:ext>
            </a:extLst>
          </p:cNvPr>
          <p:cNvSpPr>
            <a:spLocks noGrp="1"/>
          </p:cNvSpPr>
          <p:nvPr>
            <p:ph type="body" idx="1"/>
          </p:nvPr>
        </p:nvSpPr>
        <p:spPr>
          <a:xfrm>
            <a:off x="387927" y="872836"/>
            <a:ext cx="8257309" cy="4126514"/>
          </a:xfrm>
        </p:spPr>
        <p:txBody>
          <a:bodyPr>
            <a:normAutofit/>
          </a:body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ea typeface="Open Sans Light" panose="020B0306030504020204" pitchFamily="34" charset="0"/>
              </a:rPr>
              <a:t>Most of the dollars we distribute to you are based on the information you upload via ISEE, including data for mid-term &amp; best 28 week average daily attendance, enrollment, and </a:t>
            </a:r>
            <a:r>
              <a:rPr lang="en-US" sz="1800" dirty="0">
                <a:solidFill>
                  <a:srgbClr val="000000"/>
                </a:solidFill>
                <a:ea typeface="Open Sans Light" panose="020B0306030504020204" pitchFamily="34" charset="0"/>
              </a:rPr>
              <a:t>Instructional / Pupil Service FTE </a:t>
            </a:r>
            <a:r>
              <a:rPr kumimoji="0" lang="en-US" sz="1800" b="0" i="0" u="none" strike="noStrike" kern="1200" cap="none" spc="0" normalizeH="0" baseline="0" noProof="0" dirty="0">
                <a:ln>
                  <a:noFill/>
                </a:ln>
                <a:solidFill>
                  <a:srgbClr val="000000"/>
                </a:solidFill>
                <a:effectLst/>
                <a:uLnTx/>
                <a:uFillTx/>
                <a:ea typeface="Open Sans Light" panose="020B0306030504020204" pitchFamily="34" charset="0"/>
              </a:rPr>
              <a:t> </a:t>
            </a:r>
          </a:p>
          <a:p>
            <a:pPr marL="685800" marR="0" lvl="1"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ea typeface="Open Sans Light" panose="020B0306030504020204" pitchFamily="34" charset="0"/>
              </a:rPr>
              <a:t>Critical that you report accurate data via ISEE in compliance with state laws and board rules</a:t>
            </a:r>
          </a:p>
          <a:p>
            <a:pPr marL="685800" marR="0" lvl="1"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ea typeface="Open Sans Light" panose="020B0306030504020204" pitchFamily="34" charset="0"/>
              </a:rPr>
              <a:t>If you aren’t sure about something – reach out to your regional ISEE Technical Coordinator or Public School Finance</a:t>
            </a:r>
          </a:p>
          <a:p>
            <a:pPr marL="685800" marR="0" lvl="1"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ea typeface="Open Sans Light" panose="020B0306030504020204" pitchFamily="34" charset="0"/>
              </a:rPr>
              <a:t>It is essential that you make it a practice to review your data before and after it has been uploaded and make corrections ASAP</a:t>
            </a:r>
          </a:p>
          <a:p>
            <a:pPr>
              <a:spcBef>
                <a:spcPts val="1000"/>
              </a:spcBef>
            </a:pPr>
            <a:endParaRPr lang="en-US" dirty="0">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D1909964-109B-661D-19C1-54B865028C76}"/>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99E45A34-8DC5-1780-CD53-B8268BE846A7}"/>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51</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0919316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CF8EA2EC-A356-7A10-D6C2-EE5CDADA15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6F2446-60E2-6F53-08FF-B1288F53D485}"/>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FY 2026 Public School Budgeting – Advanced Opportunities</a:t>
            </a:r>
          </a:p>
        </p:txBody>
      </p:sp>
      <p:sp>
        <p:nvSpPr>
          <p:cNvPr id="3" name="Text Placeholder 2">
            <a:extLst>
              <a:ext uri="{FF2B5EF4-FFF2-40B4-BE49-F238E27FC236}">
                <a16:creationId xmlns:a16="http://schemas.microsoft.com/office/drawing/2014/main" id="{4D566D41-CB1D-77A6-285F-CDBE283E1CF9}"/>
              </a:ext>
            </a:extLst>
          </p:cNvPr>
          <p:cNvSpPr>
            <a:spLocks noGrp="1"/>
          </p:cNvSpPr>
          <p:nvPr>
            <p:ph type="body" idx="1"/>
          </p:nvPr>
        </p:nvSpPr>
        <p:spPr>
          <a:xfrm>
            <a:off x="387927" y="872836"/>
            <a:ext cx="8257309" cy="4126514"/>
          </a:xfrm>
        </p:spPr>
        <p:txBody>
          <a:bodyPr>
            <a:normAutofit/>
          </a:bodyPr>
          <a:lstStyle/>
          <a:p>
            <a:pPr marL="0" marR="0">
              <a:spcBef>
                <a:spcPts val="200"/>
              </a:spcBef>
              <a:buNone/>
            </a:pPr>
            <a:r>
              <a:rPr lang="en-US" sz="1800" b="1" u="sng"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Advanced Opportunities (33-4602, I.C.)</a:t>
            </a:r>
            <a:endParaRPr lang="en-US" sz="14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marR="0" lvl="0" indent="-342900">
              <a:buFont typeface="Symbol" panose="05050102010706020507" pitchFamily="18" charset="2"/>
              <a:buChar char=""/>
            </a:pPr>
            <a:r>
              <a:rPr lang="en-US" sz="1400" b="1" dirty="0">
                <a:effectLst/>
                <a:latin typeface="Times New Roman" panose="02020603050405020304" pitchFamily="18" charset="0"/>
                <a:ea typeface="Times New Roman" panose="02020603050405020304" pitchFamily="18" charset="0"/>
              </a:rPr>
              <a:t>Advanced Opportunities – </a:t>
            </a:r>
            <a:r>
              <a:rPr lang="en-US" sz="1400" dirty="0">
                <a:effectLst/>
                <a:latin typeface="Times New Roman" panose="02020603050405020304" pitchFamily="18" charset="0"/>
                <a:ea typeface="Times New Roman" panose="02020603050405020304" pitchFamily="18" charset="0"/>
              </a:rPr>
              <a:t>Funding is available to pay for overload courses, dual credit courses, postsecondary credit-bearing exams, career technical certification exams, CTE workforce training, college entrance exams, preliminary college entrance exams, and proctoring fees.  Every public school student in grades 7-12 is allocated </a:t>
            </a:r>
            <a:r>
              <a:rPr lang="en-US" sz="1400" dirty="0">
                <a:solidFill>
                  <a:srgbClr val="009900"/>
                </a:solidFill>
                <a:effectLst/>
                <a:latin typeface="Times New Roman" panose="02020603050405020304" pitchFamily="18" charset="0"/>
                <a:ea typeface="Times New Roman" panose="02020603050405020304" pitchFamily="18" charset="0"/>
              </a:rPr>
              <a:t>$4,625.00 </a:t>
            </a:r>
            <a:r>
              <a:rPr lang="en-US" sz="1400" dirty="0">
                <a:effectLst/>
                <a:latin typeface="Times New Roman" panose="02020603050405020304" pitchFamily="18" charset="0"/>
                <a:ea typeface="Times New Roman" panose="02020603050405020304" pitchFamily="18" charset="0"/>
              </a:rPr>
              <a:t>for these purposes.  In most cases, these funds will be paid directly to Idaho public post-secondary institutions and IDLA. The school district or charter school will be the recipient of these funds if:</a:t>
            </a:r>
          </a:p>
          <a:p>
            <a:pPr marL="742950" marR="0" lvl="1" indent="-285750">
              <a:buFont typeface="+mj-lt"/>
              <a:buAutoNum type="alphaLcParenR"/>
            </a:pPr>
            <a:r>
              <a:rPr lang="en-US" dirty="0">
                <a:effectLst/>
                <a:latin typeface="Times New Roman" panose="02020603050405020304" pitchFamily="18" charset="0"/>
                <a:ea typeface="Times New Roman" panose="02020603050405020304" pitchFamily="18" charset="0"/>
              </a:rPr>
              <a:t>The school district or charter school is the provider of an overload course.</a:t>
            </a:r>
          </a:p>
          <a:p>
            <a:pPr marL="742950" marR="0" lvl="1" indent="-285750">
              <a:buFont typeface="+mj-lt"/>
              <a:buAutoNum type="alphaLcParenR"/>
            </a:pPr>
            <a:r>
              <a:rPr lang="en-US" dirty="0">
                <a:effectLst/>
                <a:latin typeface="Times New Roman" panose="02020603050405020304" pitchFamily="18" charset="0"/>
                <a:ea typeface="Times New Roman" panose="02020603050405020304" pitchFamily="18" charset="0"/>
              </a:rPr>
              <a:t>A course taken by a student is through a private institution or outside the state of Idaho.  The school district or charter school will be expected to forward these funds to either the institution or to the family.</a:t>
            </a:r>
          </a:p>
          <a:p>
            <a:pPr marL="742950" marR="0" lvl="1" indent="-285750">
              <a:buFont typeface="+mj-lt"/>
              <a:buAutoNum type="alphaLcParenR"/>
            </a:pPr>
            <a:r>
              <a:rPr lang="en-US" dirty="0">
                <a:effectLst/>
                <a:latin typeface="Times New Roman" panose="02020603050405020304" pitchFamily="18" charset="0"/>
                <a:ea typeface="Times New Roman" panose="02020603050405020304" pitchFamily="18" charset="0"/>
              </a:rPr>
              <a:t>Students are requesting funds for an examination (AP, IB, CLEP, and CTE). The school district or charter school will likely be billed for this activity by the exam provider, or may need to reimburse the family.</a:t>
            </a:r>
          </a:p>
        </p:txBody>
      </p:sp>
      <p:sp>
        <p:nvSpPr>
          <p:cNvPr id="5" name="Subtitle 4">
            <a:extLst>
              <a:ext uri="{FF2B5EF4-FFF2-40B4-BE49-F238E27FC236}">
                <a16:creationId xmlns:a16="http://schemas.microsoft.com/office/drawing/2014/main" id="{43978D7A-5353-39A7-3D8B-049F95D326B4}"/>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7BBD23B1-1883-4837-2275-9F24C7A52C90}"/>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52</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1656609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70A2579F-F71A-F09A-20C7-0B24D3D466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EA9180-38F2-D65B-B089-4ED91052F3A2}"/>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FY 2026 Public School Budgeting – Advanced Opportunities, cont.</a:t>
            </a:r>
          </a:p>
        </p:txBody>
      </p:sp>
      <p:sp>
        <p:nvSpPr>
          <p:cNvPr id="3" name="Text Placeholder 2">
            <a:extLst>
              <a:ext uri="{FF2B5EF4-FFF2-40B4-BE49-F238E27FC236}">
                <a16:creationId xmlns:a16="http://schemas.microsoft.com/office/drawing/2014/main" id="{5A7C867D-1D60-73D8-6A89-FBDDE114E3B0}"/>
              </a:ext>
            </a:extLst>
          </p:cNvPr>
          <p:cNvSpPr>
            <a:spLocks noGrp="1"/>
          </p:cNvSpPr>
          <p:nvPr>
            <p:ph type="body" idx="1"/>
          </p:nvPr>
        </p:nvSpPr>
        <p:spPr>
          <a:xfrm>
            <a:off x="387927" y="872836"/>
            <a:ext cx="8257309" cy="4270664"/>
          </a:xfrm>
        </p:spPr>
        <p:txBody>
          <a:bodyPr>
            <a:normAutofit/>
          </a:bodyPr>
          <a:lstStyle/>
          <a:p>
            <a:pPr marL="0" marR="0">
              <a:spcBef>
                <a:spcPts val="200"/>
              </a:spcBef>
              <a:buNone/>
            </a:pPr>
            <a:r>
              <a:rPr lang="en-US" sz="1800" b="1" u="sng"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Advanced Opportunities (33-4602, I.C.)</a:t>
            </a:r>
            <a:endParaRPr lang="en-US" sz="18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marR="0" lvl="0" indent="-342900">
              <a:buFont typeface="Symbol" panose="05050102010706020507" pitchFamily="18" charset="2"/>
              <a:buChar char=""/>
            </a:pPr>
            <a:r>
              <a:rPr lang="en-US" b="1" dirty="0">
                <a:effectLst/>
                <a:latin typeface="Times New Roman" panose="02020603050405020304" pitchFamily="18" charset="0"/>
                <a:ea typeface="Times New Roman" panose="02020603050405020304" pitchFamily="18" charset="0"/>
              </a:rPr>
              <a:t>Early Graduation Scholarship</a:t>
            </a:r>
            <a:r>
              <a:rPr lang="en-US" dirty="0">
                <a:effectLst/>
                <a:latin typeface="Times New Roman" panose="02020603050405020304" pitchFamily="18" charset="0"/>
                <a:ea typeface="Times New Roman" panose="02020603050405020304" pitchFamily="18" charset="0"/>
              </a:rPr>
              <a:t> - These funds are related to scholarships awarded to students for Early Graduation.  If a student graduates at least one year early, they are eligible for a scholarship equal to 35% of the statewide ADA funding, which they can use at an Idaho public post-secondary school.  The department will disperse these scholarships directly to the college or university.  School districts and charter schools will receive an equivalent award of 35% of the statewide ADA funding for any student who graduates at least one year early that is reported to the department by June 15</a:t>
            </a:r>
            <a:r>
              <a:rPr lang="en-US" baseline="30000" dirty="0">
                <a:effectLst/>
                <a:latin typeface="Times New Roman" panose="02020603050405020304" pitchFamily="18" charset="0"/>
                <a:ea typeface="Times New Roman" panose="02020603050405020304" pitchFamily="18" charset="0"/>
              </a:rPr>
              <a:t>th</a:t>
            </a:r>
            <a:r>
              <a:rPr lang="en-US" dirty="0">
                <a:effectLst/>
                <a:latin typeface="Times New Roman" panose="02020603050405020304" pitchFamily="18" charset="0"/>
                <a:ea typeface="Times New Roman" panose="02020603050405020304" pitchFamily="18" charset="0"/>
              </a:rPr>
              <a:t> of each year.</a:t>
            </a:r>
          </a:p>
          <a:p>
            <a:pPr marL="457200" marR="0">
              <a:buNone/>
            </a:pPr>
            <a:r>
              <a:rPr lang="en-US" dirty="0">
                <a:effectLst/>
                <a:latin typeface="Times New Roman" panose="02020603050405020304" pitchFamily="18" charset="0"/>
                <a:ea typeface="Times New Roman" panose="02020603050405020304" pitchFamily="18" charset="0"/>
              </a:rPr>
              <a:t> </a:t>
            </a:r>
          </a:p>
          <a:p>
            <a:pPr marL="0" marR="0">
              <a:buNone/>
            </a:pPr>
            <a:r>
              <a:rPr lang="en-US" dirty="0">
                <a:effectLst/>
                <a:latin typeface="Times New Roman" panose="02020603050405020304" pitchFamily="18" charset="0"/>
                <a:ea typeface="Times New Roman" panose="02020603050405020304" pitchFamily="18" charset="0"/>
              </a:rPr>
              <a:t>Receipts for all transactions related to Advanced Opportunities are available in the Advanced Opportunities portal. </a:t>
            </a:r>
          </a:p>
          <a:p>
            <a:pPr marL="0" marR="0">
              <a:buNone/>
            </a:pPr>
            <a:r>
              <a:rPr lang="en-US" dirty="0">
                <a:effectLst/>
                <a:latin typeface="Times New Roman" panose="02020603050405020304" pitchFamily="18" charset="0"/>
                <a:ea typeface="Times New Roman" panose="02020603050405020304" pitchFamily="18" charset="0"/>
              </a:rPr>
              <a:t> </a:t>
            </a:r>
          </a:p>
          <a:p>
            <a:pPr marL="0" marR="0">
              <a:buNone/>
            </a:pPr>
            <a:r>
              <a:rPr lang="en-US" dirty="0">
                <a:effectLst/>
                <a:latin typeface="Times New Roman" panose="02020603050405020304" pitchFamily="18" charset="0"/>
                <a:ea typeface="Times New Roman" panose="02020603050405020304" pitchFamily="18" charset="0"/>
              </a:rPr>
              <a:t>Contact Brock Astle (208-332-6944, </a:t>
            </a:r>
            <a:r>
              <a:rPr lang="en-US" u="sng" dirty="0">
                <a:solidFill>
                  <a:srgbClr val="0000FF"/>
                </a:solidFill>
                <a:effectLst/>
                <a:latin typeface="Times New Roman" panose="02020603050405020304" pitchFamily="18" charset="0"/>
                <a:ea typeface="Times New Roman" panose="02020603050405020304" pitchFamily="18" charset="0"/>
                <a:hlinkClick r:id="rId3"/>
              </a:rPr>
              <a:t>bastle@sde.idaho.gov</a:t>
            </a:r>
            <a:r>
              <a:rPr lang="en-US" dirty="0">
                <a:effectLst/>
                <a:latin typeface="Times New Roman" panose="02020603050405020304" pitchFamily="18" charset="0"/>
                <a:ea typeface="Times New Roman" panose="02020603050405020304" pitchFamily="18" charset="0"/>
              </a:rPr>
              <a:t>) for additional information.</a:t>
            </a:r>
            <a:endParaRPr lang="en-US" sz="1800" dirty="0">
              <a:effectLst/>
              <a:latin typeface="Times New Roman" panose="02020603050405020304" pitchFamily="18" charset="0"/>
              <a:ea typeface="Times New Roman" panose="02020603050405020304" pitchFamily="18" charset="0"/>
            </a:endParaRPr>
          </a:p>
          <a:p>
            <a:pPr marL="0" marR="0"/>
            <a:r>
              <a:rPr lang="en-US" sz="1800" dirty="0">
                <a:effectLst/>
                <a:latin typeface="Times New Roman" panose="02020603050405020304" pitchFamily="18" charset="0"/>
                <a:ea typeface="Times New Roman" panose="02020603050405020304" pitchFamily="18" charset="0"/>
              </a:rPr>
              <a:t> </a:t>
            </a:r>
          </a:p>
          <a:p>
            <a:pPr>
              <a:spcBef>
                <a:spcPts val="1000"/>
              </a:spcBef>
            </a:pPr>
            <a:endParaRPr lang="en-US" dirty="0"/>
          </a:p>
        </p:txBody>
      </p:sp>
      <p:sp>
        <p:nvSpPr>
          <p:cNvPr id="5" name="Subtitle 4">
            <a:extLst>
              <a:ext uri="{FF2B5EF4-FFF2-40B4-BE49-F238E27FC236}">
                <a16:creationId xmlns:a16="http://schemas.microsoft.com/office/drawing/2014/main" id="{FB411D1A-AE1A-6546-2D3A-AEBB710E67A4}"/>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C68AA63E-DD94-D540-968F-D7F92450B47B}"/>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53</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1834159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C05A8D4B-47E2-B989-D646-4623AB4C08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830D23-BF92-9170-3928-127F59D92DA3}"/>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FY 2026 Public School Budgeting – Charter School Facilities</a:t>
            </a:r>
          </a:p>
        </p:txBody>
      </p:sp>
      <p:sp>
        <p:nvSpPr>
          <p:cNvPr id="3" name="Text Placeholder 2">
            <a:extLst>
              <a:ext uri="{FF2B5EF4-FFF2-40B4-BE49-F238E27FC236}">
                <a16:creationId xmlns:a16="http://schemas.microsoft.com/office/drawing/2014/main" id="{75142512-1B43-6587-73F6-505AACA20555}"/>
              </a:ext>
            </a:extLst>
          </p:cNvPr>
          <p:cNvSpPr>
            <a:spLocks noGrp="1"/>
          </p:cNvSpPr>
          <p:nvPr>
            <p:ph type="body" idx="1"/>
          </p:nvPr>
        </p:nvSpPr>
        <p:spPr>
          <a:xfrm>
            <a:off x="387927" y="872836"/>
            <a:ext cx="8257309" cy="4126514"/>
          </a:xfrm>
        </p:spPr>
        <p:txBody>
          <a:bodyPr>
            <a:normAutofit/>
          </a:bodyPr>
          <a:lstStyle/>
          <a:p>
            <a:pPr marL="0" marR="0">
              <a:spcBef>
                <a:spcPts val="200"/>
              </a:spcBef>
              <a:buNone/>
            </a:pPr>
            <a:r>
              <a:rPr lang="en-US" sz="1800" b="1" u="sng"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Charter School Facilities [33-5207(6), I.C.]</a:t>
            </a:r>
            <a:endParaRPr lang="en-US" sz="18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a:buNone/>
            </a:pPr>
            <a:r>
              <a:rPr lang="en-US" sz="1800" dirty="0">
                <a:effectLst/>
                <a:latin typeface="Times New Roman" panose="02020603050405020304" pitchFamily="18" charset="0"/>
                <a:ea typeface="Times New Roman" panose="02020603050405020304" pitchFamily="18" charset="0"/>
              </a:rPr>
              <a:t>Budget </a:t>
            </a:r>
            <a:r>
              <a:rPr lang="en-US" sz="1800" dirty="0">
                <a:solidFill>
                  <a:srgbClr val="009900"/>
                </a:solidFill>
                <a:effectLst/>
                <a:latin typeface="Times New Roman" panose="02020603050405020304" pitchFamily="18" charset="0"/>
                <a:ea typeface="Times New Roman" panose="02020603050405020304" pitchFamily="18" charset="0"/>
              </a:rPr>
              <a:t>$400 </a:t>
            </a:r>
            <a:r>
              <a:rPr lang="en-US" sz="1800" dirty="0">
                <a:effectLst/>
                <a:latin typeface="Times New Roman" panose="02020603050405020304" pitchFamily="18" charset="0"/>
                <a:ea typeface="Times New Roman" panose="02020603050405020304" pitchFamily="18" charset="0"/>
              </a:rPr>
              <a:t>per 2025-2026 best 28 weeks adjusted average daily attendance (ADA) for charter school students where a majority of their instruction was received at a physical facility that was owned or leased by the charter school.  Online only and online/onsite charter schools should request a worksheet to estimate their payment.   </a:t>
            </a:r>
          </a:p>
          <a:p>
            <a:pPr marL="0" marR="0">
              <a:buNone/>
            </a:pPr>
            <a:r>
              <a:rPr lang="en-US" sz="1800" dirty="0">
                <a:effectLst/>
                <a:latin typeface="Times New Roman" panose="02020603050405020304" pitchFamily="18" charset="0"/>
                <a:ea typeface="Times New Roman" panose="02020603050405020304" pitchFamily="18" charset="0"/>
              </a:rPr>
              <a:t> </a:t>
            </a:r>
          </a:p>
          <a:p>
            <a:pPr marL="0" marR="0"/>
            <a:r>
              <a:rPr lang="en-US" sz="1800" dirty="0">
                <a:effectLst/>
                <a:latin typeface="Times New Roman" panose="02020603050405020304" pitchFamily="18" charset="0"/>
                <a:ea typeface="Times New Roman" panose="02020603050405020304" pitchFamily="18" charset="0"/>
              </a:rPr>
              <a:t>Contact Andrew Konopacky (208-332-6846, </a:t>
            </a:r>
            <a:r>
              <a:rPr lang="en-US" sz="1800" u="sng" dirty="0">
                <a:solidFill>
                  <a:srgbClr val="0000FF"/>
                </a:solidFill>
                <a:effectLst/>
                <a:latin typeface="Times New Roman" panose="02020603050405020304" pitchFamily="18" charset="0"/>
                <a:ea typeface="Times New Roman" panose="02020603050405020304" pitchFamily="18" charset="0"/>
                <a:hlinkClick r:id="rId3"/>
              </a:rPr>
              <a:t>akonopacky@sde.idaho.gov</a:t>
            </a:r>
            <a:r>
              <a:rPr lang="en-US" sz="1800" dirty="0">
                <a:effectLst/>
                <a:latin typeface="Times New Roman" panose="02020603050405020304" pitchFamily="18" charset="0"/>
                <a:ea typeface="Times New Roman" panose="02020603050405020304" pitchFamily="18" charset="0"/>
              </a:rPr>
              <a:t>) for additional information. </a:t>
            </a:r>
          </a:p>
          <a:p>
            <a:pPr>
              <a:spcBef>
                <a:spcPts val="1000"/>
              </a:spcBef>
            </a:pPr>
            <a:endParaRPr lang="en-US" dirty="0">
              <a:latin typeface="Helvetica" panose="020B0604020202020204" pitchFamily="34" charset="0"/>
              <a:cs typeface="Helvetica" panose="020B0604020202020204" pitchFamily="34" charset="0"/>
            </a:endParaRPr>
          </a:p>
          <a:p>
            <a:pPr>
              <a:spcBef>
                <a:spcPts val="1000"/>
              </a:spcBef>
            </a:pPr>
            <a:endParaRPr lang="en-US" dirty="0">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0222F465-68A1-2569-F9BB-978D365FD2AF}"/>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94A02401-ECF9-81D4-226D-57FBB228F1AB}"/>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54</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28764495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559DF66B-C9A4-9B74-84FE-20743E9571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93E8DE-18AA-7477-95B1-202B17B9710C}"/>
              </a:ext>
            </a:extLst>
          </p:cNvPr>
          <p:cNvSpPr>
            <a:spLocks noGrp="1"/>
          </p:cNvSpPr>
          <p:nvPr>
            <p:ph type="title"/>
          </p:nvPr>
        </p:nvSpPr>
        <p:spPr>
          <a:xfrm>
            <a:off x="185200" y="83127"/>
            <a:ext cx="7929300" cy="547255"/>
          </a:xfrm>
        </p:spPr>
        <p:txBody>
          <a:bodyPr>
            <a:normAutofit fontScale="90000"/>
          </a:bodyPr>
          <a:lstStyle/>
          <a:p>
            <a:r>
              <a:rPr lang="en-US" dirty="0">
                <a:latin typeface="Helvetica" panose="020B0604020202020204" pitchFamily="34" charset="0"/>
                <a:cs typeface="Helvetica" panose="020B0604020202020204" pitchFamily="34" charset="0"/>
              </a:rPr>
              <a:t>FY 2026 Public School Budgeting – College &amp; Career Advisors and Student Mentors</a:t>
            </a:r>
          </a:p>
        </p:txBody>
      </p:sp>
      <p:sp>
        <p:nvSpPr>
          <p:cNvPr id="3" name="Text Placeholder 2">
            <a:extLst>
              <a:ext uri="{FF2B5EF4-FFF2-40B4-BE49-F238E27FC236}">
                <a16:creationId xmlns:a16="http://schemas.microsoft.com/office/drawing/2014/main" id="{CE59EC1B-55FD-4A42-B909-68628BC74755}"/>
              </a:ext>
            </a:extLst>
          </p:cNvPr>
          <p:cNvSpPr>
            <a:spLocks noGrp="1"/>
          </p:cNvSpPr>
          <p:nvPr>
            <p:ph type="body" idx="1"/>
          </p:nvPr>
        </p:nvSpPr>
        <p:spPr>
          <a:xfrm>
            <a:off x="387927" y="872836"/>
            <a:ext cx="8555182" cy="4126514"/>
          </a:xfrm>
        </p:spPr>
        <p:txBody>
          <a:bodyPr>
            <a:normAutofit/>
          </a:bodyPr>
          <a:lstStyle/>
          <a:p>
            <a:pPr marL="0" marR="0">
              <a:spcBef>
                <a:spcPts val="200"/>
              </a:spcBef>
              <a:buNone/>
            </a:pPr>
            <a:r>
              <a:rPr lang="en-US" sz="1800" b="1" u="sng"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College and Career Advisors and Student Mentors [33-1002(2)(q), (33-1212), I.C.] </a:t>
            </a:r>
            <a:endParaRPr lang="en-US" sz="18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a:buNone/>
            </a:pPr>
            <a:r>
              <a:rPr lang="en-US" sz="1800" dirty="0">
                <a:effectLst/>
                <a:latin typeface="Times New Roman" panose="02020603050405020304" pitchFamily="18" charset="0"/>
                <a:ea typeface="Times New Roman" panose="02020603050405020304" pitchFamily="18" charset="0"/>
              </a:rPr>
              <a:t>Budget as follows based on 2025-2026 enrollment:</a:t>
            </a:r>
          </a:p>
          <a:p>
            <a:pPr marL="342900" marR="0" lvl="0" indent="-342900">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For school districts and charter schools with 100 or more students in grades 8 through 12, budget the greater of </a:t>
            </a:r>
            <a:r>
              <a:rPr lang="en-US" sz="1800" dirty="0">
                <a:solidFill>
                  <a:srgbClr val="009900"/>
                </a:solidFill>
                <a:effectLst/>
                <a:latin typeface="Times New Roman" panose="02020603050405020304" pitchFamily="18" charset="0"/>
                <a:ea typeface="Times New Roman" panose="02020603050405020304" pitchFamily="18" charset="0"/>
              </a:rPr>
              <a:t>$62 </a:t>
            </a:r>
            <a:r>
              <a:rPr lang="en-US" sz="1800" dirty="0">
                <a:effectLst/>
                <a:latin typeface="Times New Roman" panose="02020603050405020304" pitchFamily="18" charset="0"/>
                <a:ea typeface="Times New Roman" panose="02020603050405020304" pitchFamily="18" charset="0"/>
              </a:rPr>
              <a:t>per student (8-12), or </a:t>
            </a:r>
            <a:r>
              <a:rPr lang="en-US" sz="1800" dirty="0">
                <a:solidFill>
                  <a:srgbClr val="009900"/>
                </a:solidFill>
                <a:effectLst/>
                <a:latin typeface="Times New Roman" panose="02020603050405020304" pitchFamily="18" charset="0"/>
                <a:ea typeface="Times New Roman" panose="02020603050405020304" pitchFamily="18" charset="0"/>
              </a:rPr>
              <a:t>$18,000</a:t>
            </a:r>
            <a:r>
              <a:rPr lang="en-US" sz="1800" dirty="0">
                <a:effectLst/>
                <a:latin typeface="Times New Roman" panose="02020603050405020304" pitchFamily="18" charset="0"/>
                <a:ea typeface="Times New Roman" panose="02020603050405020304" pitchFamily="18" charset="0"/>
              </a:rPr>
              <a:t>.</a:t>
            </a:r>
          </a:p>
          <a:p>
            <a:pPr marL="342900" marR="0" lvl="0" indent="-342900">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For school districts and charter schools with fewer than 100 students in grades 8 through 12, budget the greater of </a:t>
            </a:r>
            <a:r>
              <a:rPr lang="en-US" sz="1800" dirty="0">
                <a:solidFill>
                  <a:srgbClr val="009900"/>
                </a:solidFill>
                <a:effectLst/>
                <a:latin typeface="Times New Roman" panose="02020603050405020304" pitchFamily="18" charset="0"/>
                <a:ea typeface="Times New Roman" panose="02020603050405020304" pitchFamily="18" charset="0"/>
              </a:rPr>
              <a:t>$180 </a:t>
            </a:r>
            <a:r>
              <a:rPr lang="en-US" sz="1800" dirty="0">
                <a:effectLst/>
                <a:latin typeface="Times New Roman" panose="02020603050405020304" pitchFamily="18" charset="0"/>
                <a:ea typeface="Times New Roman" panose="02020603050405020304" pitchFamily="18" charset="0"/>
              </a:rPr>
              <a:t>per student (8-12), or </a:t>
            </a:r>
            <a:r>
              <a:rPr lang="en-US" sz="1800" dirty="0">
                <a:solidFill>
                  <a:srgbClr val="009900"/>
                </a:solidFill>
                <a:effectLst/>
                <a:latin typeface="Times New Roman" panose="02020603050405020304" pitchFamily="18" charset="0"/>
                <a:ea typeface="Times New Roman" panose="02020603050405020304" pitchFamily="18" charset="0"/>
              </a:rPr>
              <a:t>$9,000</a:t>
            </a:r>
            <a:r>
              <a:rPr lang="en-US" sz="1800" dirty="0">
                <a:effectLst/>
                <a:latin typeface="Times New Roman" panose="02020603050405020304" pitchFamily="18" charset="0"/>
                <a:ea typeface="Times New Roman" panose="02020603050405020304" pitchFamily="18" charset="0"/>
              </a:rPr>
              <a:t>.</a:t>
            </a:r>
          </a:p>
          <a:p>
            <a:pPr marL="457200" marR="0">
              <a:buNone/>
            </a:pPr>
            <a:r>
              <a:rPr lang="en-US" sz="1800" dirty="0">
                <a:effectLst/>
                <a:latin typeface="Times New Roman" panose="02020603050405020304" pitchFamily="18" charset="0"/>
                <a:ea typeface="Times New Roman" panose="02020603050405020304" pitchFamily="18" charset="0"/>
              </a:rPr>
              <a:t> </a:t>
            </a:r>
          </a:p>
          <a:p>
            <a:pPr marL="0" marR="0"/>
            <a:r>
              <a:rPr lang="en-US" sz="1800" dirty="0">
                <a:effectLst/>
                <a:latin typeface="Times New Roman" panose="02020603050405020304" pitchFamily="18" charset="0"/>
                <a:ea typeface="Times New Roman" panose="02020603050405020304" pitchFamily="18" charset="0"/>
              </a:rPr>
              <a:t>Contact Jacque Deahl (208-332-6946, </a:t>
            </a:r>
            <a:r>
              <a:rPr lang="en-US" sz="1800" u="sng" dirty="0">
                <a:solidFill>
                  <a:srgbClr val="0000FF"/>
                </a:solidFill>
                <a:effectLst/>
                <a:latin typeface="Times New Roman" panose="02020603050405020304" pitchFamily="18" charset="0"/>
                <a:ea typeface="Times New Roman" panose="02020603050405020304" pitchFamily="18" charset="0"/>
                <a:hlinkClick r:id="rId3"/>
              </a:rPr>
              <a:t>jdeahl@sde.idaho.gov</a:t>
            </a:r>
            <a:r>
              <a:rPr lang="en-US" sz="1800" dirty="0">
                <a:effectLst/>
                <a:latin typeface="Times New Roman" panose="02020603050405020304" pitchFamily="18" charset="0"/>
                <a:ea typeface="Times New Roman" panose="02020603050405020304" pitchFamily="18" charset="0"/>
              </a:rPr>
              <a:t>) for additional information. *</a:t>
            </a:r>
          </a:p>
          <a:p>
            <a:pPr>
              <a:spcBef>
                <a:spcPts val="1000"/>
              </a:spcBef>
            </a:pPr>
            <a:endParaRPr lang="en-US" dirty="0">
              <a:latin typeface="Calibri  "/>
            </a:endParaRPr>
          </a:p>
          <a:p>
            <a:pPr>
              <a:spcBef>
                <a:spcPts val="1000"/>
              </a:spcBef>
            </a:pPr>
            <a:endParaRPr lang="en-US" sz="1600" dirty="0">
              <a:latin typeface="Calibri  "/>
            </a:endParaRPr>
          </a:p>
          <a:p>
            <a:pPr>
              <a:spcBef>
                <a:spcPts val="1000"/>
              </a:spcBef>
            </a:pPr>
            <a:r>
              <a:rPr lang="en-US" sz="1400" dirty="0"/>
              <a:t>* This </a:t>
            </a:r>
            <a:r>
              <a:rPr lang="en-US" sz="1600" dirty="0"/>
              <a:t>is an estimate.  The actual amount will be calculated at the time of the distribution.</a:t>
            </a:r>
            <a:endParaRPr lang="en-US" dirty="0"/>
          </a:p>
          <a:p>
            <a:pPr>
              <a:spcBef>
                <a:spcPts val="1000"/>
              </a:spcBef>
            </a:pPr>
            <a:endParaRPr lang="en-US" dirty="0">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417330A7-7EC4-5B44-607F-FA48E4543438}"/>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6A98143B-F184-B801-C760-AE547F273BDD}"/>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55</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21466196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C944B0A2-A1AA-40C1-F7F3-7D5F39F6F5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413E4B-0EBC-702A-11F8-03A8057085B1}"/>
              </a:ext>
            </a:extLst>
          </p:cNvPr>
          <p:cNvSpPr>
            <a:spLocks noGrp="1"/>
          </p:cNvSpPr>
          <p:nvPr>
            <p:ph type="title"/>
          </p:nvPr>
        </p:nvSpPr>
        <p:spPr>
          <a:xfrm>
            <a:off x="185200" y="83127"/>
            <a:ext cx="7929300" cy="547255"/>
          </a:xfrm>
        </p:spPr>
        <p:txBody>
          <a:bodyPr>
            <a:normAutofit fontScale="90000"/>
          </a:bodyPr>
          <a:lstStyle/>
          <a:p>
            <a:r>
              <a:rPr lang="en-US" dirty="0">
                <a:latin typeface="Helvetica" panose="020B0604020202020204" pitchFamily="34" charset="0"/>
                <a:cs typeface="Helvetica" panose="020B0604020202020204" pitchFamily="34" charset="0"/>
              </a:rPr>
              <a:t>FY 2026 Public School Budgeting – Continuous Improvement Plans and Training</a:t>
            </a:r>
          </a:p>
        </p:txBody>
      </p:sp>
      <p:sp>
        <p:nvSpPr>
          <p:cNvPr id="3" name="Text Placeholder 2">
            <a:extLst>
              <a:ext uri="{FF2B5EF4-FFF2-40B4-BE49-F238E27FC236}">
                <a16:creationId xmlns:a16="http://schemas.microsoft.com/office/drawing/2014/main" id="{8DC366F6-8EE2-0EA1-1DB3-61E1D05D82EA}"/>
              </a:ext>
            </a:extLst>
          </p:cNvPr>
          <p:cNvSpPr>
            <a:spLocks noGrp="1"/>
          </p:cNvSpPr>
          <p:nvPr>
            <p:ph type="body" idx="1"/>
          </p:nvPr>
        </p:nvSpPr>
        <p:spPr>
          <a:xfrm>
            <a:off x="387927" y="872836"/>
            <a:ext cx="8257309" cy="4126514"/>
          </a:xfrm>
        </p:spPr>
        <p:txBody>
          <a:bodyPr>
            <a:normAutofit/>
          </a:bodyPr>
          <a:lstStyle/>
          <a:p>
            <a:pPr marL="0" marR="0">
              <a:spcBef>
                <a:spcPts val="200"/>
              </a:spcBef>
              <a:buNone/>
            </a:pPr>
            <a:r>
              <a:rPr lang="en-US" sz="1800" b="1" u="sng"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Continuous Improvement Plans and Training (Strategic Planning) (33-320, I.C.)</a:t>
            </a:r>
            <a:endParaRPr lang="en-US" sz="18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a:buNone/>
            </a:pPr>
            <a:r>
              <a:rPr lang="en-US" sz="1800" dirty="0">
                <a:effectLst/>
                <a:latin typeface="Times New Roman" panose="02020603050405020304" pitchFamily="18" charset="0"/>
                <a:ea typeface="Times New Roman" panose="02020603050405020304" pitchFamily="18" charset="0"/>
              </a:rPr>
              <a:t>Budget up to </a:t>
            </a:r>
            <a:r>
              <a:rPr lang="en-US" sz="1800" dirty="0">
                <a:solidFill>
                  <a:srgbClr val="009900"/>
                </a:solidFill>
                <a:effectLst/>
                <a:latin typeface="Times New Roman" panose="02020603050405020304" pitchFamily="18" charset="0"/>
                <a:ea typeface="Times New Roman" panose="02020603050405020304" pitchFamily="18" charset="0"/>
              </a:rPr>
              <a:t>$6,600 </a:t>
            </a:r>
            <a:r>
              <a:rPr lang="en-US" sz="1800" dirty="0">
                <a:effectLst/>
                <a:latin typeface="Times New Roman" panose="02020603050405020304" pitchFamily="18" charset="0"/>
                <a:ea typeface="Times New Roman" panose="02020603050405020304" pitchFamily="18" charset="0"/>
              </a:rPr>
              <a:t>per school district or charter school.  Funds will be distributed on a reimbursement basis.</a:t>
            </a:r>
          </a:p>
          <a:p>
            <a:pPr marL="0" marR="0">
              <a:buNone/>
            </a:pPr>
            <a:r>
              <a:rPr lang="en-US" sz="1800" dirty="0">
                <a:effectLst/>
                <a:latin typeface="Times New Roman" panose="02020603050405020304" pitchFamily="18" charset="0"/>
                <a:ea typeface="Times New Roman" panose="02020603050405020304" pitchFamily="18" charset="0"/>
              </a:rPr>
              <a:t> </a:t>
            </a:r>
          </a:p>
          <a:p>
            <a:pPr marL="0" marR="0">
              <a:buNone/>
            </a:pPr>
            <a:r>
              <a:rPr lang="en-US" sz="1800" dirty="0">
                <a:effectLst/>
                <a:latin typeface="Times New Roman" panose="02020603050405020304" pitchFamily="18" charset="0"/>
                <a:ea typeface="Times New Roman" panose="02020603050405020304" pitchFamily="18" charset="0"/>
              </a:rPr>
              <a:t>Contact Andrew Konopacky (208-332-6846, </a:t>
            </a:r>
            <a:r>
              <a:rPr lang="en-US" sz="1800" u="sng" dirty="0">
                <a:solidFill>
                  <a:srgbClr val="0000FF"/>
                </a:solidFill>
                <a:effectLst/>
                <a:latin typeface="Times New Roman" panose="02020603050405020304" pitchFamily="18" charset="0"/>
                <a:ea typeface="Times New Roman" panose="02020603050405020304" pitchFamily="18" charset="0"/>
                <a:hlinkClick r:id="rId3"/>
              </a:rPr>
              <a:t>akonopacky@sde.idaho.gov</a:t>
            </a:r>
            <a:r>
              <a:rPr lang="en-US" sz="1800" dirty="0">
                <a:effectLst/>
                <a:latin typeface="Times New Roman" panose="02020603050405020304" pitchFamily="18" charset="0"/>
                <a:ea typeface="Times New Roman" panose="02020603050405020304" pitchFamily="18" charset="0"/>
              </a:rPr>
              <a:t>) for additional information.</a:t>
            </a:r>
            <a:endParaRPr lang="en-US" dirty="0">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61288EB5-AE60-12C5-F747-A795DF198B63}"/>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15959527-4263-1AD5-D461-46108BE267D2}"/>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56</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6539790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54DE83DF-5DCE-F4A7-EE6A-FF3F7344BE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5D74E4-9EB7-8A00-4662-64EA917FBCAA}"/>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FY 2026 Public School Budgeting – Digital Content &amp; Curriculum </a:t>
            </a:r>
          </a:p>
        </p:txBody>
      </p:sp>
      <p:sp>
        <p:nvSpPr>
          <p:cNvPr id="3" name="Text Placeholder 2">
            <a:extLst>
              <a:ext uri="{FF2B5EF4-FFF2-40B4-BE49-F238E27FC236}">
                <a16:creationId xmlns:a16="http://schemas.microsoft.com/office/drawing/2014/main" id="{3E284E6C-48D5-E725-3C99-819AD88CC24A}"/>
              </a:ext>
            </a:extLst>
          </p:cNvPr>
          <p:cNvSpPr>
            <a:spLocks noGrp="1"/>
          </p:cNvSpPr>
          <p:nvPr>
            <p:ph type="body" idx="1"/>
          </p:nvPr>
        </p:nvSpPr>
        <p:spPr>
          <a:xfrm>
            <a:off x="387927" y="872835"/>
            <a:ext cx="8388928" cy="4187537"/>
          </a:xfrm>
        </p:spPr>
        <p:txBody>
          <a:bodyPr>
            <a:normAutofit fontScale="55000" lnSpcReduction="20000"/>
          </a:bodyPr>
          <a:lstStyle/>
          <a:p>
            <a:pPr marL="0" marR="0">
              <a:spcBef>
                <a:spcPts val="200"/>
              </a:spcBef>
              <a:buNone/>
            </a:pPr>
            <a:r>
              <a:rPr lang="en-US" sz="2100" b="1" u="sng"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Digital Content &amp; Curriculum (33-4804, I.C.) </a:t>
            </a:r>
            <a:endParaRPr lang="en-US" sz="21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a:buNone/>
            </a:pPr>
            <a:r>
              <a:rPr lang="en-US" sz="2600" i="1" dirty="0">
                <a:effectLst/>
                <a:latin typeface="Times New Roman" panose="02020603050405020304" pitchFamily="18" charset="0"/>
                <a:ea typeface="Times New Roman" panose="02020603050405020304" pitchFamily="18" charset="0"/>
              </a:rPr>
              <a:t>Please note:  A base amount plus an amount per mid-term support unit </a:t>
            </a:r>
            <a:r>
              <a:rPr lang="en-US" sz="2600" i="1" u="sng" dirty="0">
                <a:effectLst/>
                <a:latin typeface="Times New Roman" panose="02020603050405020304" pitchFamily="18" charset="0"/>
                <a:ea typeface="Times New Roman" panose="02020603050405020304" pitchFamily="18" charset="0"/>
              </a:rPr>
              <a:t>will not</a:t>
            </a:r>
            <a:r>
              <a:rPr lang="en-US" sz="2600" i="1" dirty="0">
                <a:effectLst/>
                <a:latin typeface="Times New Roman" panose="02020603050405020304" pitchFamily="18" charset="0"/>
                <a:ea typeface="Times New Roman" panose="02020603050405020304" pitchFamily="18" charset="0"/>
              </a:rPr>
              <a:t> be distributed in 2025-2026. </a:t>
            </a:r>
            <a:endParaRPr lang="en-US" sz="2600" dirty="0">
              <a:effectLst/>
              <a:latin typeface="Times New Roman" panose="02020603050405020304" pitchFamily="18" charset="0"/>
              <a:ea typeface="Times New Roman" panose="02020603050405020304" pitchFamily="18" charset="0"/>
            </a:endParaRPr>
          </a:p>
          <a:p>
            <a:pPr marL="0" marR="0">
              <a:buNone/>
            </a:pPr>
            <a:r>
              <a:rPr lang="en-US" sz="2600" dirty="0">
                <a:effectLst/>
                <a:latin typeface="Times New Roman" panose="02020603050405020304" pitchFamily="18" charset="0"/>
                <a:ea typeface="Times New Roman" panose="02020603050405020304" pitchFamily="18" charset="0"/>
              </a:rPr>
              <a:t> </a:t>
            </a:r>
          </a:p>
          <a:p>
            <a:pPr marL="0" marR="0">
              <a:buNone/>
            </a:pPr>
            <a:r>
              <a:rPr lang="en-US" sz="2600" dirty="0">
                <a:effectLst/>
                <a:latin typeface="Times New Roman" panose="02020603050405020304" pitchFamily="18" charset="0"/>
                <a:ea typeface="Times New Roman" panose="02020603050405020304" pitchFamily="18" charset="0"/>
              </a:rPr>
              <a:t>The FY 2026 appropriation language requires the funding to be distributed subject to 33-4804(2), Idaho Code, which states:  </a:t>
            </a:r>
            <a:r>
              <a:rPr lang="en-US" sz="2600" i="1" dirty="0">
                <a:solidFill>
                  <a:srgbClr val="0000FF"/>
                </a:solidFill>
                <a:effectLst/>
                <a:latin typeface="Times New Roman" panose="02020603050405020304" pitchFamily="18" charset="0"/>
                <a:ea typeface="Times New Roman" panose="02020603050405020304" pitchFamily="18" charset="0"/>
              </a:rPr>
              <a:t>Subject to availability, moneys in the fund shall be distributed at the request of a local education agency (LEA) and shall be based on the amount requested. A single request must not exceed fifty thousand dollars ($50,000). Distributions from the fund shall be made on a first-come, first-served basis to LEAs that meet the criteria outlined in this subsection.</a:t>
            </a:r>
            <a:r>
              <a:rPr lang="en-US" sz="2600" dirty="0">
                <a:solidFill>
                  <a:srgbClr val="0000FF"/>
                </a:solidFill>
                <a:effectLst/>
                <a:latin typeface="Times New Roman" panose="02020603050405020304" pitchFamily="18" charset="0"/>
                <a:ea typeface="Times New Roman" panose="02020603050405020304" pitchFamily="18" charset="0"/>
              </a:rPr>
              <a:t>  </a:t>
            </a:r>
          </a:p>
          <a:p>
            <a:pPr marL="0" marR="0">
              <a:buNone/>
            </a:pPr>
            <a:r>
              <a:rPr lang="en-US" sz="2600" dirty="0">
                <a:effectLst/>
                <a:latin typeface="Times New Roman" panose="02020603050405020304" pitchFamily="18" charset="0"/>
                <a:ea typeface="Times New Roman" panose="02020603050405020304" pitchFamily="18" charset="0"/>
              </a:rPr>
              <a:t> </a:t>
            </a:r>
          </a:p>
          <a:p>
            <a:pPr marL="0" marR="0">
              <a:buNone/>
            </a:pPr>
            <a:r>
              <a:rPr lang="en-US" sz="2600" dirty="0">
                <a:effectLst/>
                <a:latin typeface="Times New Roman" panose="02020603050405020304" pitchFamily="18" charset="0"/>
                <a:ea typeface="Times New Roman" panose="02020603050405020304" pitchFamily="18" charset="0"/>
              </a:rPr>
              <a:t>Please watch for more information from the department’s director of Content &amp; Curriculum, Meghan Wonderlich, in early June for these funds that will become available on July 1 on a first-come, first-served basis.    </a:t>
            </a:r>
          </a:p>
          <a:p>
            <a:pPr marL="0" marR="0">
              <a:buNone/>
            </a:pPr>
            <a:r>
              <a:rPr lang="en-US" sz="2600" dirty="0">
                <a:effectLst/>
                <a:latin typeface="Times New Roman" panose="02020603050405020304" pitchFamily="18" charset="0"/>
                <a:ea typeface="Times New Roman" panose="02020603050405020304" pitchFamily="18" charset="0"/>
              </a:rPr>
              <a:t> </a:t>
            </a:r>
          </a:p>
          <a:p>
            <a:pPr marL="0" marR="0"/>
            <a:r>
              <a:rPr lang="en-US" sz="2600" dirty="0">
                <a:effectLst/>
                <a:latin typeface="Times New Roman" panose="02020603050405020304" pitchFamily="18" charset="0"/>
                <a:ea typeface="Times New Roman" panose="02020603050405020304" pitchFamily="18" charset="0"/>
              </a:rPr>
              <a:t>Contact Meghan Wonderlich (208-332-6876, </a:t>
            </a:r>
            <a:r>
              <a:rPr lang="en-US" sz="2600" u="sng" dirty="0">
                <a:solidFill>
                  <a:srgbClr val="0000FF"/>
                </a:solidFill>
                <a:effectLst/>
                <a:latin typeface="Times New Roman" panose="02020603050405020304" pitchFamily="18" charset="0"/>
                <a:ea typeface="Times New Roman" panose="02020603050405020304" pitchFamily="18" charset="0"/>
                <a:hlinkClick r:id="rId3"/>
              </a:rPr>
              <a:t>mwonderlich@sde.idaho.gov</a:t>
            </a:r>
            <a:r>
              <a:rPr lang="en-US" sz="2600" u="sng" dirty="0">
                <a:solidFill>
                  <a:srgbClr val="0000FF"/>
                </a:solidFill>
                <a:effectLst/>
                <a:latin typeface="Times New Roman" panose="02020603050405020304" pitchFamily="18" charset="0"/>
                <a:ea typeface="Times New Roman" panose="02020603050405020304" pitchFamily="18" charset="0"/>
              </a:rPr>
              <a:t>)</a:t>
            </a:r>
            <a:r>
              <a:rPr lang="en-US" sz="2600" dirty="0">
                <a:effectLst/>
                <a:latin typeface="Times New Roman" panose="02020603050405020304" pitchFamily="18" charset="0"/>
                <a:ea typeface="Times New Roman" panose="02020603050405020304" pitchFamily="18" charset="0"/>
              </a:rPr>
              <a:t> for additional information. </a:t>
            </a:r>
          </a:p>
        </p:txBody>
      </p:sp>
      <p:sp>
        <p:nvSpPr>
          <p:cNvPr id="5" name="Subtitle 4">
            <a:extLst>
              <a:ext uri="{FF2B5EF4-FFF2-40B4-BE49-F238E27FC236}">
                <a16:creationId xmlns:a16="http://schemas.microsoft.com/office/drawing/2014/main" id="{46127401-371D-3802-C44F-AA68333C0EA0}"/>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3C9B077B-165F-3827-E83E-815A4A499F65}"/>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57</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9846870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E29D53C5-2E6C-E2C9-AAA1-23D4F9BF9D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D2B8EE-60A2-DDC9-4BED-735BDDFC3C39}"/>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FY 2026 Public School Budgeting – English Language Learners </a:t>
            </a:r>
          </a:p>
        </p:txBody>
      </p:sp>
      <p:sp>
        <p:nvSpPr>
          <p:cNvPr id="3" name="Text Placeholder 2">
            <a:extLst>
              <a:ext uri="{FF2B5EF4-FFF2-40B4-BE49-F238E27FC236}">
                <a16:creationId xmlns:a16="http://schemas.microsoft.com/office/drawing/2014/main" id="{DEE27DA2-D6BA-48EA-7FB3-0CC5CBC7CDDF}"/>
              </a:ext>
            </a:extLst>
          </p:cNvPr>
          <p:cNvSpPr>
            <a:spLocks noGrp="1"/>
          </p:cNvSpPr>
          <p:nvPr>
            <p:ph type="body" idx="1"/>
          </p:nvPr>
        </p:nvSpPr>
        <p:spPr>
          <a:xfrm>
            <a:off x="387927" y="872836"/>
            <a:ext cx="8409709" cy="4126514"/>
          </a:xfrm>
        </p:spPr>
        <p:txBody>
          <a:bodyPr>
            <a:normAutofit/>
          </a:bodyPr>
          <a:lstStyle/>
          <a:p>
            <a:pPr marL="0" marR="0">
              <a:spcBef>
                <a:spcPts val="200"/>
              </a:spcBef>
              <a:buNone/>
            </a:pPr>
            <a:r>
              <a:rPr lang="en-US" sz="1800" b="1" u="sng"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English Language Learners (33-1617, I.C.)</a:t>
            </a:r>
            <a:endParaRPr lang="en-US" sz="18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a:buNone/>
            </a:pPr>
            <a:r>
              <a:rPr lang="en-US" sz="1800" dirty="0">
                <a:effectLst/>
                <a:latin typeface="Times New Roman" panose="02020603050405020304" pitchFamily="18" charset="0"/>
                <a:ea typeface="Times New Roman" panose="02020603050405020304" pitchFamily="18" charset="0"/>
              </a:rPr>
              <a:t>Budget </a:t>
            </a:r>
            <a:r>
              <a:rPr lang="en-US" sz="1800" dirty="0">
                <a:solidFill>
                  <a:srgbClr val="009900"/>
                </a:solidFill>
                <a:effectLst/>
                <a:latin typeface="Times New Roman" panose="02020603050405020304" pitchFamily="18" charset="0"/>
                <a:ea typeface="Times New Roman" panose="02020603050405020304" pitchFamily="18" charset="0"/>
              </a:rPr>
              <a:t>$206 </a:t>
            </a:r>
            <a:r>
              <a:rPr lang="en-US" sz="1800" dirty="0">
                <a:effectLst/>
                <a:latin typeface="Times New Roman" panose="02020603050405020304" pitchFamily="18" charset="0"/>
                <a:ea typeface="Times New Roman" panose="02020603050405020304" pitchFamily="18" charset="0"/>
              </a:rPr>
              <a:t>per eligible English Learner (see following eligibility) that was tested on the Spring 2025 ACCESS assessment.  Funding is for students identified as L1 and LE as reported in the Idaho English Learner Management System (ELMS).</a:t>
            </a:r>
          </a:p>
          <a:p>
            <a:pPr marL="0" marR="0">
              <a:buNone/>
            </a:pPr>
            <a:r>
              <a:rPr lang="en-US" sz="1800" dirty="0">
                <a:effectLst/>
                <a:latin typeface="Times New Roman" panose="02020603050405020304" pitchFamily="18" charset="0"/>
                <a:ea typeface="Times New Roman" panose="02020603050405020304" pitchFamily="18" charset="0"/>
              </a:rPr>
              <a:t> </a:t>
            </a:r>
          </a:p>
          <a:p>
            <a:pPr marL="0" marR="0"/>
            <a:r>
              <a:rPr lang="en-US" sz="1800" dirty="0">
                <a:effectLst/>
                <a:latin typeface="Times New Roman" panose="02020603050405020304" pitchFamily="18" charset="0"/>
                <a:ea typeface="Times New Roman" panose="02020603050405020304" pitchFamily="18" charset="0"/>
              </a:rPr>
              <a:t>Contact Maria Puga (208-332-6905, </a:t>
            </a:r>
            <a:r>
              <a:rPr lang="en-US" sz="1800" u="sng" dirty="0">
                <a:solidFill>
                  <a:srgbClr val="0000FF"/>
                </a:solidFill>
                <a:effectLst/>
                <a:latin typeface="Times New Roman" panose="02020603050405020304" pitchFamily="18" charset="0"/>
                <a:ea typeface="Times New Roman" panose="02020603050405020304" pitchFamily="18" charset="0"/>
                <a:hlinkClick r:id="rId3"/>
              </a:rPr>
              <a:t>mpuga@sde.idaho.gov</a:t>
            </a:r>
            <a:r>
              <a:rPr lang="en-US" sz="1800" dirty="0">
                <a:effectLst/>
                <a:latin typeface="Times New Roman" panose="02020603050405020304" pitchFamily="18" charset="0"/>
                <a:ea typeface="Times New Roman" panose="02020603050405020304" pitchFamily="18" charset="0"/>
              </a:rPr>
              <a:t>) for additional information. *</a:t>
            </a:r>
          </a:p>
          <a:p>
            <a:pPr>
              <a:spcBef>
                <a:spcPts val="1000"/>
              </a:spcBef>
            </a:pPr>
            <a:endParaRPr lang="en-US" dirty="0">
              <a:latin typeface="Helvetica" panose="020B0604020202020204" pitchFamily="34" charset="0"/>
              <a:cs typeface="Helvetica" panose="020B0604020202020204" pitchFamily="34" charset="0"/>
            </a:endParaRPr>
          </a:p>
          <a:p>
            <a:pPr>
              <a:spcBef>
                <a:spcPts val="1000"/>
              </a:spcBef>
            </a:pPr>
            <a:endParaRPr lang="en-US" dirty="0"/>
          </a:p>
          <a:p>
            <a:pPr>
              <a:spcBef>
                <a:spcPts val="1000"/>
              </a:spcBef>
            </a:pPr>
            <a:endParaRPr lang="en-US" dirty="0">
              <a:latin typeface="Helvetica" panose="020B0604020202020204" pitchFamily="34" charset="0"/>
              <a:cs typeface="Helvetica" panose="020B0604020202020204" pitchFamily="34" charset="0"/>
            </a:endParaRPr>
          </a:p>
          <a:p>
            <a:pPr>
              <a:spcBef>
                <a:spcPts val="1000"/>
              </a:spcBef>
            </a:pPr>
            <a:endParaRPr lang="en-US" dirty="0">
              <a:latin typeface="Helvetica" panose="020B0604020202020204" pitchFamily="34" charset="0"/>
              <a:cs typeface="Helvetica" panose="020B0604020202020204" pitchFamily="34" charset="0"/>
            </a:endParaRPr>
          </a:p>
          <a:p>
            <a:pPr>
              <a:spcBef>
                <a:spcPts val="1000"/>
              </a:spcBef>
            </a:pPr>
            <a:r>
              <a:rPr lang="en-US" sz="1400" dirty="0"/>
              <a:t>* This is an estimate.  The actual amount will be calculated at the time of the distribution.</a:t>
            </a:r>
            <a:endParaRPr lang="en-US" dirty="0">
              <a:latin typeface="Calibri  "/>
            </a:endParaRPr>
          </a:p>
          <a:p>
            <a:pPr>
              <a:spcBef>
                <a:spcPts val="1000"/>
              </a:spcBef>
            </a:pPr>
            <a:endParaRPr lang="en-US" dirty="0">
              <a:latin typeface="Helvetica" panose="020B0604020202020204" pitchFamily="34" charset="0"/>
              <a:cs typeface="Helvetica" panose="020B0604020202020204" pitchFamily="34" charset="0"/>
            </a:endParaRPr>
          </a:p>
          <a:p>
            <a:pPr>
              <a:spcBef>
                <a:spcPts val="1000"/>
              </a:spcBef>
            </a:pPr>
            <a:endParaRPr lang="en-US" dirty="0">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42AEE965-DC45-3B8F-EB84-2FB1DF7B8E2A}"/>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6A1BDF43-354C-E0C3-A6B1-B0C797CFF8BA}"/>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58</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1891717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04E873A7-DCFF-7832-842B-EB0848C423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624355-5BD2-2F17-2AAC-1D58878DA4C5}"/>
              </a:ext>
            </a:extLst>
          </p:cNvPr>
          <p:cNvSpPr>
            <a:spLocks noGrp="1"/>
          </p:cNvSpPr>
          <p:nvPr>
            <p:ph type="title"/>
          </p:nvPr>
        </p:nvSpPr>
        <p:spPr>
          <a:xfrm>
            <a:off x="185200" y="83127"/>
            <a:ext cx="7929300" cy="547255"/>
          </a:xfrm>
        </p:spPr>
        <p:txBody>
          <a:bodyPr>
            <a:normAutofit fontScale="90000"/>
          </a:bodyPr>
          <a:lstStyle/>
          <a:p>
            <a:r>
              <a:rPr lang="en-US" dirty="0">
                <a:latin typeface="Helvetica" panose="020B0604020202020204" pitchFamily="34" charset="0"/>
                <a:cs typeface="Helvetica" panose="020B0604020202020204" pitchFamily="34" charset="0"/>
              </a:rPr>
              <a:t>FY 2026 Public School Budgeting – Literacy Intervention</a:t>
            </a:r>
            <a:r>
              <a:rPr lang="en-US" dirty="0"/>
              <a:t>, K-3 Enrollment</a:t>
            </a:r>
            <a:endParaRPr lang="en-US" dirty="0">
              <a:latin typeface="Helvetica" panose="020B0604020202020204" pitchFamily="34" charset="0"/>
              <a:cs typeface="Helvetica" panose="020B0604020202020204" pitchFamily="34" charset="0"/>
            </a:endParaRPr>
          </a:p>
        </p:txBody>
      </p:sp>
      <p:sp>
        <p:nvSpPr>
          <p:cNvPr id="3" name="Text Placeholder 2">
            <a:extLst>
              <a:ext uri="{FF2B5EF4-FFF2-40B4-BE49-F238E27FC236}">
                <a16:creationId xmlns:a16="http://schemas.microsoft.com/office/drawing/2014/main" id="{3E2ABA24-B288-97AB-E9C0-5624FFFCA813}"/>
              </a:ext>
            </a:extLst>
          </p:cNvPr>
          <p:cNvSpPr>
            <a:spLocks noGrp="1"/>
          </p:cNvSpPr>
          <p:nvPr>
            <p:ph type="body" idx="1"/>
          </p:nvPr>
        </p:nvSpPr>
        <p:spPr>
          <a:xfrm>
            <a:off x="185201" y="734291"/>
            <a:ext cx="8591654" cy="4326082"/>
          </a:xfrm>
        </p:spPr>
        <p:txBody>
          <a:bodyPr>
            <a:normAutofit fontScale="85000" lnSpcReduction="10000"/>
          </a:bodyPr>
          <a:lstStyle/>
          <a:p>
            <a:pPr marL="0" marR="0">
              <a:spcBef>
                <a:spcPts val="200"/>
              </a:spcBef>
              <a:buNone/>
            </a:pPr>
            <a:r>
              <a:rPr lang="en-US" b="1" u="sng"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Literacy Intervention (33-1002(2)(r), 33-1805, 33-1806, 33-1807, I.C.)</a:t>
            </a:r>
            <a:endParaRPr lang="en-US"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marR="0" lvl="0" indent="-342900">
              <a:buFont typeface="Symbol" panose="05050102010706020507" pitchFamily="18" charset="2"/>
              <a:buChar char=""/>
            </a:pPr>
            <a:r>
              <a:rPr lang="en-US" sz="1400" dirty="0">
                <a:effectLst/>
                <a:ea typeface="Times New Roman" panose="02020603050405020304" pitchFamily="18" charset="0"/>
              </a:rPr>
              <a:t>Budget </a:t>
            </a:r>
            <a:r>
              <a:rPr lang="en-US" sz="1400" dirty="0">
                <a:solidFill>
                  <a:srgbClr val="009900"/>
                </a:solidFill>
                <a:effectLst/>
                <a:ea typeface="Times New Roman" panose="02020603050405020304" pitchFamily="18" charset="0"/>
              </a:rPr>
              <a:t>$397 </a:t>
            </a:r>
            <a:r>
              <a:rPr lang="en-US" sz="1400" dirty="0">
                <a:effectLst/>
                <a:ea typeface="Times New Roman" panose="02020603050405020304" pitchFamily="18" charset="0"/>
              </a:rPr>
              <a:t>per 2025-2026 enrolled student in kindergarten through grade 3 (as of the first Friday in November); </a:t>
            </a:r>
            <a:r>
              <a:rPr lang="en-US" sz="1400" i="1" dirty="0">
                <a:effectLst/>
                <a:ea typeface="Times New Roman" panose="02020603050405020304" pitchFamily="18" charset="0"/>
              </a:rPr>
              <a:t>and </a:t>
            </a:r>
            <a:endParaRPr lang="en-US" sz="1400" dirty="0">
              <a:effectLst/>
              <a:ea typeface="Times New Roman" panose="02020603050405020304" pitchFamily="18" charset="0"/>
            </a:endParaRPr>
          </a:p>
          <a:p>
            <a:pPr marL="342900" marR="0" lvl="0" indent="-342900">
              <a:buFont typeface="Symbol" panose="05050102010706020507" pitchFamily="18" charset="2"/>
              <a:buChar char=""/>
            </a:pPr>
            <a:r>
              <a:rPr lang="en-US" sz="1400" dirty="0">
                <a:effectLst/>
                <a:ea typeface="Times New Roman" panose="02020603050405020304" pitchFamily="18" charset="0"/>
              </a:rPr>
              <a:t>Budget </a:t>
            </a:r>
            <a:r>
              <a:rPr lang="en-US" sz="1400" dirty="0">
                <a:solidFill>
                  <a:srgbClr val="009900"/>
                </a:solidFill>
                <a:effectLst/>
                <a:ea typeface="Times New Roman" panose="02020603050405020304" pitchFamily="18" charset="0"/>
              </a:rPr>
              <a:t>$421 </a:t>
            </a:r>
            <a:r>
              <a:rPr lang="en-US" sz="1400" dirty="0">
                <a:effectLst/>
                <a:ea typeface="Times New Roman" panose="02020603050405020304" pitchFamily="18" charset="0"/>
              </a:rPr>
              <a:t>per student who improved a full tier or who remained proficient on the statewide reading assessment, Spring 2024 to Spring 2025.  </a:t>
            </a:r>
          </a:p>
          <a:p>
            <a:pPr marL="742950" marR="0" lvl="1" indent="-285750">
              <a:buFont typeface="Courier New" panose="02070309020205020404" pitchFamily="49" charset="0"/>
              <a:buChar char="o"/>
            </a:pPr>
            <a:r>
              <a:rPr lang="en-US" dirty="0">
                <a:effectLst/>
                <a:ea typeface="Times New Roman" panose="02020603050405020304" pitchFamily="18" charset="0"/>
              </a:rPr>
              <a:t>If there is not a prior spring assessment for a student, use the Fall 2024 to Spring 2025 statewide reading assessment </a:t>
            </a:r>
          </a:p>
          <a:p>
            <a:pPr marL="742950" marR="0" lvl="1" indent="-285750">
              <a:buFont typeface="Courier New" panose="02070309020205020404" pitchFamily="49" charset="0"/>
              <a:buChar char="o"/>
            </a:pPr>
            <a:r>
              <a:rPr lang="en-US" dirty="0">
                <a:effectLst/>
                <a:ea typeface="Times New Roman" panose="02020603050405020304" pitchFamily="18" charset="0"/>
              </a:rPr>
              <a:t>Economically disadvantaged students who improve a full tier or remain proficient will receive an additional 0.75 weighting </a:t>
            </a:r>
          </a:p>
          <a:p>
            <a:pPr marL="0" marR="0">
              <a:buNone/>
            </a:pPr>
            <a:r>
              <a:rPr lang="en-US" sz="1200" dirty="0">
                <a:effectLst/>
                <a:ea typeface="Times New Roman" panose="02020603050405020304" pitchFamily="18" charset="0"/>
              </a:rPr>
              <a:t> </a:t>
            </a:r>
          </a:p>
          <a:p>
            <a:pPr marL="0" marR="0">
              <a:buNone/>
            </a:pPr>
            <a:r>
              <a:rPr lang="en-US" sz="1400" dirty="0">
                <a:effectLst/>
                <a:ea typeface="Times New Roman" panose="02020603050405020304" pitchFamily="18" charset="0"/>
              </a:rPr>
              <a:t>Contact Ayaka Nukui (208-332-6926, </a:t>
            </a:r>
            <a:r>
              <a:rPr lang="en-US" sz="1400" u="sng" dirty="0">
                <a:solidFill>
                  <a:srgbClr val="0000FF"/>
                </a:solidFill>
                <a:effectLst/>
                <a:ea typeface="Times New Roman" panose="02020603050405020304" pitchFamily="18" charset="0"/>
                <a:hlinkClick r:id="rId3"/>
              </a:rPr>
              <a:t>anukui@sde.idaho.gov</a:t>
            </a:r>
            <a:r>
              <a:rPr lang="en-US" sz="1400" dirty="0">
                <a:effectLst/>
                <a:ea typeface="Times New Roman" panose="02020603050405020304" pitchFamily="18" charset="0"/>
              </a:rPr>
              <a:t>) for additional information on testing data. </a:t>
            </a:r>
          </a:p>
          <a:p>
            <a:pPr marL="0" marR="0">
              <a:buNone/>
            </a:pPr>
            <a:r>
              <a:rPr lang="en-US" sz="1400" dirty="0"/>
              <a:t>Contact Meghan Wonderlich (208-332-6876, </a:t>
            </a:r>
            <a:r>
              <a:rPr lang="en-US" sz="1400" u="sng" dirty="0">
                <a:solidFill>
                  <a:srgbClr val="0000FF"/>
                </a:solidFill>
                <a:hlinkClick r:id="rId4">
                  <a:extLst>
                    <a:ext uri="{A12FA001-AC4F-418D-AE19-62706E023703}">
                      <ahyp:hlinkClr xmlns:ahyp="http://schemas.microsoft.com/office/drawing/2018/hyperlinkcolor" val="tx"/>
                    </a:ext>
                  </a:extLst>
                </a:hlinkClick>
              </a:rPr>
              <a:t>mwonderlich@sde.idaho.gov</a:t>
            </a:r>
            <a:r>
              <a:rPr lang="en-US" sz="1400" u="sng" dirty="0">
                <a:solidFill>
                  <a:srgbClr val="0000FF"/>
                </a:solidFill>
              </a:rPr>
              <a:t>)</a:t>
            </a:r>
            <a:r>
              <a:rPr lang="en-US" sz="1400" dirty="0">
                <a:effectLst/>
                <a:ea typeface="Times New Roman" panose="02020603050405020304" pitchFamily="18" charset="0"/>
              </a:rPr>
              <a:t> for additional information on uses of funds and reporting.  *</a:t>
            </a:r>
            <a:endParaRPr lang="en-US" sz="2000" dirty="0">
              <a:effectLst/>
              <a:ea typeface="Times New Roman" panose="02020603050405020304" pitchFamily="18" charset="0"/>
            </a:endParaRPr>
          </a:p>
          <a:p>
            <a:pPr marL="0" marR="0">
              <a:buNone/>
            </a:pPr>
            <a:endParaRPr lang="en-US" dirty="0">
              <a:latin typeface="Helvetica" panose="020B0604020202020204" pitchFamily="34" charset="0"/>
              <a:cs typeface="Helvetica" panose="020B0604020202020204" pitchFamily="34" charset="0"/>
            </a:endParaRPr>
          </a:p>
          <a:p>
            <a:pPr marR="0">
              <a:spcBef>
                <a:spcPts val="1000"/>
              </a:spcBef>
            </a:pPr>
            <a:r>
              <a:rPr lang="en-US" sz="1300" dirty="0"/>
              <a:t>* This is an estimate.  The actual amount will be calculated at the time of the distribution.</a:t>
            </a:r>
          </a:p>
          <a:p>
            <a:pPr marL="0" marR="0">
              <a:buNone/>
            </a:pPr>
            <a:endParaRPr lang="en-US" dirty="0">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7A52584F-47F7-C858-0809-C4ADDFFE6357}"/>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2F40C961-9EE4-EF89-8AB0-23CB268764EB}"/>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59</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685994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BF1EF5A2-F174-EE72-BC1A-38854A5BDF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8DCEF5-B100-64FE-91DB-1D68C6541FF4}"/>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FY 2026 Public School Appropriation Bills</a:t>
            </a:r>
          </a:p>
        </p:txBody>
      </p:sp>
      <p:sp>
        <p:nvSpPr>
          <p:cNvPr id="3" name="Text Placeholder 2">
            <a:extLst>
              <a:ext uri="{FF2B5EF4-FFF2-40B4-BE49-F238E27FC236}">
                <a16:creationId xmlns:a16="http://schemas.microsoft.com/office/drawing/2014/main" id="{60B7C6EF-AFCD-6C31-8BFB-EDC54F1CD9A8}"/>
              </a:ext>
            </a:extLst>
          </p:cNvPr>
          <p:cNvSpPr>
            <a:spLocks noGrp="1"/>
          </p:cNvSpPr>
          <p:nvPr>
            <p:ph type="body" idx="1"/>
          </p:nvPr>
        </p:nvSpPr>
        <p:spPr>
          <a:xfrm>
            <a:off x="552000" y="872836"/>
            <a:ext cx="8093236" cy="3671455"/>
          </a:xfrm>
        </p:spPr>
        <p:txBody>
          <a:bodyPr>
            <a:normAutofit/>
          </a:bodyPr>
          <a:lstStyle/>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ea typeface="Open Sans Light" panose="020B0306030504020204" pitchFamily="34" charset="0"/>
              </a:rPr>
              <a:t>Identify the amounts from various state sources that will be distributed or expended for the period July 1, 2025, through June 30, 2026</a:t>
            </a: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ea typeface="Open Sans Light" panose="020B0306030504020204" pitchFamily="34" charset="0"/>
              </a:rPr>
              <a:t>Appropriate funds to the Divisions of Student Support, Teachers, Facilities, Central Services, Idaho Educational Services for the Deaf and the Blind, and the Idaho Digital Learning Academy</a:t>
            </a:r>
          </a:p>
          <a:p>
            <a:endParaRPr lang="en-US" dirty="0">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AC3D5EB6-4FBE-BC5A-4172-D7A0CAE237F1}"/>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2A8D6717-9726-629A-8974-FC23B8B3D854}"/>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6</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18610031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48434C11-4A56-7774-2789-285DB3415A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38374-046D-CAB3-1C64-670F9CEFE02F}"/>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FY 2026 Public School Budgeting – Math &amp; Science Requirement </a:t>
            </a:r>
          </a:p>
        </p:txBody>
      </p:sp>
      <p:sp>
        <p:nvSpPr>
          <p:cNvPr id="3" name="Text Placeholder 2">
            <a:extLst>
              <a:ext uri="{FF2B5EF4-FFF2-40B4-BE49-F238E27FC236}">
                <a16:creationId xmlns:a16="http://schemas.microsoft.com/office/drawing/2014/main" id="{0A63FAAB-81C7-70DC-5129-07BC900D1DCD}"/>
              </a:ext>
            </a:extLst>
          </p:cNvPr>
          <p:cNvSpPr>
            <a:spLocks noGrp="1"/>
          </p:cNvSpPr>
          <p:nvPr>
            <p:ph type="body" idx="1"/>
          </p:nvPr>
        </p:nvSpPr>
        <p:spPr>
          <a:xfrm>
            <a:off x="387927" y="872835"/>
            <a:ext cx="8257309" cy="4187537"/>
          </a:xfrm>
        </p:spPr>
        <p:txBody>
          <a:bodyPr>
            <a:normAutofit fontScale="85000" lnSpcReduction="10000"/>
          </a:bodyPr>
          <a:lstStyle/>
          <a:p>
            <a:pPr marL="0" marR="0">
              <a:spcBef>
                <a:spcPts val="200"/>
              </a:spcBef>
              <a:buNone/>
            </a:pPr>
            <a:r>
              <a:rPr lang="en-US" sz="1800" b="1" u="sng"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Math and Science Requirement (33-1021, I.C.)</a:t>
            </a:r>
            <a:endParaRPr lang="en-US" sz="18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a:buNone/>
            </a:pPr>
            <a:r>
              <a:rPr lang="en-US" sz="1800" dirty="0">
                <a:effectLst/>
                <a:latin typeface="Times New Roman" panose="02020603050405020304" pitchFamily="18" charset="0"/>
                <a:ea typeface="Times New Roman" panose="02020603050405020304" pitchFamily="18" charset="0"/>
              </a:rPr>
              <a:t>Budget as follows based on 2025-2026 enrollment:</a:t>
            </a:r>
          </a:p>
          <a:p>
            <a:pPr marL="342900" marR="0" lvl="0" indent="-3429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rPr>
              <a:t>For each regular high school with enrollment of 99 or less, budget </a:t>
            </a:r>
            <a:r>
              <a:rPr lang="en-US" sz="1800" dirty="0">
                <a:solidFill>
                  <a:srgbClr val="009900"/>
                </a:solidFill>
                <a:effectLst/>
                <a:latin typeface="Times New Roman" panose="02020603050405020304" pitchFamily="18" charset="0"/>
                <a:ea typeface="Times New Roman" panose="02020603050405020304" pitchFamily="18" charset="0"/>
              </a:rPr>
              <a:t>$62,700</a:t>
            </a:r>
          </a:p>
          <a:p>
            <a:pPr marL="342900" marR="0" lvl="0" indent="-3429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rPr>
              <a:t>For each regular high school with enrollment of 100 to 159, budget </a:t>
            </a:r>
            <a:r>
              <a:rPr lang="en-US" sz="1800" dirty="0">
                <a:solidFill>
                  <a:srgbClr val="009900"/>
                </a:solidFill>
                <a:effectLst/>
                <a:latin typeface="Times New Roman" panose="02020603050405020304" pitchFamily="18" charset="0"/>
                <a:ea typeface="Times New Roman" panose="02020603050405020304" pitchFamily="18" charset="0"/>
              </a:rPr>
              <a:t>$5,500</a:t>
            </a:r>
          </a:p>
          <a:p>
            <a:pPr marL="342900" marR="0" lvl="0" indent="-3429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rPr>
              <a:t>For each regular high school with enrollment of 160 to 319, budget </a:t>
            </a:r>
            <a:r>
              <a:rPr lang="en-US" sz="1800" dirty="0">
                <a:solidFill>
                  <a:srgbClr val="009900"/>
                </a:solidFill>
                <a:effectLst/>
                <a:latin typeface="Times New Roman" panose="02020603050405020304" pitchFamily="18" charset="0"/>
                <a:ea typeface="Times New Roman" panose="02020603050405020304" pitchFamily="18" charset="0"/>
              </a:rPr>
              <a:t>$14,300</a:t>
            </a:r>
          </a:p>
          <a:p>
            <a:pPr marL="342900" marR="0" lvl="0" indent="-3429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rPr>
              <a:t>For each regular high school with enrollment of 320 to 639, budget </a:t>
            </a:r>
            <a:r>
              <a:rPr lang="en-US" sz="1800" dirty="0">
                <a:solidFill>
                  <a:srgbClr val="009900"/>
                </a:solidFill>
                <a:effectLst/>
                <a:latin typeface="Times New Roman" panose="02020603050405020304" pitchFamily="18" charset="0"/>
                <a:ea typeface="Times New Roman" panose="02020603050405020304" pitchFamily="18" charset="0"/>
              </a:rPr>
              <a:t>$70,800</a:t>
            </a:r>
          </a:p>
          <a:p>
            <a:pPr marL="342900" marR="0" lvl="0" indent="-3429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rPr>
              <a:t>For each regular high school with enrollment of 640 or more, budget </a:t>
            </a:r>
            <a:r>
              <a:rPr lang="en-US" sz="1800" dirty="0">
                <a:solidFill>
                  <a:srgbClr val="009900"/>
                </a:solidFill>
                <a:effectLst/>
                <a:latin typeface="Times New Roman" panose="02020603050405020304" pitchFamily="18" charset="0"/>
                <a:ea typeface="Times New Roman" panose="02020603050405020304" pitchFamily="18" charset="0"/>
              </a:rPr>
              <a:t>$106,500</a:t>
            </a:r>
          </a:p>
          <a:p>
            <a:pPr marL="457200" marR="0">
              <a:buNone/>
            </a:pPr>
            <a:r>
              <a:rPr lang="en-US" sz="1800" dirty="0">
                <a:effectLst/>
                <a:latin typeface="Times New Roman" panose="02020603050405020304" pitchFamily="18" charset="0"/>
                <a:ea typeface="Times New Roman" panose="02020603050405020304" pitchFamily="18" charset="0"/>
              </a:rPr>
              <a:t> </a:t>
            </a:r>
          </a:p>
          <a:p>
            <a:pPr marL="0" marR="0">
              <a:buNone/>
            </a:pPr>
            <a:r>
              <a:rPr lang="en-US" sz="1800" dirty="0">
                <a:effectLst/>
                <a:latin typeface="Times New Roman" panose="02020603050405020304" pitchFamily="18" charset="0"/>
                <a:ea typeface="Times New Roman" panose="02020603050405020304" pitchFamily="18" charset="0"/>
              </a:rPr>
              <a:t>For the purposes of these school size classifications for regular high schools that serve only grades 10-12, ninth grade students who will attend the regular high school upon matriculating to tenth grade shall be included as enrolled in the regular high school.  Alternative Secondary Schools are not eligible.</a:t>
            </a:r>
          </a:p>
          <a:p>
            <a:pPr marL="0" marR="0"/>
            <a:endParaRPr lang="en-US" sz="1800" dirty="0">
              <a:effectLst/>
              <a:latin typeface="Times New Roman" panose="02020603050405020304" pitchFamily="18" charset="0"/>
              <a:ea typeface="Times New Roman" panose="02020603050405020304" pitchFamily="18" charset="0"/>
            </a:endParaRPr>
          </a:p>
          <a:p>
            <a:pPr marL="0" marR="0"/>
            <a:r>
              <a:rPr lang="en-US" sz="1800" dirty="0">
                <a:effectLst/>
                <a:latin typeface="Times New Roman" panose="02020603050405020304" pitchFamily="18" charset="0"/>
                <a:ea typeface="Times New Roman" panose="02020603050405020304" pitchFamily="18" charset="0"/>
              </a:rPr>
              <a:t>Contact Julie Oberle (208-332-6840), </a:t>
            </a:r>
            <a:r>
              <a:rPr lang="en-US" sz="1800" u="sng" dirty="0">
                <a:solidFill>
                  <a:srgbClr val="0000FF"/>
                </a:solidFill>
                <a:effectLst/>
                <a:latin typeface="Times New Roman" panose="02020603050405020304" pitchFamily="18" charset="0"/>
                <a:ea typeface="Times New Roman" panose="02020603050405020304" pitchFamily="18" charset="0"/>
                <a:hlinkClick r:id="rId3"/>
              </a:rPr>
              <a:t>jaoberle@sde.idaho.gov</a:t>
            </a:r>
            <a:r>
              <a:rPr lang="en-US" sz="1800" dirty="0">
                <a:effectLst/>
                <a:latin typeface="Times New Roman" panose="02020603050405020304" pitchFamily="18" charset="0"/>
                <a:ea typeface="Times New Roman" panose="02020603050405020304" pitchFamily="18" charset="0"/>
              </a:rPr>
              <a:t>) for additional information. *</a:t>
            </a:r>
          </a:p>
          <a:p>
            <a:pPr marL="0" marR="0"/>
            <a:r>
              <a:rPr lang="en-US" sz="1300" dirty="0"/>
              <a:t>* This is an estimate.  The actual amount will be calculated at the time of the distribution.</a:t>
            </a:r>
          </a:p>
          <a:p>
            <a:endParaRPr lang="en-US" dirty="0">
              <a:latin typeface="Helvetica" panose="020B0604020202020204" pitchFamily="34" charset="0"/>
              <a:cs typeface="Helvetica" panose="020B0604020202020204" pitchFamily="34" charset="0"/>
            </a:endParaRPr>
          </a:p>
          <a:p>
            <a:pPr>
              <a:spcBef>
                <a:spcPts val="1000"/>
              </a:spcBef>
            </a:pPr>
            <a:endParaRPr lang="en-US" dirty="0">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3049FC5C-0FE1-8C51-C7DD-EDE6AED87E54}"/>
              </a:ext>
            </a:extLst>
          </p:cNvPr>
          <p:cNvSpPr>
            <a:spLocks noGrp="1"/>
          </p:cNvSpPr>
          <p:nvPr>
            <p:ph type="subTitle" idx="3"/>
          </p:nvPr>
        </p:nvSpPr>
        <p:spPr>
          <a:xfrm>
            <a:off x="4572000" y="4740873"/>
            <a:ext cx="3893700" cy="319500"/>
          </a:xfrm>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7763A28C-E13F-2A92-300E-9F2AB94B1838}"/>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60</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8460309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55FA1E92-42A8-2417-DACA-8DBCFC1CD0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E87CB8-9849-A637-A27C-44D35B95D76A}"/>
              </a:ext>
            </a:extLst>
          </p:cNvPr>
          <p:cNvSpPr>
            <a:spLocks noGrp="1"/>
          </p:cNvSpPr>
          <p:nvPr>
            <p:ph type="title"/>
          </p:nvPr>
        </p:nvSpPr>
        <p:spPr>
          <a:xfrm>
            <a:off x="185200" y="83127"/>
            <a:ext cx="7929300" cy="547255"/>
          </a:xfrm>
        </p:spPr>
        <p:txBody>
          <a:bodyPr>
            <a:normAutofit fontScale="90000"/>
          </a:bodyPr>
          <a:lstStyle/>
          <a:p>
            <a:r>
              <a:rPr lang="en-US" dirty="0">
                <a:latin typeface="Helvetica" panose="020B0604020202020204" pitchFamily="34" charset="0"/>
                <a:cs typeface="Helvetica" panose="020B0604020202020204" pitchFamily="34" charset="0"/>
              </a:rPr>
              <a:t>FY 2026 Public School Budgeting – National Board for Professional Teacher Standards </a:t>
            </a:r>
          </a:p>
        </p:txBody>
      </p:sp>
      <p:sp>
        <p:nvSpPr>
          <p:cNvPr id="3" name="Text Placeholder 2">
            <a:extLst>
              <a:ext uri="{FF2B5EF4-FFF2-40B4-BE49-F238E27FC236}">
                <a16:creationId xmlns:a16="http://schemas.microsoft.com/office/drawing/2014/main" id="{D12F90B6-E86E-6A9A-87C0-1A7CDA73C703}"/>
              </a:ext>
            </a:extLst>
          </p:cNvPr>
          <p:cNvSpPr>
            <a:spLocks noGrp="1"/>
          </p:cNvSpPr>
          <p:nvPr>
            <p:ph type="body" idx="1"/>
          </p:nvPr>
        </p:nvSpPr>
        <p:spPr>
          <a:xfrm>
            <a:off x="387927" y="872836"/>
            <a:ext cx="8257309" cy="4126514"/>
          </a:xfrm>
        </p:spPr>
        <p:txBody>
          <a:bodyPr>
            <a:normAutofit/>
          </a:bodyPr>
          <a:lstStyle/>
          <a:p>
            <a:pPr marL="0" marR="0">
              <a:spcBef>
                <a:spcPts val="200"/>
              </a:spcBef>
              <a:buNone/>
            </a:pPr>
            <a:r>
              <a:rPr lang="en-US" sz="1800" b="1" u="sng"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National Board for Professional Teaching Standards (33-1004E, I.C.)</a:t>
            </a:r>
            <a:endParaRPr lang="en-US" sz="18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a:buNone/>
            </a:pPr>
            <a:r>
              <a:rPr lang="en-US" sz="1800" dirty="0">
                <a:effectLst/>
                <a:latin typeface="Times New Roman" panose="02020603050405020304" pitchFamily="18" charset="0"/>
                <a:ea typeface="Times New Roman" panose="02020603050405020304" pitchFamily="18" charset="0"/>
              </a:rPr>
              <a:t>Budget </a:t>
            </a:r>
            <a:r>
              <a:rPr lang="en-US" sz="1800" dirty="0">
                <a:solidFill>
                  <a:srgbClr val="009900"/>
                </a:solidFill>
                <a:effectLst/>
                <a:latin typeface="Times New Roman" panose="02020603050405020304" pitchFamily="18" charset="0"/>
                <a:ea typeface="Times New Roman" panose="02020603050405020304" pitchFamily="18" charset="0"/>
              </a:rPr>
              <a:t>$2,422.60 </a:t>
            </a:r>
            <a:r>
              <a:rPr lang="en-US" sz="1800" dirty="0">
                <a:solidFill>
                  <a:schemeClr val="tx1"/>
                </a:solidFill>
                <a:effectLst/>
                <a:latin typeface="Times New Roman" panose="02020603050405020304" pitchFamily="18" charset="0"/>
                <a:ea typeface="Times New Roman" panose="02020603050405020304" pitchFamily="18" charset="0"/>
              </a:rPr>
              <a:t>(</a:t>
            </a:r>
            <a:r>
              <a:rPr lang="en-US" sz="1800" dirty="0">
                <a:solidFill>
                  <a:srgbClr val="009900"/>
                </a:solidFill>
                <a:effectLst/>
                <a:latin typeface="Times New Roman" panose="02020603050405020304" pitchFamily="18" charset="0"/>
                <a:ea typeface="Times New Roman" panose="02020603050405020304" pitchFamily="18" charset="0"/>
              </a:rPr>
              <a:t>$2,000 </a:t>
            </a:r>
            <a:r>
              <a:rPr lang="en-US" sz="1800" dirty="0">
                <a:effectLst/>
                <a:latin typeface="Times New Roman" panose="02020603050405020304" pitchFamily="18" charset="0"/>
                <a:ea typeface="Times New Roman" panose="02020603050405020304" pitchFamily="18" charset="0"/>
              </a:rPr>
              <a:t>plus </a:t>
            </a:r>
            <a:r>
              <a:rPr lang="en-US" sz="1800" dirty="0">
                <a:solidFill>
                  <a:srgbClr val="009900"/>
                </a:solidFill>
                <a:effectLst/>
                <a:latin typeface="Times New Roman" panose="02020603050405020304" pitchFamily="18" charset="0"/>
                <a:ea typeface="Times New Roman" panose="02020603050405020304" pitchFamily="18" charset="0"/>
              </a:rPr>
              <a:t>$422.60</a:t>
            </a:r>
            <a:r>
              <a:rPr lang="en-US" sz="1800" dirty="0">
                <a:effectLst/>
                <a:latin typeface="Times New Roman" panose="02020603050405020304" pitchFamily="18" charset="0"/>
                <a:ea typeface="Times New Roman" panose="02020603050405020304" pitchFamily="18" charset="0"/>
              </a:rPr>
              <a:t> state-paid employee benefits) per eligible instructional staff.</a:t>
            </a:r>
          </a:p>
          <a:p>
            <a:pPr marL="0" marR="0">
              <a:buNone/>
            </a:pPr>
            <a:r>
              <a:rPr lang="en-US" sz="1800" dirty="0">
                <a:effectLst/>
                <a:latin typeface="Times New Roman" panose="02020603050405020304" pitchFamily="18" charset="0"/>
                <a:ea typeface="Times New Roman" panose="02020603050405020304" pitchFamily="18" charset="0"/>
              </a:rPr>
              <a:t> </a:t>
            </a:r>
          </a:p>
          <a:p>
            <a:pPr marL="0" marR="0"/>
            <a:r>
              <a:rPr lang="en-US" sz="1800" dirty="0">
                <a:effectLst/>
                <a:latin typeface="Times New Roman" panose="02020603050405020304" pitchFamily="18" charset="0"/>
                <a:ea typeface="Times New Roman" panose="02020603050405020304" pitchFamily="18" charset="0"/>
              </a:rPr>
              <a:t>Contact Helen Henderson (208-332-6879, </a:t>
            </a:r>
            <a:r>
              <a:rPr lang="en-US" sz="1800" u="sng" dirty="0">
                <a:solidFill>
                  <a:srgbClr val="0000FF"/>
                </a:solidFill>
                <a:effectLst/>
                <a:latin typeface="Times New Roman" panose="02020603050405020304" pitchFamily="18" charset="0"/>
                <a:ea typeface="Times New Roman" panose="02020603050405020304" pitchFamily="18" charset="0"/>
                <a:hlinkClick r:id="rId3"/>
              </a:rPr>
              <a:t>hhenderson@sde.idaho.gov</a:t>
            </a:r>
            <a:r>
              <a:rPr lang="en-US" sz="1800" dirty="0">
                <a:effectLst/>
                <a:latin typeface="Times New Roman" panose="02020603050405020304" pitchFamily="18" charset="0"/>
                <a:ea typeface="Times New Roman" panose="02020603050405020304" pitchFamily="18" charset="0"/>
              </a:rPr>
              <a:t>) for additional information.</a:t>
            </a:r>
          </a:p>
          <a:p>
            <a:pPr>
              <a:spcBef>
                <a:spcPts val="1000"/>
              </a:spcBef>
            </a:pPr>
            <a:endParaRPr lang="en-US" dirty="0">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4B1F4EF7-5476-EAB8-93A7-ED75418E3A52}"/>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402F1B11-2337-2B18-9160-C0D9DD52E35D}"/>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61</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4359466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0717273B-2350-3419-4A00-06B14F5AAC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53B1EA-2E69-1860-059D-4F4341F3EB19}"/>
              </a:ext>
            </a:extLst>
          </p:cNvPr>
          <p:cNvSpPr>
            <a:spLocks noGrp="1"/>
          </p:cNvSpPr>
          <p:nvPr>
            <p:ph type="title"/>
          </p:nvPr>
        </p:nvSpPr>
        <p:spPr>
          <a:xfrm>
            <a:off x="185200" y="83127"/>
            <a:ext cx="7929300" cy="547255"/>
          </a:xfrm>
        </p:spPr>
        <p:txBody>
          <a:bodyPr>
            <a:normAutofit fontScale="90000"/>
          </a:bodyPr>
          <a:lstStyle/>
          <a:p>
            <a:r>
              <a:rPr lang="en-US" dirty="0">
                <a:latin typeface="Helvetica" panose="020B0604020202020204" pitchFamily="34" charset="0"/>
                <a:cs typeface="Helvetica" panose="020B0604020202020204" pitchFamily="34" charset="0"/>
              </a:rPr>
              <a:t>FY 2026 Public School Budgeting – Professional Development (General)</a:t>
            </a:r>
          </a:p>
        </p:txBody>
      </p:sp>
      <p:sp>
        <p:nvSpPr>
          <p:cNvPr id="3" name="Text Placeholder 2">
            <a:extLst>
              <a:ext uri="{FF2B5EF4-FFF2-40B4-BE49-F238E27FC236}">
                <a16:creationId xmlns:a16="http://schemas.microsoft.com/office/drawing/2014/main" id="{13B17F79-D801-7FFF-5ED7-5E2CD45A94F6}"/>
              </a:ext>
            </a:extLst>
          </p:cNvPr>
          <p:cNvSpPr>
            <a:spLocks noGrp="1"/>
          </p:cNvSpPr>
          <p:nvPr>
            <p:ph type="body" idx="1"/>
          </p:nvPr>
        </p:nvSpPr>
        <p:spPr>
          <a:xfrm>
            <a:off x="387927" y="872836"/>
            <a:ext cx="8257309" cy="4126514"/>
          </a:xfrm>
        </p:spPr>
        <p:txBody>
          <a:bodyPr>
            <a:normAutofit/>
          </a:bodyPr>
          <a:lstStyle/>
          <a:p>
            <a:pPr marL="0" marR="0">
              <a:spcBef>
                <a:spcPts val="200"/>
              </a:spcBef>
              <a:buNone/>
            </a:pPr>
            <a:r>
              <a:rPr lang="en-US" sz="1800" b="1" u="sng"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Professional Development (General)</a:t>
            </a:r>
            <a:endParaRPr lang="en-US" sz="18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a:buNone/>
            </a:pPr>
            <a:r>
              <a:rPr lang="en-US" sz="1800" dirty="0">
                <a:effectLst/>
                <a:latin typeface="Times New Roman" panose="02020603050405020304" pitchFamily="18" charset="0"/>
                <a:ea typeface="Times New Roman" panose="02020603050405020304" pitchFamily="18" charset="0"/>
              </a:rPr>
              <a:t>Budget </a:t>
            </a:r>
            <a:r>
              <a:rPr lang="en-US" sz="1800" dirty="0">
                <a:solidFill>
                  <a:srgbClr val="009900"/>
                </a:solidFill>
                <a:effectLst/>
                <a:latin typeface="Times New Roman" panose="02020603050405020304" pitchFamily="18" charset="0"/>
                <a:ea typeface="Times New Roman" panose="02020603050405020304" pitchFamily="18" charset="0"/>
              </a:rPr>
              <a:t>$8,000 </a:t>
            </a:r>
            <a:r>
              <a:rPr lang="en-US" sz="1800" dirty="0">
                <a:effectLst/>
                <a:latin typeface="Times New Roman" panose="02020603050405020304" pitchFamily="18" charset="0"/>
                <a:ea typeface="Times New Roman" panose="02020603050405020304" pitchFamily="18" charset="0"/>
              </a:rPr>
              <a:t>per school district or charter school plus </a:t>
            </a:r>
            <a:r>
              <a:rPr lang="en-US" sz="1800" dirty="0">
                <a:solidFill>
                  <a:srgbClr val="009900"/>
                </a:solidFill>
                <a:effectLst/>
                <a:latin typeface="Times New Roman" panose="02020603050405020304" pitchFamily="18" charset="0"/>
                <a:ea typeface="Times New Roman" panose="02020603050405020304" pitchFamily="18" charset="0"/>
              </a:rPr>
              <a:t>$449 </a:t>
            </a:r>
            <a:r>
              <a:rPr lang="en-US" sz="1800" dirty="0">
                <a:effectLst/>
                <a:latin typeface="Times New Roman" panose="02020603050405020304" pitchFamily="18" charset="0"/>
                <a:ea typeface="Times New Roman" panose="02020603050405020304" pitchFamily="18" charset="0"/>
              </a:rPr>
              <a:t>per 2025-2026 instructional and pupil service FTE (all fund sources).</a:t>
            </a:r>
          </a:p>
          <a:p>
            <a:pPr marL="0" marR="0">
              <a:buNone/>
            </a:pPr>
            <a:r>
              <a:rPr lang="en-US" sz="1800" dirty="0">
                <a:effectLst/>
                <a:latin typeface="Times New Roman" panose="02020603050405020304" pitchFamily="18" charset="0"/>
                <a:ea typeface="Times New Roman" panose="02020603050405020304" pitchFamily="18" charset="0"/>
              </a:rPr>
              <a:t> </a:t>
            </a:r>
          </a:p>
          <a:p>
            <a:pPr marL="0" marR="0">
              <a:buNone/>
            </a:pPr>
            <a:r>
              <a:rPr lang="en-US" sz="1800" dirty="0">
                <a:effectLst/>
                <a:latin typeface="Times New Roman" panose="02020603050405020304" pitchFamily="18" charset="0"/>
                <a:ea typeface="Times New Roman" panose="02020603050405020304" pitchFamily="18" charset="0"/>
              </a:rPr>
              <a:t>Contact Meghan Wonderlich (208-332-6876, </a:t>
            </a:r>
            <a:r>
              <a:rPr lang="en-US" sz="1800" u="sng" dirty="0">
                <a:solidFill>
                  <a:srgbClr val="0000FF"/>
                </a:solidFill>
                <a:effectLst/>
                <a:latin typeface="Times New Roman" panose="02020603050405020304" pitchFamily="18" charset="0"/>
                <a:ea typeface="Times New Roman" panose="02020603050405020304" pitchFamily="18" charset="0"/>
                <a:hlinkClick r:id="rId3"/>
              </a:rPr>
              <a:t>mwonderlich@sde.idaho.gov</a:t>
            </a:r>
            <a:r>
              <a:rPr lang="en-US" sz="1800" u="sng" dirty="0">
                <a:solidFill>
                  <a:srgbClr val="0000FF"/>
                </a:solidFill>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for additional information. *</a:t>
            </a:r>
          </a:p>
          <a:p>
            <a:pPr marL="0" marR="0">
              <a:buNone/>
            </a:pPr>
            <a:endParaRPr lang="en-US" sz="1800" dirty="0">
              <a:latin typeface="Times New Roman" panose="02020603050405020304" pitchFamily="18" charset="0"/>
              <a:ea typeface="Times New Roman" panose="02020603050405020304" pitchFamily="18" charset="0"/>
            </a:endParaRPr>
          </a:p>
          <a:p>
            <a:pPr marL="0" marR="0">
              <a:buNone/>
            </a:pPr>
            <a:endParaRPr lang="en-US" sz="1800" dirty="0">
              <a:effectLst/>
              <a:latin typeface="Times New Roman" panose="02020603050405020304" pitchFamily="18" charset="0"/>
              <a:ea typeface="Times New Roman" panose="02020603050405020304" pitchFamily="18" charset="0"/>
            </a:endParaRPr>
          </a:p>
          <a:p>
            <a:pPr marL="0" marR="0">
              <a:buNone/>
            </a:pPr>
            <a:endParaRPr lang="en-US" sz="1800" dirty="0">
              <a:latin typeface="Times New Roman" panose="02020603050405020304" pitchFamily="18" charset="0"/>
              <a:ea typeface="Times New Roman" panose="02020603050405020304" pitchFamily="18" charset="0"/>
            </a:endParaRPr>
          </a:p>
          <a:p>
            <a:pPr marL="0" marR="0">
              <a:buNone/>
            </a:pPr>
            <a:endParaRPr lang="en-US" sz="1800" dirty="0">
              <a:effectLst/>
              <a:latin typeface="Times New Roman" panose="02020603050405020304" pitchFamily="18" charset="0"/>
              <a:ea typeface="Times New Roman" panose="02020603050405020304" pitchFamily="18" charset="0"/>
            </a:endParaRPr>
          </a:p>
          <a:p>
            <a:pPr>
              <a:spcBef>
                <a:spcPts val="1000"/>
              </a:spcBef>
            </a:pPr>
            <a:r>
              <a:rPr lang="en-US" sz="1400" dirty="0"/>
              <a:t>* This is an estimate.  The actual amount will be calculated at the time of the distribution.</a:t>
            </a:r>
          </a:p>
          <a:p>
            <a:pPr marL="0" marR="0">
              <a:buNone/>
            </a:pPr>
            <a:endParaRPr lang="en-US" sz="1800" dirty="0">
              <a:effectLst/>
              <a:latin typeface="Times New Roman" panose="02020603050405020304" pitchFamily="18" charset="0"/>
              <a:ea typeface="Times New Roman" panose="02020603050405020304" pitchFamily="18" charset="0"/>
            </a:endParaRPr>
          </a:p>
          <a:p>
            <a:pPr marL="0" marR="0"/>
            <a:r>
              <a:rPr lang="en-US" sz="1800" dirty="0">
                <a:effectLst/>
                <a:latin typeface="Times New Roman" panose="02020603050405020304" pitchFamily="18" charset="0"/>
                <a:ea typeface="Times New Roman" panose="02020603050405020304" pitchFamily="18" charset="0"/>
              </a:rPr>
              <a:t> </a:t>
            </a:r>
          </a:p>
          <a:p>
            <a:pPr>
              <a:spcBef>
                <a:spcPts val="1000"/>
              </a:spcBef>
            </a:pPr>
            <a:endParaRPr lang="en-US" dirty="0">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A4DEDE91-0252-DC29-07BA-F1B1D0FB2AF2}"/>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2C14DE83-682B-1C38-91D4-53AD8F12AD1A}"/>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62</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1459358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60D76297-2EAD-0ADC-C3F9-CB7845CC0D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AEC6E8-0939-5ABD-D851-2A5E1B89F970}"/>
              </a:ext>
            </a:extLst>
          </p:cNvPr>
          <p:cNvSpPr>
            <a:spLocks noGrp="1"/>
          </p:cNvSpPr>
          <p:nvPr>
            <p:ph type="title"/>
          </p:nvPr>
        </p:nvSpPr>
        <p:spPr>
          <a:xfrm>
            <a:off x="185200" y="83127"/>
            <a:ext cx="7929300" cy="547255"/>
          </a:xfrm>
        </p:spPr>
        <p:txBody>
          <a:bodyPr>
            <a:normAutofit fontScale="90000"/>
          </a:bodyPr>
          <a:lstStyle/>
          <a:p>
            <a:r>
              <a:rPr lang="en-US" dirty="0">
                <a:latin typeface="Helvetica" panose="020B0604020202020204" pitchFamily="34" charset="0"/>
                <a:cs typeface="Helvetica" panose="020B0604020202020204" pitchFamily="34" charset="0"/>
              </a:rPr>
              <a:t>FY 2026 Public School Budgeting – Professional Development (Dyslexia) </a:t>
            </a:r>
          </a:p>
        </p:txBody>
      </p:sp>
      <p:sp>
        <p:nvSpPr>
          <p:cNvPr id="3" name="Text Placeholder 2">
            <a:extLst>
              <a:ext uri="{FF2B5EF4-FFF2-40B4-BE49-F238E27FC236}">
                <a16:creationId xmlns:a16="http://schemas.microsoft.com/office/drawing/2014/main" id="{F4F2FDDA-5041-1329-676B-65FF3718D517}"/>
              </a:ext>
            </a:extLst>
          </p:cNvPr>
          <p:cNvSpPr>
            <a:spLocks noGrp="1"/>
          </p:cNvSpPr>
          <p:nvPr>
            <p:ph type="body" idx="1"/>
          </p:nvPr>
        </p:nvSpPr>
        <p:spPr>
          <a:xfrm>
            <a:off x="387927" y="872836"/>
            <a:ext cx="8257309" cy="4126514"/>
          </a:xfrm>
        </p:spPr>
        <p:txBody>
          <a:bodyPr>
            <a:normAutofit/>
          </a:bodyPr>
          <a:lstStyle/>
          <a:p>
            <a:pPr marL="0" marR="0">
              <a:spcBef>
                <a:spcPts val="200"/>
              </a:spcBef>
              <a:buNone/>
            </a:pPr>
            <a:r>
              <a:rPr lang="en-US" sz="1800" b="1" u="sng"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Professional Development (Dyslexia)</a:t>
            </a:r>
            <a:endParaRPr lang="en-US" sz="18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a:buNone/>
            </a:pPr>
            <a:r>
              <a:rPr lang="en-US" sz="1800" dirty="0">
                <a:effectLst/>
                <a:latin typeface="Times New Roman" panose="02020603050405020304" pitchFamily="18" charset="0"/>
                <a:ea typeface="Times New Roman" panose="02020603050405020304" pitchFamily="18" charset="0"/>
              </a:rPr>
              <a:t>Budget </a:t>
            </a:r>
            <a:r>
              <a:rPr lang="en-US" sz="1800" dirty="0">
                <a:solidFill>
                  <a:srgbClr val="009900"/>
                </a:solidFill>
                <a:effectLst/>
                <a:latin typeface="Times New Roman" panose="02020603050405020304" pitchFamily="18" charset="0"/>
                <a:ea typeface="Times New Roman" panose="02020603050405020304" pitchFamily="18" charset="0"/>
              </a:rPr>
              <a:t>$1,500 </a:t>
            </a:r>
            <a:r>
              <a:rPr lang="en-US" sz="1800" dirty="0">
                <a:effectLst/>
                <a:latin typeface="Times New Roman" panose="02020603050405020304" pitchFamily="18" charset="0"/>
                <a:ea typeface="Times New Roman" panose="02020603050405020304" pitchFamily="18" charset="0"/>
              </a:rPr>
              <a:t>per school district or charter school plus </a:t>
            </a:r>
            <a:r>
              <a:rPr lang="en-US" sz="1800" dirty="0">
                <a:solidFill>
                  <a:srgbClr val="009900"/>
                </a:solidFill>
                <a:effectLst/>
                <a:latin typeface="Times New Roman" panose="02020603050405020304" pitchFamily="18" charset="0"/>
                <a:ea typeface="Times New Roman" panose="02020603050405020304" pitchFamily="18" charset="0"/>
              </a:rPr>
              <a:t>$126 </a:t>
            </a:r>
            <a:r>
              <a:rPr lang="en-US" sz="1800" dirty="0">
                <a:effectLst/>
                <a:latin typeface="Times New Roman" panose="02020603050405020304" pitchFamily="18" charset="0"/>
                <a:ea typeface="Times New Roman" panose="02020603050405020304" pitchFamily="18" charset="0"/>
              </a:rPr>
              <a:t>per 2025-2026 instructional and pupil service FTE (all fund sources).</a:t>
            </a:r>
          </a:p>
          <a:p>
            <a:pPr marL="0" marR="0">
              <a:buNone/>
            </a:pPr>
            <a:r>
              <a:rPr lang="en-US" sz="1800" dirty="0">
                <a:effectLst/>
                <a:latin typeface="Times New Roman" panose="02020603050405020304" pitchFamily="18" charset="0"/>
                <a:ea typeface="Times New Roman" panose="02020603050405020304" pitchFamily="18" charset="0"/>
              </a:rPr>
              <a:t> </a:t>
            </a:r>
          </a:p>
          <a:p>
            <a:pPr marL="0" marR="0"/>
            <a:r>
              <a:rPr lang="en-US" sz="1800" dirty="0">
                <a:effectLst/>
                <a:latin typeface="Times New Roman" panose="02020603050405020304" pitchFamily="18" charset="0"/>
                <a:ea typeface="Times New Roman" panose="02020603050405020304" pitchFamily="18" charset="0"/>
              </a:rPr>
              <a:t>Contact Meghan Wonderlich (208-332-6876, </a:t>
            </a:r>
            <a:r>
              <a:rPr lang="en-US" sz="1800" u="sng" dirty="0">
                <a:solidFill>
                  <a:srgbClr val="0000FF"/>
                </a:solidFill>
                <a:effectLst/>
                <a:latin typeface="Times New Roman" panose="02020603050405020304" pitchFamily="18" charset="0"/>
                <a:ea typeface="Times New Roman" panose="02020603050405020304" pitchFamily="18" charset="0"/>
                <a:hlinkClick r:id="rId3"/>
              </a:rPr>
              <a:t>mwonderlich@sde.idaho.gov</a:t>
            </a:r>
            <a:r>
              <a:rPr lang="en-US" sz="1800" u="sng" dirty="0">
                <a:solidFill>
                  <a:srgbClr val="0000FF"/>
                </a:solidFill>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for additional information. *</a:t>
            </a:r>
          </a:p>
          <a:p>
            <a:pPr marL="0" marR="0"/>
            <a:endParaRPr lang="en-US" sz="1800" dirty="0">
              <a:latin typeface="Times New Roman" panose="02020603050405020304" pitchFamily="18" charset="0"/>
              <a:ea typeface="Times New Roman" panose="02020603050405020304" pitchFamily="18" charset="0"/>
            </a:endParaRPr>
          </a:p>
          <a:p>
            <a:pPr marL="0" marR="0"/>
            <a:endParaRPr lang="en-US" sz="1800" dirty="0">
              <a:effectLst/>
              <a:latin typeface="Times New Roman" panose="02020603050405020304" pitchFamily="18" charset="0"/>
              <a:ea typeface="Times New Roman" panose="02020603050405020304" pitchFamily="18" charset="0"/>
            </a:endParaRPr>
          </a:p>
          <a:p>
            <a:pPr marL="0" marR="0"/>
            <a:endParaRPr lang="en-US" sz="1800" dirty="0">
              <a:latin typeface="Times New Roman" panose="02020603050405020304" pitchFamily="18" charset="0"/>
              <a:ea typeface="Times New Roman" panose="02020603050405020304" pitchFamily="18" charset="0"/>
            </a:endParaRPr>
          </a:p>
          <a:p>
            <a:pPr marL="0" marR="0"/>
            <a:endParaRPr lang="en-US" sz="1800" dirty="0">
              <a:effectLst/>
              <a:latin typeface="Times New Roman" panose="02020603050405020304" pitchFamily="18" charset="0"/>
              <a:ea typeface="Times New Roman" panose="02020603050405020304" pitchFamily="18" charset="0"/>
            </a:endParaRPr>
          </a:p>
          <a:p>
            <a:pPr>
              <a:spcBef>
                <a:spcPts val="1000"/>
              </a:spcBef>
            </a:pPr>
            <a:r>
              <a:rPr lang="en-US" sz="1400" dirty="0"/>
              <a:t>* This is an estimate.  The actual amount will be calculated at the time of the distribution.</a:t>
            </a:r>
          </a:p>
        </p:txBody>
      </p:sp>
      <p:sp>
        <p:nvSpPr>
          <p:cNvPr id="5" name="Subtitle 4">
            <a:extLst>
              <a:ext uri="{FF2B5EF4-FFF2-40B4-BE49-F238E27FC236}">
                <a16:creationId xmlns:a16="http://schemas.microsoft.com/office/drawing/2014/main" id="{EAA7C6A8-E67A-7F8E-1CD4-3EC3CBD6B795}"/>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465DA16D-D5CA-4DDE-B4C1-A3BCE7CDC3C3}"/>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63</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11451192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42A64BD8-65E7-BA52-07B6-56D7D8B1CC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520933-3B53-275C-37CE-29452073907D}"/>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FY 2026 Public School Budgeting – Remediation </a:t>
            </a:r>
          </a:p>
        </p:txBody>
      </p:sp>
      <p:sp>
        <p:nvSpPr>
          <p:cNvPr id="3" name="Text Placeholder 2">
            <a:extLst>
              <a:ext uri="{FF2B5EF4-FFF2-40B4-BE49-F238E27FC236}">
                <a16:creationId xmlns:a16="http://schemas.microsoft.com/office/drawing/2014/main" id="{A79EF955-48DC-9C98-B7BD-6601BB75F2CE}"/>
              </a:ext>
            </a:extLst>
          </p:cNvPr>
          <p:cNvSpPr>
            <a:spLocks noGrp="1"/>
          </p:cNvSpPr>
          <p:nvPr>
            <p:ph type="body" idx="1"/>
          </p:nvPr>
        </p:nvSpPr>
        <p:spPr>
          <a:xfrm>
            <a:off x="387927" y="872836"/>
            <a:ext cx="8257309" cy="4126514"/>
          </a:xfrm>
        </p:spPr>
        <p:txBody>
          <a:bodyPr>
            <a:normAutofit/>
          </a:bodyPr>
          <a:lstStyle/>
          <a:p>
            <a:pPr marL="0" marR="0">
              <a:spcBef>
                <a:spcPts val="200"/>
              </a:spcBef>
              <a:buNone/>
            </a:pPr>
            <a:r>
              <a:rPr lang="en-US" sz="1800" b="1" u="sng"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Remediation</a:t>
            </a:r>
            <a:endParaRPr lang="en-US" sz="18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a:buNone/>
            </a:pPr>
            <a:r>
              <a:rPr lang="en-US" sz="1800" dirty="0">
                <a:effectLst/>
                <a:latin typeface="Times New Roman" panose="02020603050405020304" pitchFamily="18" charset="0"/>
                <a:ea typeface="Times New Roman" panose="02020603050405020304" pitchFamily="18" charset="0"/>
              </a:rPr>
              <a:t>Budget </a:t>
            </a:r>
            <a:r>
              <a:rPr lang="en-US" sz="1800" dirty="0">
                <a:solidFill>
                  <a:srgbClr val="009900"/>
                </a:solidFill>
                <a:effectLst/>
                <a:latin typeface="Times New Roman" panose="02020603050405020304" pitchFamily="18" charset="0"/>
                <a:ea typeface="Times New Roman" panose="02020603050405020304" pitchFamily="18" charset="0"/>
              </a:rPr>
              <a:t>$21 </a:t>
            </a:r>
            <a:r>
              <a:rPr lang="en-US" sz="1800" dirty="0">
                <a:effectLst/>
                <a:latin typeface="Times New Roman" panose="02020603050405020304" pitchFamily="18" charset="0"/>
                <a:ea typeface="Times New Roman" panose="02020603050405020304" pitchFamily="18" charset="0"/>
              </a:rPr>
              <a:t>per student for each ISAT in which the student does not meet proficiency.  This distribution will be based on the Spring 2025 ISAT data.</a:t>
            </a:r>
          </a:p>
          <a:p>
            <a:pPr marL="0" marR="0">
              <a:buNone/>
            </a:pPr>
            <a:r>
              <a:rPr lang="en-US" sz="1800" dirty="0">
                <a:effectLst/>
                <a:latin typeface="Times New Roman" panose="02020603050405020304" pitchFamily="18" charset="0"/>
                <a:ea typeface="Times New Roman" panose="02020603050405020304" pitchFamily="18" charset="0"/>
              </a:rPr>
              <a:t> </a:t>
            </a:r>
          </a:p>
          <a:p>
            <a:pPr marL="0" marR="0">
              <a:buNone/>
            </a:pPr>
            <a:r>
              <a:rPr lang="en-US" sz="1800" dirty="0">
                <a:effectLst/>
                <a:latin typeface="Times New Roman" panose="02020603050405020304" pitchFamily="18" charset="0"/>
                <a:ea typeface="Times New Roman" panose="02020603050405020304" pitchFamily="18" charset="0"/>
              </a:rPr>
              <a:t>Contact Ayaka Nukui (208-332-6926, </a:t>
            </a:r>
            <a:r>
              <a:rPr lang="en-US" sz="1800" u="sng" dirty="0">
                <a:solidFill>
                  <a:srgbClr val="0000FF"/>
                </a:solidFill>
                <a:effectLst/>
                <a:latin typeface="Times New Roman" panose="02020603050405020304" pitchFamily="18" charset="0"/>
                <a:ea typeface="Times New Roman" panose="02020603050405020304" pitchFamily="18" charset="0"/>
                <a:hlinkClick r:id="rId3"/>
              </a:rPr>
              <a:t>anukui@sde.idaho.gov</a:t>
            </a:r>
            <a:r>
              <a:rPr lang="en-US" sz="1800" dirty="0">
                <a:effectLst/>
                <a:latin typeface="Times New Roman" panose="02020603050405020304" pitchFamily="18" charset="0"/>
                <a:ea typeface="Times New Roman" panose="02020603050405020304" pitchFamily="18" charset="0"/>
              </a:rPr>
              <a:t>) for additional information on testing data. </a:t>
            </a:r>
          </a:p>
          <a:p>
            <a:pPr marL="0" marR="0">
              <a:buNone/>
            </a:pPr>
            <a:r>
              <a:rPr lang="en-US" sz="1800" dirty="0">
                <a:effectLst/>
                <a:latin typeface="Times New Roman" panose="02020603050405020304" pitchFamily="18" charset="0"/>
                <a:ea typeface="Times New Roman" panose="02020603050405020304" pitchFamily="18" charset="0"/>
              </a:rPr>
              <a:t>Contact Meghan Wonderlich (208-332-6876, </a:t>
            </a:r>
            <a:r>
              <a:rPr lang="en-US" sz="1800" u="sng" dirty="0">
                <a:solidFill>
                  <a:srgbClr val="0000FF"/>
                </a:solidFill>
                <a:effectLst/>
                <a:latin typeface="Times New Roman" panose="02020603050405020304" pitchFamily="18" charset="0"/>
                <a:ea typeface="Times New Roman" panose="02020603050405020304" pitchFamily="18" charset="0"/>
                <a:hlinkClick r:id="rId4"/>
              </a:rPr>
              <a:t>mwonderlich@sde.idaho.gov</a:t>
            </a:r>
            <a:r>
              <a:rPr lang="en-US" sz="1800" u="sng" dirty="0">
                <a:solidFill>
                  <a:srgbClr val="0000FF"/>
                </a:solidFill>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for additional information on uses of funds and reporting.  *</a:t>
            </a:r>
          </a:p>
          <a:p>
            <a:pPr marL="0" marR="0"/>
            <a:r>
              <a:rPr lang="en-US" sz="1800" dirty="0">
                <a:effectLst/>
                <a:latin typeface="Times New Roman" panose="02020603050405020304" pitchFamily="18" charset="0"/>
                <a:ea typeface="Times New Roman" panose="02020603050405020304" pitchFamily="18" charset="0"/>
              </a:rPr>
              <a:t> </a:t>
            </a:r>
          </a:p>
          <a:p>
            <a:pPr>
              <a:spcBef>
                <a:spcPts val="1000"/>
              </a:spcBef>
            </a:pPr>
            <a:endParaRPr lang="en-US" dirty="0">
              <a:latin typeface="Helvetica" panose="020B0604020202020204" pitchFamily="34" charset="0"/>
              <a:cs typeface="Helvetica" panose="020B0604020202020204" pitchFamily="34" charset="0"/>
            </a:endParaRPr>
          </a:p>
          <a:p>
            <a:pPr>
              <a:spcBef>
                <a:spcPts val="1000"/>
              </a:spcBef>
            </a:pPr>
            <a:r>
              <a:rPr lang="en-US" sz="1400" dirty="0"/>
              <a:t>* This is an estimate.  The actual amount will be calculated at the time of the distribution.</a:t>
            </a:r>
          </a:p>
        </p:txBody>
      </p:sp>
      <p:sp>
        <p:nvSpPr>
          <p:cNvPr id="5" name="Subtitle 4">
            <a:extLst>
              <a:ext uri="{FF2B5EF4-FFF2-40B4-BE49-F238E27FC236}">
                <a16:creationId xmlns:a16="http://schemas.microsoft.com/office/drawing/2014/main" id="{8E0C29F5-488B-7140-C4BF-A6CB103898B3}"/>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3F20DA5C-D202-D867-0BCE-EEAF31C4FCAE}"/>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64</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28595758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31F4B5F4-A8DC-FB50-A1A6-DC16A7F53F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F69FC2-92C9-A168-3A59-FEEC77933940}"/>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FY 2026 Public School Budgeting – Replacement Tax</a:t>
            </a:r>
          </a:p>
        </p:txBody>
      </p:sp>
      <p:sp>
        <p:nvSpPr>
          <p:cNvPr id="3" name="Text Placeholder 2">
            <a:extLst>
              <a:ext uri="{FF2B5EF4-FFF2-40B4-BE49-F238E27FC236}">
                <a16:creationId xmlns:a16="http://schemas.microsoft.com/office/drawing/2014/main" id="{958A67B4-FCC3-83E4-D523-BC39889ADC50}"/>
              </a:ext>
            </a:extLst>
          </p:cNvPr>
          <p:cNvSpPr>
            <a:spLocks noGrp="1"/>
          </p:cNvSpPr>
          <p:nvPr>
            <p:ph type="body" idx="1"/>
          </p:nvPr>
        </p:nvSpPr>
        <p:spPr>
          <a:xfrm>
            <a:off x="387927" y="872836"/>
            <a:ext cx="8257309" cy="4126514"/>
          </a:xfrm>
        </p:spPr>
        <p:txBody>
          <a:bodyPr>
            <a:normAutofit/>
          </a:bodyPr>
          <a:lstStyle/>
          <a:p>
            <a:pPr marL="0" marR="0">
              <a:spcBef>
                <a:spcPts val="200"/>
              </a:spcBef>
              <a:buNone/>
            </a:pPr>
            <a:r>
              <a:rPr lang="en-US" sz="1800" b="1" u="sng"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Replacement Tax</a:t>
            </a:r>
            <a:endParaRPr lang="en-US" sz="18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a:buNone/>
            </a:pPr>
            <a:r>
              <a:rPr lang="en-US" sz="1800" dirty="0">
                <a:effectLst/>
                <a:latin typeface="Times New Roman" panose="02020603050405020304" pitchFamily="18" charset="0"/>
                <a:ea typeface="Times New Roman" panose="02020603050405020304" pitchFamily="18" charset="0"/>
              </a:rPr>
              <a:t>See worksheets on the Department’s Public School Finance portion of the website under </a:t>
            </a:r>
            <a:r>
              <a:rPr lang="en-US" sz="1800" i="1" dirty="0">
                <a:effectLst/>
                <a:latin typeface="Times New Roman" panose="02020603050405020304" pitchFamily="18" charset="0"/>
                <a:ea typeface="Times New Roman" panose="02020603050405020304" pitchFamily="18" charset="0"/>
              </a:rPr>
              <a:t>Budget Forms and Information, Supporting Documents and Forms</a:t>
            </a:r>
            <a:r>
              <a:rPr lang="en-US" sz="1800" dirty="0">
                <a:effectLst/>
                <a:latin typeface="Times New Roman" panose="02020603050405020304" pitchFamily="18" charset="0"/>
                <a:ea typeface="Times New Roman" panose="02020603050405020304" pitchFamily="18" charset="0"/>
              </a:rPr>
              <a:t> at: </a:t>
            </a:r>
            <a:r>
              <a:rPr lang="en-US" sz="1800" u="sng" dirty="0">
                <a:solidFill>
                  <a:srgbClr val="0000FF"/>
                </a:solidFill>
                <a:effectLst/>
                <a:latin typeface="Times New Roman" panose="02020603050405020304" pitchFamily="18" charset="0"/>
                <a:ea typeface="Times New Roman" panose="02020603050405020304" pitchFamily="18" charset="0"/>
                <a:hlinkClick r:id="rId3" tooltip="Link to the Idaho Department of Education Public School Finance website."/>
              </a:rPr>
              <a:t>http://www.sde.idaho.gov/finance</a:t>
            </a:r>
            <a:r>
              <a:rPr lang="en-US" sz="1800" dirty="0">
                <a:effectLst/>
                <a:latin typeface="Times New Roman" panose="02020603050405020304" pitchFamily="18" charset="0"/>
                <a:ea typeface="Times New Roman" panose="02020603050405020304" pitchFamily="18" charset="0"/>
              </a:rPr>
              <a:t>.</a:t>
            </a:r>
          </a:p>
          <a:p>
            <a:pPr marL="0" marR="0">
              <a:buNone/>
            </a:pPr>
            <a:r>
              <a:rPr lang="en-US" sz="1800" dirty="0">
                <a:effectLst/>
                <a:latin typeface="Times New Roman" panose="02020603050405020304" pitchFamily="18" charset="0"/>
                <a:ea typeface="Times New Roman" panose="02020603050405020304" pitchFamily="18" charset="0"/>
              </a:rPr>
              <a:t> </a:t>
            </a:r>
          </a:p>
          <a:p>
            <a:pPr marL="0" marR="0">
              <a:buNone/>
            </a:pPr>
            <a:r>
              <a:rPr lang="en-US" sz="1800" dirty="0">
                <a:effectLst/>
                <a:latin typeface="Times New Roman" panose="02020603050405020304" pitchFamily="18" charset="0"/>
                <a:ea typeface="Times New Roman" panose="02020603050405020304" pitchFamily="18" charset="0"/>
              </a:rPr>
              <a:t>Contact Ashley Pietras (208-332-6840, </a:t>
            </a:r>
            <a:r>
              <a:rPr lang="en-US" sz="1800" u="sng" dirty="0">
                <a:solidFill>
                  <a:srgbClr val="0000FF"/>
                </a:solidFill>
                <a:effectLst/>
                <a:latin typeface="Times New Roman" panose="02020603050405020304" pitchFamily="18" charset="0"/>
                <a:ea typeface="Times New Roman" panose="02020603050405020304" pitchFamily="18" charset="0"/>
                <a:hlinkClick r:id="rId4"/>
              </a:rPr>
              <a:t>apietras@sde.idaho.gov</a:t>
            </a:r>
            <a:r>
              <a:rPr lang="en-US" sz="1800" dirty="0">
                <a:effectLst/>
                <a:latin typeface="Times New Roman" panose="02020603050405020304" pitchFamily="18" charset="0"/>
                <a:ea typeface="Times New Roman" panose="02020603050405020304" pitchFamily="18" charset="0"/>
              </a:rPr>
              <a:t>) for additional information.</a:t>
            </a:r>
          </a:p>
          <a:p>
            <a:pPr marL="0" marR="0"/>
            <a:r>
              <a:rPr lang="en-US" sz="1800" dirty="0">
                <a:effectLst/>
                <a:latin typeface="Times New Roman" panose="02020603050405020304" pitchFamily="18" charset="0"/>
                <a:ea typeface="Times New Roman" panose="02020603050405020304" pitchFamily="18" charset="0"/>
              </a:rPr>
              <a:t> </a:t>
            </a:r>
          </a:p>
          <a:p>
            <a:pPr>
              <a:spcBef>
                <a:spcPts val="1000"/>
              </a:spcBef>
            </a:pPr>
            <a:endParaRPr lang="en-US" dirty="0">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1F96899D-3A06-D4E4-15A8-7D7BCF94924F}"/>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48548044-6BB2-D7E3-2268-D752745CA7C6}"/>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65</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9870746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0CB279AA-579E-CFC3-A8B3-8A39A8EE2F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19F8E6-1DE5-ED25-CB9D-935949E31FE3}"/>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FY 2026 Public School Budgeting – Safe &amp; Drug-Free Schools</a:t>
            </a:r>
          </a:p>
        </p:txBody>
      </p:sp>
      <p:sp>
        <p:nvSpPr>
          <p:cNvPr id="3" name="Text Placeholder 2">
            <a:extLst>
              <a:ext uri="{FF2B5EF4-FFF2-40B4-BE49-F238E27FC236}">
                <a16:creationId xmlns:a16="http://schemas.microsoft.com/office/drawing/2014/main" id="{10C4D306-7BAD-A4F4-D336-5EA7E08290CB}"/>
              </a:ext>
            </a:extLst>
          </p:cNvPr>
          <p:cNvSpPr>
            <a:spLocks noGrp="1"/>
          </p:cNvSpPr>
          <p:nvPr>
            <p:ph type="body" idx="1"/>
          </p:nvPr>
        </p:nvSpPr>
        <p:spPr>
          <a:xfrm>
            <a:off x="387927" y="872836"/>
            <a:ext cx="8257309" cy="4126514"/>
          </a:xfrm>
        </p:spPr>
        <p:txBody>
          <a:bodyPr>
            <a:normAutofit/>
          </a:bodyPr>
          <a:lstStyle/>
          <a:p>
            <a:pPr marL="0" marR="0">
              <a:spcBef>
                <a:spcPts val="200"/>
              </a:spcBef>
              <a:buNone/>
            </a:pPr>
            <a:r>
              <a:rPr lang="en-US" sz="1800" b="1" u="sng"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Safe and Drug-Free Schools (63-2506, 63-2552A(3), 63-3067, I.C.)</a:t>
            </a:r>
            <a:endParaRPr lang="en-US" sz="18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a:buNone/>
            </a:pPr>
            <a:r>
              <a:rPr lang="en-US" sz="1800" dirty="0">
                <a:effectLst/>
                <a:latin typeface="Times New Roman" panose="02020603050405020304" pitchFamily="18" charset="0"/>
                <a:ea typeface="Times New Roman" panose="02020603050405020304" pitchFamily="18" charset="0"/>
              </a:rPr>
              <a:t>Budget </a:t>
            </a:r>
            <a:r>
              <a:rPr lang="en-US" sz="1800" dirty="0">
                <a:solidFill>
                  <a:srgbClr val="009900"/>
                </a:solidFill>
                <a:effectLst/>
                <a:latin typeface="Times New Roman" panose="02020603050405020304" pitchFamily="18" charset="0"/>
                <a:ea typeface="Times New Roman" panose="02020603050405020304" pitchFamily="18" charset="0"/>
              </a:rPr>
              <a:t>$2,000 </a:t>
            </a:r>
            <a:r>
              <a:rPr lang="en-US" sz="1800" dirty="0">
                <a:effectLst/>
                <a:latin typeface="Times New Roman" panose="02020603050405020304" pitchFamily="18" charset="0"/>
                <a:ea typeface="Times New Roman" panose="02020603050405020304" pitchFamily="18" charset="0"/>
              </a:rPr>
              <a:t>plus </a:t>
            </a:r>
            <a:r>
              <a:rPr lang="en-US" sz="1800" dirty="0">
                <a:solidFill>
                  <a:srgbClr val="009900"/>
                </a:solidFill>
                <a:effectLst/>
                <a:latin typeface="Times New Roman" panose="02020603050405020304" pitchFamily="18" charset="0"/>
                <a:ea typeface="Times New Roman" panose="02020603050405020304" pitchFamily="18" charset="0"/>
              </a:rPr>
              <a:t>$13 </a:t>
            </a:r>
            <a:r>
              <a:rPr lang="en-US" sz="1800" dirty="0">
                <a:effectLst/>
                <a:latin typeface="Times New Roman" panose="02020603050405020304" pitchFamily="18" charset="0"/>
                <a:ea typeface="Times New Roman" panose="02020603050405020304" pitchFamily="18" charset="0"/>
              </a:rPr>
              <a:t>per 2024-2025 full-term average daily attendance (A.D.A.).</a:t>
            </a:r>
          </a:p>
          <a:p>
            <a:pPr marL="0" marR="0">
              <a:buNone/>
            </a:pPr>
            <a:r>
              <a:rPr lang="en-US" sz="1800" dirty="0">
                <a:effectLst/>
                <a:latin typeface="Times New Roman" panose="02020603050405020304" pitchFamily="18" charset="0"/>
                <a:ea typeface="Times New Roman" panose="02020603050405020304" pitchFamily="18" charset="0"/>
              </a:rPr>
              <a:t> </a:t>
            </a:r>
          </a:p>
          <a:p>
            <a:pPr marL="0" marR="0">
              <a:buNone/>
            </a:pPr>
            <a:r>
              <a:rPr lang="en-US" sz="1800" dirty="0">
                <a:effectLst/>
                <a:latin typeface="Times New Roman" panose="02020603050405020304" pitchFamily="18" charset="0"/>
                <a:ea typeface="Times New Roman" panose="02020603050405020304" pitchFamily="18" charset="0"/>
              </a:rPr>
              <a:t>Contact Christian Brown (208-332-6960, </a:t>
            </a:r>
            <a:r>
              <a:rPr lang="en-US" sz="1800" u="sng" dirty="0">
                <a:solidFill>
                  <a:srgbClr val="0000FF"/>
                </a:solidFill>
                <a:effectLst/>
                <a:latin typeface="Times New Roman" panose="02020603050405020304" pitchFamily="18" charset="0"/>
                <a:ea typeface="Times New Roman" panose="02020603050405020304" pitchFamily="18" charset="0"/>
                <a:hlinkClick r:id="rId3"/>
              </a:rPr>
              <a:t>cbrown@sde.idaho.gov</a:t>
            </a:r>
            <a:r>
              <a:rPr lang="en-US" sz="1800" dirty="0">
                <a:effectLst/>
                <a:latin typeface="Times New Roman" panose="02020603050405020304" pitchFamily="18" charset="0"/>
                <a:ea typeface="Times New Roman" panose="02020603050405020304" pitchFamily="18" charset="0"/>
              </a:rPr>
              <a:t>) for additional information</a:t>
            </a:r>
            <a:r>
              <a:rPr lang="en-US" sz="1800" dirty="0">
                <a:solidFill>
                  <a:srgbClr val="0000FF"/>
                </a:solidFill>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t>
            </a:r>
          </a:p>
          <a:p>
            <a:pPr marL="0" marR="0">
              <a:buNone/>
            </a:pPr>
            <a:endParaRPr lang="en-US" sz="1800" dirty="0">
              <a:latin typeface="Times New Roman" panose="02020603050405020304" pitchFamily="18" charset="0"/>
              <a:ea typeface="Times New Roman" panose="02020603050405020304" pitchFamily="18" charset="0"/>
            </a:endParaRPr>
          </a:p>
          <a:p>
            <a:pPr marL="0" marR="0">
              <a:buNone/>
            </a:pPr>
            <a:endParaRPr lang="en-US" sz="1800" dirty="0">
              <a:effectLst/>
              <a:latin typeface="Times New Roman" panose="02020603050405020304" pitchFamily="18" charset="0"/>
              <a:ea typeface="Times New Roman" panose="02020603050405020304" pitchFamily="18" charset="0"/>
            </a:endParaRPr>
          </a:p>
          <a:p>
            <a:pPr marL="0" marR="0">
              <a:buNone/>
            </a:pPr>
            <a:endParaRPr lang="en-US" sz="1800" dirty="0">
              <a:latin typeface="Times New Roman" panose="02020603050405020304" pitchFamily="18" charset="0"/>
              <a:ea typeface="Times New Roman" panose="02020603050405020304" pitchFamily="18" charset="0"/>
            </a:endParaRPr>
          </a:p>
          <a:p>
            <a:pPr marL="0" marR="0">
              <a:buNone/>
            </a:pPr>
            <a:endParaRPr lang="en-US" sz="1800" dirty="0">
              <a:effectLst/>
              <a:latin typeface="Times New Roman" panose="02020603050405020304" pitchFamily="18" charset="0"/>
              <a:ea typeface="Times New Roman" panose="02020603050405020304" pitchFamily="18" charset="0"/>
            </a:endParaRPr>
          </a:p>
          <a:p>
            <a:pPr>
              <a:spcBef>
                <a:spcPts val="1000"/>
              </a:spcBef>
            </a:pPr>
            <a:r>
              <a:rPr lang="en-US" sz="1400" dirty="0"/>
              <a:t>* This is an estimate.  The actual amount will be calculated at the time of the distribution.</a:t>
            </a:r>
          </a:p>
          <a:p>
            <a:pPr marL="0" marR="0">
              <a:buNone/>
            </a:pPr>
            <a:endParaRPr lang="en-US" sz="1400" dirty="0">
              <a:effectLst/>
              <a:ea typeface="Times New Roman" panose="02020603050405020304" pitchFamily="18" charset="0"/>
            </a:endParaRPr>
          </a:p>
          <a:p>
            <a:pPr marL="0" marR="0">
              <a:spcBef>
                <a:spcPts val="200"/>
              </a:spcBef>
            </a:pPr>
            <a:r>
              <a:rPr lang="en-US" sz="1800" b="1" u="none" strike="noStrike"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spcBef>
                <a:spcPts val="1000"/>
              </a:spcBef>
            </a:pPr>
            <a:endParaRPr lang="en-US" dirty="0">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4B2BA412-49F1-8903-4A42-D87131EA6301}"/>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DF418ECE-DF88-9DDA-BE06-12C3DD9DF86C}"/>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66</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7235200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69557893-1A5D-6515-ABD6-52EF9EEE34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FF5C93-9E03-9354-B91C-5D890D151C06}"/>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FY 2026 Public School Budgeting – School District Facilities Funds</a:t>
            </a:r>
          </a:p>
        </p:txBody>
      </p:sp>
      <p:sp>
        <p:nvSpPr>
          <p:cNvPr id="3" name="Text Placeholder 2">
            <a:extLst>
              <a:ext uri="{FF2B5EF4-FFF2-40B4-BE49-F238E27FC236}">
                <a16:creationId xmlns:a16="http://schemas.microsoft.com/office/drawing/2014/main" id="{48A49E84-CE66-A950-26A8-B641CAB6235B}"/>
              </a:ext>
            </a:extLst>
          </p:cNvPr>
          <p:cNvSpPr>
            <a:spLocks noGrp="1"/>
          </p:cNvSpPr>
          <p:nvPr>
            <p:ph type="body" idx="1"/>
          </p:nvPr>
        </p:nvSpPr>
        <p:spPr>
          <a:xfrm>
            <a:off x="185201" y="692727"/>
            <a:ext cx="8848552" cy="4367646"/>
          </a:xfrm>
        </p:spPr>
        <p:txBody>
          <a:bodyPr>
            <a:normAutofit/>
          </a:bodyPr>
          <a:lstStyle/>
          <a:p>
            <a:pPr marL="0" marR="0">
              <a:spcBef>
                <a:spcPts val="200"/>
              </a:spcBef>
              <a:buNone/>
            </a:pPr>
            <a:r>
              <a:rPr lang="en-US" sz="1800" b="1" u="sng"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School District Facilities Fund (33-911, I.C.)</a:t>
            </a:r>
            <a:endParaRPr lang="en-US" sz="1800" dirty="0">
              <a:effectLst/>
              <a:latin typeface="Times New Roman" panose="02020603050405020304" pitchFamily="18" charset="0"/>
              <a:ea typeface="Times New Roman" panose="02020603050405020304" pitchFamily="18" charset="0"/>
            </a:endParaRPr>
          </a:p>
          <a:p>
            <a:pPr marL="0" marR="0">
              <a:buNone/>
            </a:pPr>
            <a:r>
              <a:rPr lang="en-US" sz="1400" dirty="0">
                <a:effectLst/>
                <a:latin typeface="Times New Roman" panose="02020603050405020304" pitchFamily="18" charset="0"/>
                <a:ea typeface="Times New Roman" panose="02020603050405020304" pitchFamily="18" charset="0"/>
              </a:rPr>
              <a:t>Budget (TBD – see below) per 2024-2025 best 28 weeks ADA for students at physical facilities that are part of the school grounds.  Funding is for school districts only.   </a:t>
            </a:r>
          </a:p>
          <a:p>
            <a:pPr marL="0" marR="0">
              <a:buNone/>
            </a:pPr>
            <a:endParaRPr lang="en-US" sz="1400" i="1" dirty="0">
              <a:effectLst/>
              <a:latin typeface="Times New Roman" panose="02020603050405020304" pitchFamily="18" charset="0"/>
              <a:ea typeface="Times New Roman" panose="02020603050405020304" pitchFamily="18" charset="0"/>
            </a:endParaRPr>
          </a:p>
          <a:p>
            <a:pPr marL="0" marR="0">
              <a:buNone/>
            </a:pPr>
            <a:r>
              <a:rPr lang="en-US" sz="1400" i="1" dirty="0">
                <a:effectLst/>
                <a:latin typeface="Times New Roman" panose="02020603050405020304" pitchFamily="18" charset="0"/>
                <a:ea typeface="Times New Roman" panose="02020603050405020304" pitchFamily="18" charset="0"/>
              </a:rPr>
              <a:t>Please note that, while </a:t>
            </a:r>
            <a:r>
              <a:rPr lang="en-US" sz="1400" i="1" dirty="0">
                <a:solidFill>
                  <a:srgbClr val="009900"/>
                </a:solidFill>
                <a:effectLst/>
                <a:latin typeface="Times New Roman" panose="02020603050405020304" pitchFamily="18" charset="0"/>
                <a:ea typeface="Times New Roman" panose="02020603050405020304" pitchFamily="18" charset="0"/>
              </a:rPr>
              <a:t>$246,450,000 </a:t>
            </a:r>
            <a:r>
              <a:rPr lang="en-US" sz="1400" i="1" dirty="0">
                <a:effectLst/>
                <a:latin typeface="Times New Roman" panose="02020603050405020304" pitchFamily="18" charset="0"/>
                <a:ea typeface="Times New Roman" panose="02020603050405020304" pitchFamily="18" charset="0"/>
              </a:rPr>
              <a:t>was appropriated for this distribution, the total dollars to be distributed will not be known until late August after all transfers have been made.  Preliminary estimates show these revenues could be as high as the $246 million appropriated.  Other variables included in the funding allocation that are unknown at this time include: (1) Best 28 Weeks ADA for the 2024-2025 school year, adjusted for virtual students (won’t be known until late July) and (2) the hold-harmless amount for qualifying schools related to the Bond Levy Equalization Program (won’t be known until mid-August).  </a:t>
            </a:r>
            <a:endParaRPr lang="en-US" sz="1400" dirty="0">
              <a:effectLst/>
              <a:latin typeface="Times New Roman" panose="02020603050405020304" pitchFamily="18" charset="0"/>
              <a:ea typeface="Times New Roman" panose="02020603050405020304" pitchFamily="18" charset="0"/>
            </a:endParaRPr>
          </a:p>
          <a:p>
            <a:pPr marL="0" marR="0">
              <a:buNone/>
            </a:pPr>
            <a:endParaRPr lang="en-US" sz="1800" dirty="0">
              <a:effectLst/>
              <a:latin typeface="Times New Roman" panose="02020603050405020304" pitchFamily="18" charset="0"/>
              <a:ea typeface="Times New Roman" panose="02020603050405020304" pitchFamily="18" charset="0"/>
            </a:endParaRPr>
          </a:p>
          <a:p>
            <a:pPr>
              <a:spcBef>
                <a:spcPts val="1000"/>
              </a:spcBef>
            </a:pPr>
            <a:endParaRPr lang="en-US" dirty="0">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4400D43A-BE0B-E5BE-678B-94DD49C307C6}"/>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23C4C1B3-1251-CD4D-EF41-25414CFCF273}"/>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67</a:t>
            </a:fld>
            <a:endParaRPr sz="800" dirty="0">
              <a:solidFill>
                <a:srgbClr val="E7C221"/>
              </a:solidFill>
              <a:latin typeface="Georgia" panose="02040502050405020303" pitchFamily="18" charset="0"/>
              <a:ea typeface="Georgia"/>
              <a:cs typeface="Georgia"/>
              <a:sym typeface="Georgia"/>
            </a:endParaRPr>
          </a:p>
        </p:txBody>
      </p:sp>
      <p:pic>
        <p:nvPicPr>
          <p:cNvPr id="7" name="Picture 6" descr="Picture of the anticipated School District Facility Funds for 2025-2026.">
            <a:extLst>
              <a:ext uri="{FF2B5EF4-FFF2-40B4-BE49-F238E27FC236}">
                <a16:creationId xmlns:a16="http://schemas.microsoft.com/office/drawing/2014/main" id="{67719CAD-D65C-8E9A-9400-8AE97107FC24}"/>
              </a:ext>
            </a:extLst>
          </p:cNvPr>
          <p:cNvPicPr>
            <a:picLocks noChangeAspect="1"/>
          </p:cNvPicPr>
          <p:nvPr/>
        </p:nvPicPr>
        <p:blipFill>
          <a:blip r:embed="rId3"/>
          <a:stretch>
            <a:fillRect/>
          </a:stretch>
        </p:blipFill>
        <p:spPr>
          <a:xfrm>
            <a:off x="2350765" y="3440475"/>
            <a:ext cx="3790950" cy="1362075"/>
          </a:xfrm>
          <a:prstGeom prst="rect">
            <a:avLst/>
          </a:prstGeom>
        </p:spPr>
      </p:pic>
    </p:spTree>
    <p:extLst>
      <p:ext uri="{BB962C8B-B14F-4D97-AF65-F5344CB8AC3E}">
        <p14:creationId xmlns:p14="http://schemas.microsoft.com/office/powerpoint/2010/main" val="39988350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93EF19D5-FFC3-874D-45B6-8C3BDAD972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AD812C-9821-6286-137E-7016B7449189}"/>
              </a:ext>
            </a:extLst>
          </p:cNvPr>
          <p:cNvSpPr>
            <a:spLocks noGrp="1"/>
          </p:cNvSpPr>
          <p:nvPr>
            <p:ph type="title"/>
          </p:nvPr>
        </p:nvSpPr>
        <p:spPr>
          <a:xfrm>
            <a:off x="185200" y="83127"/>
            <a:ext cx="7929300" cy="547255"/>
          </a:xfrm>
        </p:spPr>
        <p:txBody>
          <a:bodyPr>
            <a:normAutofit fontScale="90000"/>
          </a:bodyPr>
          <a:lstStyle/>
          <a:p>
            <a:r>
              <a:rPr lang="en-US" dirty="0">
                <a:latin typeface="Helvetica" panose="020B0604020202020204" pitchFamily="34" charset="0"/>
                <a:cs typeface="Helvetica" panose="020B0604020202020204" pitchFamily="34" charset="0"/>
              </a:rPr>
              <a:t>FY 2026 Public School Budgeting – School District Facilities Funds, cont.</a:t>
            </a:r>
          </a:p>
        </p:txBody>
      </p:sp>
      <p:sp>
        <p:nvSpPr>
          <p:cNvPr id="3" name="Text Placeholder 2">
            <a:extLst>
              <a:ext uri="{FF2B5EF4-FFF2-40B4-BE49-F238E27FC236}">
                <a16:creationId xmlns:a16="http://schemas.microsoft.com/office/drawing/2014/main" id="{661160E2-3CEE-6BC7-A67F-78719B9005C1}"/>
              </a:ext>
            </a:extLst>
          </p:cNvPr>
          <p:cNvSpPr>
            <a:spLocks noGrp="1"/>
          </p:cNvSpPr>
          <p:nvPr>
            <p:ph type="body" idx="1"/>
          </p:nvPr>
        </p:nvSpPr>
        <p:spPr>
          <a:xfrm>
            <a:off x="185200" y="630382"/>
            <a:ext cx="8958799" cy="4513117"/>
          </a:xfrm>
        </p:spPr>
        <p:txBody>
          <a:bodyPr>
            <a:normAutofit/>
          </a:bodyPr>
          <a:lstStyle/>
          <a:p>
            <a:pPr marL="0" marR="0">
              <a:spcBef>
                <a:spcPts val="200"/>
              </a:spcBef>
              <a:buNone/>
            </a:pPr>
            <a:r>
              <a:rPr lang="en-US" sz="1800" b="1" u="sng"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School District Facilities Fund (33-911, I.C.)</a:t>
            </a:r>
            <a:endParaRPr lang="en-US" sz="1800" dirty="0">
              <a:effectLst/>
              <a:latin typeface="Times New Roman" panose="02020603050405020304" pitchFamily="18" charset="0"/>
              <a:ea typeface="Times New Roman" panose="02020603050405020304" pitchFamily="18" charset="0"/>
            </a:endParaRPr>
          </a:p>
          <a:p>
            <a:pPr marL="0" marR="0">
              <a:buNone/>
            </a:pPr>
            <a:r>
              <a:rPr lang="en-US" sz="1700" i="1" dirty="0">
                <a:effectLst/>
                <a:latin typeface="Times New Roman" panose="02020603050405020304" pitchFamily="18" charset="0"/>
                <a:ea typeface="Times New Roman" panose="02020603050405020304" pitchFamily="18" charset="0"/>
              </a:rPr>
              <a:t>Using (1) estimated FY 2025 best 28 weeks ADA adjusted for the estimated number of students not at a physical facility and (2) estimated FY 2026 Bond Levy Equalization Program Support calculations that assumes all school districts with bonds are “qualifying” schools pursuant to 33-911(7), Idaho Code, (as added by the 2024 Legislative Session) and (3) an estimated distribution of </a:t>
            </a:r>
            <a:r>
              <a:rPr lang="en-US" sz="1700" i="1" dirty="0">
                <a:solidFill>
                  <a:srgbClr val="009900"/>
                </a:solidFill>
                <a:effectLst/>
                <a:latin typeface="Times New Roman" panose="02020603050405020304" pitchFamily="18" charset="0"/>
                <a:ea typeface="Times New Roman" panose="02020603050405020304" pitchFamily="18" charset="0"/>
              </a:rPr>
              <a:t>$150 million</a:t>
            </a:r>
            <a:r>
              <a:rPr lang="en-US" sz="1700" i="1" dirty="0">
                <a:effectLst/>
                <a:latin typeface="Times New Roman" panose="02020603050405020304" pitchFamily="18" charset="0"/>
                <a:ea typeface="Times New Roman" panose="02020603050405020304" pitchFamily="18" charset="0"/>
              </a:rPr>
              <a:t>, the distribution per best 28 week ADA per eligible students could be approximately </a:t>
            </a:r>
            <a:r>
              <a:rPr lang="en-US" sz="1700" i="1" dirty="0">
                <a:solidFill>
                  <a:srgbClr val="009900"/>
                </a:solidFill>
                <a:effectLst/>
                <a:latin typeface="Times New Roman" panose="02020603050405020304" pitchFamily="18" charset="0"/>
                <a:ea typeface="Times New Roman" panose="02020603050405020304" pitchFamily="18" charset="0"/>
              </a:rPr>
              <a:t>$568</a:t>
            </a:r>
            <a:r>
              <a:rPr lang="en-US" sz="1700" i="1" dirty="0">
                <a:effectLst/>
                <a:latin typeface="Times New Roman" panose="02020603050405020304" pitchFamily="18" charset="0"/>
                <a:ea typeface="Times New Roman" panose="02020603050405020304" pitchFamily="18" charset="0"/>
              </a:rPr>
              <a:t>.  Using these same assumptions and an estimated distribution of </a:t>
            </a:r>
            <a:r>
              <a:rPr lang="en-US" sz="1700" i="1" dirty="0">
                <a:solidFill>
                  <a:srgbClr val="009900"/>
                </a:solidFill>
                <a:effectLst/>
                <a:latin typeface="Times New Roman" panose="02020603050405020304" pitchFamily="18" charset="0"/>
                <a:ea typeface="Times New Roman" panose="02020603050405020304" pitchFamily="18" charset="0"/>
              </a:rPr>
              <a:t>$200 million</a:t>
            </a:r>
            <a:r>
              <a:rPr lang="en-US" sz="1700" i="1" dirty="0">
                <a:effectLst/>
                <a:latin typeface="Times New Roman" panose="02020603050405020304" pitchFamily="18" charset="0"/>
                <a:ea typeface="Times New Roman" panose="02020603050405020304" pitchFamily="18" charset="0"/>
              </a:rPr>
              <a:t>, the distribution per eligible best 28-week ADA could be approximately </a:t>
            </a:r>
            <a:r>
              <a:rPr lang="en-US" sz="1700" i="1" dirty="0">
                <a:solidFill>
                  <a:srgbClr val="009900"/>
                </a:solidFill>
                <a:effectLst/>
                <a:latin typeface="Times New Roman" panose="02020603050405020304" pitchFamily="18" charset="0"/>
                <a:ea typeface="Times New Roman" panose="02020603050405020304" pitchFamily="18" charset="0"/>
              </a:rPr>
              <a:t>$757</a:t>
            </a:r>
            <a:r>
              <a:rPr lang="en-US" sz="1700" i="1" dirty="0">
                <a:effectLst/>
                <a:latin typeface="Times New Roman" panose="02020603050405020304" pitchFamily="18" charset="0"/>
                <a:ea typeface="Times New Roman" panose="02020603050405020304" pitchFamily="18" charset="0"/>
              </a:rPr>
              <a:t>.  At </a:t>
            </a:r>
            <a:r>
              <a:rPr lang="en-US" sz="1700" i="1" dirty="0">
                <a:solidFill>
                  <a:srgbClr val="009900"/>
                </a:solidFill>
                <a:effectLst/>
                <a:latin typeface="Times New Roman" panose="02020603050405020304" pitchFamily="18" charset="0"/>
                <a:ea typeface="Times New Roman" panose="02020603050405020304" pitchFamily="18" charset="0"/>
              </a:rPr>
              <a:t>$246,450,000</a:t>
            </a:r>
            <a:r>
              <a:rPr lang="en-US" sz="1700" i="1" dirty="0">
                <a:effectLst/>
                <a:latin typeface="Times New Roman" panose="02020603050405020304" pitchFamily="18" charset="0"/>
                <a:ea typeface="Times New Roman" panose="02020603050405020304" pitchFamily="18" charset="0"/>
              </a:rPr>
              <a:t>, the distribution per eligible best 28-week ADA could be approximately </a:t>
            </a:r>
            <a:r>
              <a:rPr lang="en-US" sz="1700" i="1" dirty="0">
                <a:solidFill>
                  <a:srgbClr val="009900"/>
                </a:solidFill>
                <a:effectLst/>
                <a:latin typeface="Times New Roman" panose="02020603050405020304" pitchFamily="18" charset="0"/>
                <a:ea typeface="Times New Roman" panose="02020603050405020304" pitchFamily="18" charset="0"/>
              </a:rPr>
              <a:t>$933</a:t>
            </a:r>
            <a:r>
              <a:rPr lang="en-US" sz="1700" i="1" dirty="0">
                <a:effectLst/>
                <a:latin typeface="Times New Roman" panose="02020603050405020304" pitchFamily="18" charset="0"/>
                <a:ea typeface="Times New Roman" panose="02020603050405020304" pitchFamily="18" charset="0"/>
              </a:rPr>
              <a:t>.</a:t>
            </a:r>
            <a:endParaRPr lang="en-US" sz="1700" dirty="0">
              <a:effectLst/>
              <a:latin typeface="Times New Roman" panose="02020603050405020304" pitchFamily="18" charset="0"/>
              <a:ea typeface="Times New Roman" panose="02020603050405020304" pitchFamily="18" charset="0"/>
            </a:endParaRPr>
          </a:p>
          <a:p>
            <a:pPr marL="0" marR="0">
              <a:buNone/>
            </a:pPr>
            <a:r>
              <a:rPr lang="en-US" sz="1700" i="1" dirty="0">
                <a:solidFill>
                  <a:srgbClr val="A20000"/>
                </a:solidFill>
                <a:effectLst/>
                <a:latin typeface="Times New Roman" panose="02020603050405020304" pitchFamily="18" charset="0"/>
                <a:ea typeface="Times New Roman" panose="02020603050405020304" pitchFamily="18" charset="0"/>
              </a:rPr>
              <a:t>The total amount available to be distributed and the amount for each school district will not be known until all transfers have been made.  We will prioritize this calculation / distribution and share the information as soon as it is known.   </a:t>
            </a:r>
            <a:r>
              <a:rPr lang="en-US" sz="1700" i="1" dirty="0">
                <a:effectLst/>
                <a:latin typeface="Times New Roman" panose="02020603050405020304" pitchFamily="18" charset="0"/>
                <a:ea typeface="Times New Roman" panose="02020603050405020304" pitchFamily="18" charset="0"/>
              </a:rPr>
              <a:t>In FY 2025, the final transfer was made the morning of August 30, and the payment calculation was shared later that day.</a:t>
            </a:r>
            <a:endParaRPr lang="en-US" sz="1700" dirty="0">
              <a:effectLst/>
              <a:latin typeface="Times New Roman" panose="02020603050405020304" pitchFamily="18" charset="0"/>
              <a:ea typeface="Times New Roman" panose="02020603050405020304" pitchFamily="18" charset="0"/>
            </a:endParaRPr>
          </a:p>
          <a:p>
            <a:pPr marL="0" marR="0">
              <a:buNone/>
            </a:pPr>
            <a:endParaRPr lang="en-US" sz="1800" dirty="0">
              <a:effectLst/>
              <a:latin typeface="Times New Roman" panose="02020603050405020304" pitchFamily="18" charset="0"/>
              <a:ea typeface="Times New Roman" panose="02020603050405020304" pitchFamily="18" charset="0"/>
            </a:endParaRPr>
          </a:p>
          <a:p>
            <a:pPr marL="0" marR="0">
              <a:lnSpc>
                <a:spcPts val="1000"/>
              </a:lnSpc>
              <a:buNone/>
            </a:pPr>
            <a:r>
              <a:rPr lang="en-US" dirty="0">
                <a:effectLst/>
                <a:latin typeface="Times New Roman" panose="02020603050405020304" pitchFamily="18" charset="0"/>
                <a:ea typeface="Times New Roman" panose="02020603050405020304" pitchFamily="18" charset="0"/>
              </a:rPr>
              <a:t>Contact Julie Oberle (208-332-6840, </a:t>
            </a:r>
            <a:r>
              <a:rPr lang="en-US" u="sng" dirty="0">
                <a:solidFill>
                  <a:srgbClr val="0000FF"/>
                </a:solidFill>
                <a:effectLst/>
                <a:latin typeface="Times New Roman" panose="02020603050405020304" pitchFamily="18" charset="0"/>
                <a:ea typeface="Times New Roman" panose="02020603050405020304" pitchFamily="18" charset="0"/>
                <a:hlinkClick r:id="rId3"/>
              </a:rPr>
              <a:t>jaoberle@sde.idaho.gov</a:t>
            </a:r>
            <a:r>
              <a:rPr lang="en-US" dirty="0">
                <a:effectLst/>
                <a:latin typeface="Times New Roman" panose="02020603050405020304" pitchFamily="18" charset="0"/>
                <a:ea typeface="Times New Roman" panose="02020603050405020304" pitchFamily="18" charset="0"/>
              </a:rPr>
              <a:t>) for additional information. *</a:t>
            </a:r>
          </a:p>
          <a:p>
            <a:pPr marL="0">
              <a:lnSpc>
                <a:spcPts val="1000"/>
              </a:lnSpc>
            </a:pPr>
            <a:endParaRPr lang="en-US" sz="1800" dirty="0">
              <a:latin typeface="Calibri  "/>
            </a:endParaRPr>
          </a:p>
          <a:p>
            <a:pPr marL="0">
              <a:lnSpc>
                <a:spcPts val="1000"/>
              </a:lnSpc>
            </a:pPr>
            <a:endParaRPr lang="en-US" sz="1800" dirty="0"/>
          </a:p>
          <a:p>
            <a:pPr marL="0">
              <a:lnSpc>
                <a:spcPts val="1000"/>
              </a:lnSpc>
            </a:pPr>
            <a:r>
              <a:rPr lang="en-US" sz="1200" dirty="0"/>
              <a:t>* This is an estimate.  The actual amount will be calculated at the time of the distribution.</a:t>
            </a:r>
            <a:endParaRPr lang="en-US" sz="1500" dirty="0"/>
          </a:p>
          <a:p>
            <a:pPr marL="0" marR="0">
              <a:buNone/>
            </a:pPr>
            <a:endParaRPr lang="en-US" sz="1800" dirty="0">
              <a:effectLst/>
              <a:latin typeface="Times New Roman" panose="02020603050405020304" pitchFamily="18" charset="0"/>
              <a:ea typeface="Times New Roman" panose="02020603050405020304" pitchFamily="18" charset="0"/>
            </a:endParaRPr>
          </a:p>
          <a:p>
            <a:pPr>
              <a:spcBef>
                <a:spcPts val="1000"/>
              </a:spcBef>
            </a:pPr>
            <a:endParaRPr lang="en-US" dirty="0">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78D68F66-EF80-02F7-3D08-9C54BF4FFCBE}"/>
              </a:ext>
            </a:extLst>
          </p:cNvPr>
          <p:cNvSpPr>
            <a:spLocks noGrp="1"/>
          </p:cNvSpPr>
          <p:nvPr>
            <p:ph type="subTitle" idx="3"/>
          </p:nvPr>
        </p:nvSpPr>
        <p:spPr>
          <a:xfrm>
            <a:off x="4689151" y="4679850"/>
            <a:ext cx="3893700" cy="319500"/>
          </a:xfrm>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148E3FF5-63CF-3DA1-ACEF-38C6FD12B6AC}"/>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68</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5624249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AD969E1F-8CC2-D986-8965-9F0C2E496D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44E6BF-7CCE-E344-F40A-0EB31B7B0CF4}"/>
              </a:ext>
            </a:extLst>
          </p:cNvPr>
          <p:cNvSpPr>
            <a:spLocks noGrp="1"/>
          </p:cNvSpPr>
          <p:nvPr>
            <p:ph type="title"/>
          </p:nvPr>
        </p:nvSpPr>
        <p:spPr>
          <a:xfrm>
            <a:off x="185200" y="83127"/>
            <a:ext cx="7929300" cy="547255"/>
          </a:xfrm>
        </p:spPr>
        <p:txBody>
          <a:bodyPr>
            <a:normAutofit fontScale="90000"/>
          </a:bodyPr>
          <a:lstStyle/>
          <a:p>
            <a:r>
              <a:rPr lang="en-US" dirty="0">
                <a:latin typeface="Helvetica" panose="020B0604020202020204" pitchFamily="34" charset="0"/>
                <a:cs typeface="Helvetica" panose="020B0604020202020204" pitchFamily="34" charset="0"/>
              </a:rPr>
              <a:t>FY 2026 Public School Budgeting – Technology (Classroom, Classroom Infrastructure, Learning Management System)</a:t>
            </a:r>
          </a:p>
        </p:txBody>
      </p:sp>
      <p:sp>
        <p:nvSpPr>
          <p:cNvPr id="3" name="Text Placeholder 2">
            <a:extLst>
              <a:ext uri="{FF2B5EF4-FFF2-40B4-BE49-F238E27FC236}">
                <a16:creationId xmlns:a16="http://schemas.microsoft.com/office/drawing/2014/main" id="{0D304D64-4509-3AAA-F5C8-DC391D3A32AE}"/>
              </a:ext>
            </a:extLst>
          </p:cNvPr>
          <p:cNvSpPr>
            <a:spLocks noGrp="1"/>
          </p:cNvSpPr>
          <p:nvPr>
            <p:ph type="body" idx="1"/>
          </p:nvPr>
        </p:nvSpPr>
        <p:spPr>
          <a:xfrm>
            <a:off x="387927" y="872836"/>
            <a:ext cx="8257309" cy="4126514"/>
          </a:xfrm>
        </p:spPr>
        <p:txBody>
          <a:bodyPr>
            <a:normAutofit/>
          </a:bodyPr>
          <a:lstStyle/>
          <a:p>
            <a:pPr marL="0" marR="0">
              <a:spcBef>
                <a:spcPts val="200"/>
              </a:spcBef>
              <a:buNone/>
            </a:pPr>
            <a:r>
              <a:rPr lang="en-US" b="1" u="sng"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Technology (Classroom, Classroom Infrastructure, Learning Management System)</a:t>
            </a:r>
            <a:endParaRPr lang="en-US"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a:buNone/>
            </a:pPr>
            <a:r>
              <a:rPr lang="en-US" sz="1400" dirty="0">
                <a:effectLst/>
                <a:latin typeface="Times New Roman" panose="02020603050405020304" pitchFamily="18" charset="0"/>
                <a:ea typeface="Times New Roman" panose="02020603050405020304" pitchFamily="18" charset="0"/>
              </a:rPr>
              <a:t>Budget the sum of the following base amount associated with your 2025-2026 mid-term ADA, plus </a:t>
            </a:r>
            <a:r>
              <a:rPr lang="en-US" sz="1400" dirty="0">
                <a:solidFill>
                  <a:srgbClr val="009900"/>
                </a:solidFill>
                <a:effectLst/>
                <a:latin typeface="Times New Roman" panose="02020603050405020304" pitchFamily="18" charset="0"/>
                <a:ea typeface="Times New Roman" panose="02020603050405020304" pitchFamily="18" charset="0"/>
              </a:rPr>
              <a:t>$97 </a:t>
            </a:r>
            <a:r>
              <a:rPr lang="en-US" sz="1400" dirty="0">
                <a:effectLst/>
                <a:latin typeface="Times New Roman" panose="02020603050405020304" pitchFamily="18" charset="0"/>
                <a:ea typeface="Times New Roman" panose="02020603050405020304" pitchFamily="18" charset="0"/>
              </a:rPr>
              <a:t>per 2025-2026 mid-term ADA:</a:t>
            </a:r>
          </a:p>
          <a:p>
            <a:pPr marL="342900" marR="0" lvl="0" indent="-342900">
              <a:buFont typeface="Symbol" panose="05050102010706020507" pitchFamily="18" charset="2"/>
              <a:buChar char=""/>
            </a:pPr>
            <a:r>
              <a:rPr lang="en-US" sz="1400" dirty="0">
                <a:effectLst/>
                <a:latin typeface="Times New Roman" panose="02020603050405020304" pitchFamily="18" charset="0"/>
                <a:ea typeface="Times New Roman" panose="02020603050405020304" pitchFamily="18" charset="0"/>
              </a:rPr>
              <a:t>Base amount</a:t>
            </a:r>
          </a:p>
          <a:p>
            <a:pPr marL="742950" marR="0" lvl="1" indent="-285750">
              <a:buFont typeface="Courier New" panose="02070309020205020404" pitchFamily="49" charset="0"/>
              <a:buChar char="o"/>
            </a:pPr>
            <a:r>
              <a:rPr lang="en-US" dirty="0">
                <a:effectLst/>
                <a:latin typeface="Times New Roman" panose="02020603050405020304" pitchFamily="18" charset="0"/>
                <a:ea typeface="Times New Roman" panose="02020603050405020304" pitchFamily="18" charset="0"/>
              </a:rPr>
              <a:t>Mid-term ADA is less than 25, </a:t>
            </a:r>
            <a:r>
              <a:rPr lang="en-US" dirty="0">
                <a:solidFill>
                  <a:srgbClr val="009900"/>
                </a:solidFill>
                <a:effectLst/>
                <a:latin typeface="Times New Roman" panose="02020603050405020304" pitchFamily="18" charset="0"/>
                <a:ea typeface="Times New Roman" panose="02020603050405020304" pitchFamily="18" charset="0"/>
              </a:rPr>
              <a:t>$9,000</a:t>
            </a:r>
          </a:p>
          <a:p>
            <a:pPr marL="742950" marR="0" lvl="1" indent="-285750">
              <a:buFont typeface="Courier New" panose="02070309020205020404" pitchFamily="49" charset="0"/>
              <a:buChar char="o"/>
            </a:pPr>
            <a:r>
              <a:rPr lang="en-US" dirty="0">
                <a:effectLst/>
                <a:latin typeface="Times New Roman" panose="02020603050405020304" pitchFamily="18" charset="0"/>
                <a:ea typeface="Times New Roman" panose="02020603050405020304" pitchFamily="18" charset="0"/>
              </a:rPr>
              <a:t>Mid-term ADA between 25 and 100, </a:t>
            </a:r>
            <a:r>
              <a:rPr lang="en-US" dirty="0">
                <a:solidFill>
                  <a:srgbClr val="009900"/>
                </a:solidFill>
                <a:effectLst/>
                <a:latin typeface="Times New Roman" panose="02020603050405020304" pitchFamily="18" charset="0"/>
                <a:ea typeface="Times New Roman" panose="02020603050405020304" pitchFamily="18" charset="0"/>
              </a:rPr>
              <a:t>$360 </a:t>
            </a:r>
            <a:r>
              <a:rPr lang="en-US" dirty="0">
                <a:effectLst/>
                <a:latin typeface="Times New Roman" panose="02020603050405020304" pitchFamily="18" charset="0"/>
                <a:ea typeface="Times New Roman" panose="02020603050405020304" pitchFamily="18" charset="0"/>
              </a:rPr>
              <a:t>per ADA</a:t>
            </a:r>
          </a:p>
          <a:p>
            <a:pPr marL="742950" marR="0" lvl="1" indent="-285750">
              <a:buFont typeface="Courier New" panose="02070309020205020404" pitchFamily="49" charset="0"/>
              <a:buChar char="o"/>
            </a:pPr>
            <a:r>
              <a:rPr lang="en-US" dirty="0">
                <a:effectLst/>
                <a:latin typeface="Times New Roman" panose="02020603050405020304" pitchFamily="18" charset="0"/>
                <a:ea typeface="Times New Roman" panose="02020603050405020304" pitchFamily="18" charset="0"/>
              </a:rPr>
              <a:t>Mid-term ADA is greater than 100, </a:t>
            </a:r>
            <a:r>
              <a:rPr lang="en-US" dirty="0">
                <a:solidFill>
                  <a:srgbClr val="009900"/>
                </a:solidFill>
                <a:effectLst/>
                <a:latin typeface="Times New Roman" panose="02020603050405020304" pitchFamily="18" charset="0"/>
                <a:ea typeface="Times New Roman" panose="02020603050405020304" pitchFamily="18" charset="0"/>
              </a:rPr>
              <a:t>$36,000</a:t>
            </a:r>
          </a:p>
          <a:p>
            <a:pPr marL="0" marR="0">
              <a:buNone/>
            </a:pPr>
            <a:r>
              <a:rPr lang="en-US" sz="1400" dirty="0">
                <a:effectLst/>
                <a:latin typeface="Times New Roman" panose="02020603050405020304" pitchFamily="18" charset="0"/>
                <a:ea typeface="Times New Roman" panose="02020603050405020304" pitchFamily="18" charset="0"/>
              </a:rPr>
              <a:t> </a:t>
            </a:r>
          </a:p>
          <a:p>
            <a:pPr marL="0" marR="0"/>
            <a:r>
              <a:rPr lang="en-US" sz="1400" dirty="0">
                <a:effectLst/>
                <a:latin typeface="Times New Roman" panose="02020603050405020304" pitchFamily="18" charset="0"/>
                <a:ea typeface="Times New Roman" panose="02020603050405020304" pitchFamily="18" charset="0"/>
              </a:rPr>
              <a:t>Contact Julie Oberle (208-332-6843, </a:t>
            </a:r>
            <a:r>
              <a:rPr lang="en-US" sz="1400" u="sng" dirty="0">
                <a:solidFill>
                  <a:srgbClr val="0000FF"/>
                </a:solidFill>
                <a:effectLst/>
                <a:latin typeface="Times New Roman" panose="02020603050405020304" pitchFamily="18" charset="0"/>
                <a:ea typeface="Times New Roman" panose="02020603050405020304" pitchFamily="18" charset="0"/>
                <a:hlinkClick r:id="rId3"/>
              </a:rPr>
              <a:t>jaoberle@sde.idaho.gov</a:t>
            </a:r>
            <a:r>
              <a:rPr lang="en-US" sz="1400" dirty="0">
                <a:effectLst/>
                <a:latin typeface="Times New Roman" panose="02020603050405020304" pitchFamily="18" charset="0"/>
                <a:ea typeface="Times New Roman" panose="02020603050405020304" pitchFamily="18" charset="0"/>
              </a:rPr>
              <a:t>) for additional information. *</a:t>
            </a:r>
          </a:p>
          <a:p>
            <a:pPr marL="0" marR="0"/>
            <a:endParaRPr lang="en-US" sz="1200" dirty="0">
              <a:latin typeface="Times New Roman" panose="02020603050405020304" pitchFamily="18" charset="0"/>
              <a:ea typeface="Times New Roman" panose="02020603050405020304" pitchFamily="18" charset="0"/>
            </a:endParaRPr>
          </a:p>
          <a:p>
            <a:pPr marL="0" marR="0"/>
            <a:endParaRPr lang="en-US" sz="1200" dirty="0">
              <a:effectLst/>
              <a:latin typeface="Times New Roman" panose="02020603050405020304" pitchFamily="18" charset="0"/>
              <a:ea typeface="Times New Roman" panose="02020603050405020304" pitchFamily="18" charset="0"/>
            </a:endParaRPr>
          </a:p>
          <a:p>
            <a:pPr marL="0" marR="0"/>
            <a:endParaRPr lang="en-US" sz="1200" dirty="0">
              <a:effectLst/>
              <a:latin typeface="Times New Roman" panose="02020603050405020304" pitchFamily="18" charset="0"/>
              <a:ea typeface="Times New Roman" panose="02020603050405020304" pitchFamily="18" charset="0"/>
            </a:endParaRPr>
          </a:p>
          <a:p>
            <a:pPr>
              <a:spcBef>
                <a:spcPts val="1000"/>
              </a:spcBef>
            </a:pPr>
            <a:r>
              <a:rPr lang="en-US" sz="1400" dirty="0"/>
              <a:t>* This is an estimate.  The actual amount will be calculated at the time of the distribution.</a:t>
            </a:r>
          </a:p>
          <a:p>
            <a:pPr>
              <a:spcBef>
                <a:spcPts val="1000"/>
              </a:spcBef>
            </a:pPr>
            <a:endParaRPr lang="en-US" dirty="0">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6D450076-33AC-4CED-B3F8-1B9793440C1B}"/>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07D2C692-3EA5-FD37-DBE7-0C504F80C50F}"/>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69</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709820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AF40E3D3-7590-6924-DFC7-971330FF71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57014B-1159-3AA0-44E2-0B08EEF08C49}"/>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FY 2026 Public School Appropriation Bills, continued</a:t>
            </a:r>
          </a:p>
        </p:txBody>
      </p:sp>
      <p:sp>
        <p:nvSpPr>
          <p:cNvPr id="3" name="Text Placeholder 2">
            <a:extLst>
              <a:ext uri="{FF2B5EF4-FFF2-40B4-BE49-F238E27FC236}">
                <a16:creationId xmlns:a16="http://schemas.microsoft.com/office/drawing/2014/main" id="{840CD450-4F8B-9B4B-32E0-A92750B91846}"/>
              </a:ext>
            </a:extLst>
          </p:cNvPr>
          <p:cNvSpPr>
            <a:spLocks noGrp="1"/>
          </p:cNvSpPr>
          <p:nvPr>
            <p:ph type="body" idx="1"/>
          </p:nvPr>
        </p:nvSpPr>
        <p:spPr>
          <a:xfrm>
            <a:off x="552000" y="872836"/>
            <a:ext cx="8093236" cy="3671455"/>
          </a:xfrm>
        </p:spPr>
        <p:txBody>
          <a:bodyPr>
            <a:normAutofit fontScale="92500" lnSpcReduction="10000"/>
          </a:bodyPr>
          <a:lstStyle/>
          <a:p>
            <a:pPr marL="457200" marR="0" lvl="0" indent="-4572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ea typeface="Open Sans Light" panose="020B0306030504020204" pitchFamily="34" charset="0"/>
              </a:rPr>
              <a:t>Define the term </a:t>
            </a:r>
            <a:r>
              <a:rPr kumimoji="0" lang="en-US" sz="2200" b="0" i="0" u="none" strike="noStrike" kern="1200" cap="none" spc="0" normalizeH="0" baseline="0" noProof="0" dirty="0">
                <a:ln>
                  <a:noFill/>
                </a:ln>
                <a:solidFill>
                  <a:srgbClr val="0000FF"/>
                </a:solidFill>
                <a:effectLst/>
                <a:uLnTx/>
                <a:uFillTx/>
                <a:ea typeface="Open Sans Light" panose="020B0306030504020204" pitchFamily="34" charset="0"/>
              </a:rPr>
              <a:t>"distributed"</a:t>
            </a:r>
            <a:r>
              <a:rPr kumimoji="0" lang="en-US" sz="2200" b="0" i="0" u="none" strike="noStrike" kern="1200" cap="none" spc="0" normalizeH="0" baseline="0" noProof="0" dirty="0">
                <a:ln>
                  <a:noFill/>
                </a:ln>
                <a:solidFill>
                  <a:srgbClr val="000000"/>
                </a:solidFill>
                <a:effectLst/>
                <a:uLnTx/>
                <a:uFillTx/>
                <a:ea typeface="Open Sans Light" panose="020B0306030504020204" pitchFamily="34" charset="0"/>
              </a:rPr>
              <a:t> to mean moneys that are transferred to school districts, public charter schools, and the Idaho Digital Learning Academy, with no funds withheld for any other contract or administrative costs</a:t>
            </a:r>
          </a:p>
          <a:p>
            <a:pPr marL="457200" marR="0" lvl="0" indent="-4572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ea typeface="Open Sans Light" panose="020B0306030504020204" pitchFamily="34" charset="0"/>
              </a:rPr>
              <a:t>Define the term </a:t>
            </a:r>
            <a:r>
              <a:rPr kumimoji="0" lang="en-US" sz="2200" b="0" i="0" u="none" strike="noStrike" kern="1200" cap="none" spc="0" normalizeH="0" baseline="0" noProof="0" dirty="0">
                <a:ln>
                  <a:noFill/>
                </a:ln>
                <a:solidFill>
                  <a:srgbClr val="0000FF"/>
                </a:solidFill>
                <a:effectLst/>
                <a:uLnTx/>
                <a:uFillTx/>
                <a:ea typeface="Open Sans Light" panose="020B0306030504020204" pitchFamily="34" charset="0"/>
              </a:rPr>
              <a:t>"expended"</a:t>
            </a:r>
            <a:r>
              <a:rPr kumimoji="0" lang="en-US" sz="2200" b="0" i="0" u="none" strike="noStrike" kern="1200" cap="none" spc="0" normalizeH="0" baseline="0" noProof="0" dirty="0">
                <a:ln>
                  <a:noFill/>
                </a:ln>
                <a:solidFill>
                  <a:srgbClr val="000000"/>
                </a:solidFill>
                <a:effectLst/>
                <a:uLnTx/>
                <a:uFillTx/>
                <a:ea typeface="Open Sans Light" panose="020B0306030504020204" pitchFamily="34" charset="0"/>
              </a:rPr>
              <a:t> to mean moneys that pay for the cost of contracts that provide services to school districts, public charter schools, or students or that pay for the State Department of Education's cost of administering the programs for which the moneys are allocated</a:t>
            </a:r>
          </a:p>
          <a:p>
            <a:endParaRPr lang="en-US" dirty="0">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FA5F8843-7F43-C7A6-1280-2E6DA14EB1CE}"/>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4B7BB804-1AC0-B5BC-C5EC-35C3879D97A3}"/>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7</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5502150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824DE309-ED09-8F41-132C-F4DB965443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3759F-E2B0-4D38-6CE7-AAE23600C688}"/>
              </a:ext>
            </a:extLst>
          </p:cNvPr>
          <p:cNvSpPr>
            <a:spLocks noGrp="1"/>
          </p:cNvSpPr>
          <p:nvPr>
            <p:ph type="title"/>
          </p:nvPr>
        </p:nvSpPr>
        <p:spPr>
          <a:xfrm>
            <a:off x="185200" y="83127"/>
            <a:ext cx="7929300" cy="547255"/>
          </a:xfrm>
        </p:spPr>
        <p:txBody>
          <a:bodyPr>
            <a:normAutofit/>
          </a:bodyPr>
          <a:lstStyle/>
          <a:p>
            <a:r>
              <a:rPr lang="en-US" sz="1800" dirty="0"/>
              <a:t>Other – State Tax Commission Budget &amp; Levy Trainings </a:t>
            </a:r>
            <a:endParaRPr lang="en-US" dirty="0">
              <a:latin typeface="Helvetica" panose="020B0604020202020204" pitchFamily="34" charset="0"/>
              <a:cs typeface="Helvetica" panose="020B0604020202020204" pitchFamily="34" charset="0"/>
            </a:endParaRPr>
          </a:p>
        </p:txBody>
      </p:sp>
      <p:sp>
        <p:nvSpPr>
          <p:cNvPr id="3" name="Text Placeholder 2">
            <a:extLst>
              <a:ext uri="{FF2B5EF4-FFF2-40B4-BE49-F238E27FC236}">
                <a16:creationId xmlns:a16="http://schemas.microsoft.com/office/drawing/2014/main" id="{AAFB63BD-27A6-FEFA-8A09-53944E11C3AD}"/>
              </a:ext>
            </a:extLst>
          </p:cNvPr>
          <p:cNvSpPr>
            <a:spLocks noGrp="1"/>
          </p:cNvSpPr>
          <p:nvPr>
            <p:ph type="body" idx="1"/>
          </p:nvPr>
        </p:nvSpPr>
        <p:spPr>
          <a:xfrm>
            <a:off x="256309" y="630382"/>
            <a:ext cx="8388927" cy="4368968"/>
          </a:xfrm>
        </p:spPr>
        <p:txBody>
          <a:bodyPr>
            <a:normAutofit/>
          </a:bodyPr>
          <a:lstStyle/>
          <a:p>
            <a:pPr>
              <a:spcBef>
                <a:spcPts val="1000"/>
              </a:spcBef>
            </a:pPr>
            <a:r>
              <a:rPr lang="en-US" dirty="0">
                <a:solidFill>
                  <a:schemeClr val="tx1"/>
                </a:solidFill>
                <a:latin typeface="Helvetica" panose="020B0604020202020204" pitchFamily="34" charset="0"/>
                <a:cs typeface="Helvetica" panose="020B0604020202020204" pitchFamily="34" charset="0"/>
              </a:rPr>
              <a:t>School District Tax Levy Training by the Idaho State Tax Commission</a:t>
            </a:r>
          </a:p>
          <a:p>
            <a:pPr>
              <a:spcBef>
                <a:spcPts val="1000"/>
              </a:spcBef>
            </a:pPr>
            <a:r>
              <a:rPr lang="en-US" dirty="0">
                <a:solidFill>
                  <a:schemeClr val="tx1"/>
                </a:solidFill>
                <a:latin typeface="Helvetica" panose="020B0604020202020204" pitchFamily="34" charset="0"/>
                <a:cs typeface="Helvetica" panose="020B0604020202020204" pitchFamily="34" charset="0"/>
              </a:rPr>
              <a:t>Link to the State Tax Commission's website:  </a:t>
            </a:r>
            <a:r>
              <a:rPr lang="en-US" sz="1800" b="0" i="0" u="sng" strike="noStrike" dirty="0">
                <a:solidFill>
                  <a:srgbClr val="0563C1"/>
                </a:solidFill>
                <a:effectLst/>
                <a:latin typeface="Calibri" panose="020F0502020204030204" pitchFamily="34" charset="0"/>
                <a:hlinkClick r:id="rId3"/>
              </a:rPr>
              <a:t>https://apps2-tax.idaho.gov/i-1111.cfm</a:t>
            </a:r>
            <a:endParaRPr lang="en-US" dirty="0">
              <a:solidFill>
                <a:srgbClr val="FF0000"/>
              </a:solidFill>
              <a:latin typeface="Helvetica" panose="020B0604020202020204" pitchFamily="34" charset="0"/>
              <a:cs typeface="Helvetica" panose="020B0604020202020204" pitchFamily="34" charset="0"/>
            </a:endParaRPr>
          </a:p>
          <a:p>
            <a:pPr>
              <a:spcBef>
                <a:spcPts val="1000"/>
              </a:spcBef>
            </a:pPr>
            <a:endParaRPr lang="en-US" dirty="0">
              <a:solidFill>
                <a:srgbClr val="FF0000"/>
              </a:solidFill>
              <a:latin typeface="Helvetica" panose="020B0604020202020204" pitchFamily="34" charset="0"/>
              <a:cs typeface="Helvetica" panose="020B0604020202020204" pitchFamily="34" charset="0"/>
            </a:endParaRPr>
          </a:p>
        </p:txBody>
      </p:sp>
      <p:pic>
        <p:nvPicPr>
          <p:cNvPr id="14" name="Picture 13" descr="picture of the schoedule from the  state tax commission budget and levy workshops scheduled for the spring.">
            <a:extLst>
              <a:ext uri="{FF2B5EF4-FFF2-40B4-BE49-F238E27FC236}">
                <a16:creationId xmlns:a16="http://schemas.microsoft.com/office/drawing/2014/main" id="{7B8BC94C-7A39-38FD-8560-56BB4A671620}"/>
              </a:ext>
            </a:extLst>
          </p:cNvPr>
          <p:cNvPicPr>
            <a:picLocks noChangeAspect="1"/>
          </p:cNvPicPr>
          <p:nvPr/>
        </p:nvPicPr>
        <p:blipFill>
          <a:blip r:embed="rId4"/>
          <a:stretch>
            <a:fillRect/>
          </a:stretch>
        </p:blipFill>
        <p:spPr>
          <a:xfrm>
            <a:off x="498764" y="1865459"/>
            <a:ext cx="3947264" cy="2937091"/>
          </a:xfrm>
          <a:prstGeom prst="rect">
            <a:avLst/>
          </a:prstGeom>
        </p:spPr>
      </p:pic>
      <p:pic>
        <p:nvPicPr>
          <p:cNvPr id="16" name="Picture 15" descr="picture of the schedule from the  state tax commission for their budget and levy workshops scheduled for the spring.">
            <a:extLst>
              <a:ext uri="{FF2B5EF4-FFF2-40B4-BE49-F238E27FC236}">
                <a16:creationId xmlns:a16="http://schemas.microsoft.com/office/drawing/2014/main" id="{85867A09-9AFD-8B3D-AA15-AF94C7DB2AD2}"/>
              </a:ext>
            </a:extLst>
          </p:cNvPr>
          <p:cNvPicPr>
            <a:picLocks noChangeAspect="1"/>
          </p:cNvPicPr>
          <p:nvPr/>
        </p:nvPicPr>
        <p:blipFill>
          <a:blip r:embed="rId5"/>
          <a:stretch>
            <a:fillRect/>
          </a:stretch>
        </p:blipFill>
        <p:spPr>
          <a:xfrm>
            <a:off x="4556865" y="1807837"/>
            <a:ext cx="3837709" cy="2989313"/>
          </a:xfrm>
          <a:prstGeom prst="rect">
            <a:avLst/>
          </a:prstGeom>
        </p:spPr>
      </p:pic>
      <p:sp>
        <p:nvSpPr>
          <p:cNvPr id="5" name="Subtitle 4">
            <a:extLst>
              <a:ext uri="{FF2B5EF4-FFF2-40B4-BE49-F238E27FC236}">
                <a16:creationId xmlns:a16="http://schemas.microsoft.com/office/drawing/2014/main" id="{7BCF72D7-2B6C-4E48-D1BD-82682B4C05DF}"/>
              </a:ext>
            </a:extLst>
          </p:cNvPr>
          <p:cNvSpPr>
            <a:spLocks noGrp="1"/>
          </p:cNvSpPr>
          <p:nvPr>
            <p:ph type="subTitle" idx="3"/>
          </p:nvPr>
        </p:nvSpPr>
        <p:spPr>
          <a:xfrm>
            <a:off x="4587789" y="4797150"/>
            <a:ext cx="3893700" cy="319500"/>
          </a:xfrm>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51B9E22E-27E8-BD91-1D3B-01D4F180C327}"/>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70</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39559306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5CCADF04-07A5-335C-89E5-3820F3FBAE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B7E99E-F377-C6FB-BFF8-B4C772B5F6B8}"/>
              </a:ext>
            </a:extLst>
          </p:cNvPr>
          <p:cNvSpPr>
            <a:spLocks noGrp="1"/>
          </p:cNvSpPr>
          <p:nvPr>
            <p:ph type="title"/>
          </p:nvPr>
        </p:nvSpPr>
        <p:spPr>
          <a:xfrm>
            <a:off x="185200" y="83127"/>
            <a:ext cx="7929300" cy="547255"/>
          </a:xfrm>
        </p:spPr>
        <p:txBody>
          <a:bodyPr>
            <a:normAutofit/>
          </a:bodyPr>
          <a:lstStyle/>
          <a:p>
            <a:r>
              <a:rPr lang="en-US" sz="1800" dirty="0"/>
              <a:t>Other – Post Legislative Tour Dates</a:t>
            </a:r>
            <a:endParaRPr lang="en-US" dirty="0">
              <a:latin typeface="Helvetica" panose="020B0604020202020204" pitchFamily="34" charset="0"/>
              <a:cs typeface="Helvetica" panose="020B0604020202020204" pitchFamily="34" charset="0"/>
            </a:endParaRPr>
          </a:p>
        </p:txBody>
      </p:sp>
      <p:sp>
        <p:nvSpPr>
          <p:cNvPr id="3" name="Text Placeholder 2">
            <a:extLst>
              <a:ext uri="{FF2B5EF4-FFF2-40B4-BE49-F238E27FC236}">
                <a16:creationId xmlns:a16="http://schemas.microsoft.com/office/drawing/2014/main" id="{D59C85D8-78D0-6F80-E298-BE0AD464F931}"/>
              </a:ext>
            </a:extLst>
          </p:cNvPr>
          <p:cNvSpPr>
            <a:spLocks noGrp="1"/>
          </p:cNvSpPr>
          <p:nvPr>
            <p:ph type="body" idx="1"/>
          </p:nvPr>
        </p:nvSpPr>
        <p:spPr>
          <a:xfrm>
            <a:off x="256309" y="872836"/>
            <a:ext cx="8388927" cy="4126513"/>
          </a:xfrm>
        </p:spPr>
        <p:txBody>
          <a:bodyPr>
            <a:normAutofit/>
          </a:bodyPr>
          <a:lstStyle/>
          <a:p>
            <a:pPr marL="247298" indent="-247298" defTabSz="791322">
              <a:lnSpc>
                <a:spcPct val="80000"/>
              </a:lnSpc>
              <a:spcAft>
                <a:spcPts val="1038"/>
              </a:spcAft>
              <a:buClrTx/>
              <a:buFont typeface="Arial" panose="020B0604020202020204" pitchFamily="34" charset="0"/>
              <a:buChar char="•"/>
            </a:pPr>
            <a:r>
              <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rPr>
              <a:t>Region 1 – May 2 in Coeur d’Alene at the CdA Casino</a:t>
            </a:r>
          </a:p>
          <a:p>
            <a:pPr marL="247298" indent="-247298" defTabSz="791322">
              <a:lnSpc>
                <a:spcPct val="80000"/>
              </a:lnSpc>
              <a:spcAft>
                <a:spcPts val="1038"/>
              </a:spcAft>
              <a:buClrTx/>
              <a:buFont typeface="Arial" panose="020B0604020202020204" pitchFamily="34" charset="0"/>
              <a:buChar char="•"/>
            </a:pPr>
            <a:r>
              <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rPr>
              <a:t>Region 2 – May 1 in Moscow at the University of Idaho </a:t>
            </a:r>
          </a:p>
          <a:p>
            <a:pPr marL="247298" indent="-247298" defTabSz="791322">
              <a:lnSpc>
                <a:spcPct val="80000"/>
              </a:lnSpc>
              <a:spcAft>
                <a:spcPts val="1038"/>
              </a:spcAft>
              <a:buClrTx/>
              <a:buFont typeface="Arial" panose="020B0604020202020204" pitchFamily="34" charset="0"/>
              <a:buChar char="•"/>
            </a:pPr>
            <a:r>
              <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rPr>
              <a:t>Region 3 – May 5 in Boise at Boise State University</a:t>
            </a:r>
          </a:p>
          <a:p>
            <a:pPr marL="247298" indent="-247298" defTabSz="791322">
              <a:lnSpc>
                <a:spcPct val="80000"/>
              </a:lnSpc>
              <a:spcAft>
                <a:spcPts val="1038"/>
              </a:spcAft>
              <a:buClrTx/>
              <a:buFont typeface="Arial" panose="020B0604020202020204" pitchFamily="34" charset="0"/>
              <a:buChar char="•"/>
            </a:pPr>
            <a:r>
              <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rPr>
              <a:t>Region 4 – May 9 in Twin Falls at College of Southern Idaho</a:t>
            </a:r>
          </a:p>
          <a:p>
            <a:pPr marL="247298" indent="-247298" defTabSz="791322">
              <a:lnSpc>
                <a:spcPct val="80000"/>
              </a:lnSpc>
              <a:spcAft>
                <a:spcPts val="1038"/>
              </a:spcAft>
              <a:buClrTx/>
              <a:buFont typeface="Arial" panose="020B0604020202020204" pitchFamily="34" charset="0"/>
              <a:buChar char="•"/>
            </a:pPr>
            <a:r>
              <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rPr>
              <a:t>Region 5 – May 8 in Pocatello at Idaho State University</a:t>
            </a:r>
          </a:p>
          <a:p>
            <a:pPr marL="247298" indent="-247298" defTabSz="791322">
              <a:lnSpc>
                <a:spcPct val="80000"/>
              </a:lnSpc>
              <a:spcAft>
                <a:spcPts val="1038"/>
              </a:spcAft>
              <a:buClrTx/>
              <a:buFont typeface="Arial" panose="020B0604020202020204" pitchFamily="34" charset="0"/>
              <a:buChar char="•"/>
            </a:pPr>
            <a:r>
              <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rPr>
              <a:t>Region 6 – May 7 in Idaho Falls at ISU – Idaho Falls </a:t>
            </a:r>
          </a:p>
          <a:p>
            <a:pPr defTabSz="791322">
              <a:lnSpc>
                <a:spcPct val="80000"/>
              </a:lnSpc>
              <a:spcAft>
                <a:spcPts val="1038"/>
              </a:spcAft>
              <a:buClrTx/>
            </a:pPr>
            <a:r>
              <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rPr>
              <a:t>Important to attend and registration is required</a:t>
            </a:r>
          </a:p>
          <a:p>
            <a:pPr defTabSz="791322">
              <a:lnSpc>
                <a:spcPct val="80000"/>
              </a:lnSpc>
              <a:spcAft>
                <a:spcPts val="1038"/>
              </a:spcAft>
              <a:buClrTx/>
            </a:pPr>
            <a:r>
              <a:rPr lang="en-US" dirty="0">
                <a:solidFill>
                  <a:srgbClr val="262626"/>
                </a:solidFill>
                <a:latin typeface="Helvetica Neue" panose="020B0604020202020204" charset="0"/>
                <a:ea typeface="Calibri Light" panose="020F0302020204030204" pitchFamily="34" charset="0"/>
                <a:cs typeface="Calibri Light" panose="020F0302020204030204" pitchFamily="34" charset="0"/>
              </a:rPr>
              <a:t>Still quite a few seats available as of Monday, </a:t>
            </a:r>
          </a:p>
          <a:p>
            <a:pPr defTabSz="791322">
              <a:lnSpc>
                <a:spcPct val="80000"/>
              </a:lnSpc>
              <a:spcAft>
                <a:spcPts val="1038"/>
              </a:spcAft>
              <a:buClrTx/>
            </a:pPr>
            <a:r>
              <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rPr>
              <a:t>   April 17 at 9:30 am</a:t>
            </a:r>
          </a:p>
          <a:p>
            <a:pPr>
              <a:spcBef>
                <a:spcPts val="1000"/>
              </a:spcBef>
            </a:pPr>
            <a:endParaRPr lang="en-US" dirty="0">
              <a:solidFill>
                <a:srgbClr val="FF0000"/>
              </a:solidFill>
              <a:latin typeface="Helvetica" panose="020B0604020202020204" pitchFamily="34" charset="0"/>
              <a:cs typeface="Helvetica" panose="020B0604020202020204" pitchFamily="34" charset="0"/>
            </a:endParaRPr>
          </a:p>
        </p:txBody>
      </p:sp>
      <p:pic>
        <p:nvPicPr>
          <p:cNvPr id="6" name="Picture 5" descr="picture of the open seats available for the department of education's upcoming post-legislative workshops to be held around the state in May.">
            <a:extLst>
              <a:ext uri="{FF2B5EF4-FFF2-40B4-BE49-F238E27FC236}">
                <a16:creationId xmlns:a16="http://schemas.microsoft.com/office/drawing/2014/main" id="{BB5BB990-1DC6-D580-F629-6A2B405B17A2}"/>
              </a:ext>
            </a:extLst>
          </p:cNvPr>
          <p:cNvPicPr>
            <a:picLocks noChangeAspect="1"/>
          </p:cNvPicPr>
          <p:nvPr/>
        </p:nvPicPr>
        <p:blipFill>
          <a:blip r:embed="rId3"/>
          <a:stretch>
            <a:fillRect/>
          </a:stretch>
        </p:blipFill>
        <p:spPr>
          <a:xfrm>
            <a:off x="5439661" y="2531918"/>
            <a:ext cx="3143191" cy="2181686"/>
          </a:xfrm>
          <a:prstGeom prst="rect">
            <a:avLst/>
          </a:prstGeom>
        </p:spPr>
      </p:pic>
      <p:sp>
        <p:nvSpPr>
          <p:cNvPr id="5" name="Subtitle 4">
            <a:extLst>
              <a:ext uri="{FF2B5EF4-FFF2-40B4-BE49-F238E27FC236}">
                <a16:creationId xmlns:a16="http://schemas.microsoft.com/office/drawing/2014/main" id="{A808AE9F-1495-C5E4-4108-098CE0D7B4BD}"/>
              </a:ext>
            </a:extLst>
          </p:cNvPr>
          <p:cNvSpPr>
            <a:spLocks noGrp="1"/>
          </p:cNvSpPr>
          <p:nvPr>
            <p:ph type="subTitle" idx="3"/>
          </p:nvPr>
        </p:nvSpPr>
        <p:spPr>
          <a:xfrm>
            <a:off x="4587789" y="4797150"/>
            <a:ext cx="3893700" cy="319500"/>
          </a:xfrm>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D18F254C-5362-409B-1753-17711EF4BDFD}"/>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71</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26346531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C2263C47-3060-9E80-9ECD-5DDCA29E18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219C71-9C88-B71C-61EC-57A33D335C75}"/>
              </a:ext>
            </a:extLst>
          </p:cNvPr>
          <p:cNvSpPr>
            <a:spLocks noGrp="1"/>
          </p:cNvSpPr>
          <p:nvPr>
            <p:ph type="title"/>
          </p:nvPr>
        </p:nvSpPr>
        <p:spPr>
          <a:xfrm>
            <a:off x="185200" y="83127"/>
            <a:ext cx="7929300" cy="547255"/>
          </a:xfrm>
        </p:spPr>
        <p:txBody>
          <a:bodyPr>
            <a:normAutofit/>
          </a:bodyPr>
          <a:lstStyle/>
          <a:p>
            <a:r>
              <a:rPr lang="en-US" sz="1800" dirty="0"/>
              <a:t>Other – </a:t>
            </a:r>
            <a:r>
              <a:rPr lang="en-US" dirty="0"/>
              <a:t>Public School Finance Contacts</a:t>
            </a:r>
            <a:endParaRPr lang="en-US" dirty="0">
              <a:latin typeface="Helvetica" panose="020B0604020202020204" pitchFamily="34" charset="0"/>
              <a:cs typeface="Helvetica" panose="020B0604020202020204" pitchFamily="34" charset="0"/>
            </a:endParaRPr>
          </a:p>
        </p:txBody>
      </p:sp>
      <p:sp>
        <p:nvSpPr>
          <p:cNvPr id="3" name="Text Placeholder 2">
            <a:extLst>
              <a:ext uri="{FF2B5EF4-FFF2-40B4-BE49-F238E27FC236}">
                <a16:creationId xmlns:a16="http://schemas.microsoft.com/office/drawing/2014/main" id="{FB682741-4B98-8F02-F4C1-5A4F79E568C5}"/>
              </a:ext>
            </a:extLst>
          </p:cNvPr>
          <p:cNvSpPr>
            <a:spLocks noGrp="1"/>
          </p:cNvSpPr>
          <p:nvPr>
            <p:ph type="body" idx="1"/>
          </p:nvPr>
        </p:nvSpPr>
        <p:spPr>
          <a:xfrm>
            <a:off x="256309" y="942109"/>
            <a:ext cx="8388927" cy="4057240"/>
          </a:xfrm>
        </p:spPr>
        <p:txBody>
          <a:bodyPr>
            <a:normAutofit/>
          </a:bodyPr>
          <a:lstStyle/>
          <a:p>
            <a:pPr defTabSz="791322">
              <a:lnSpc>
                <a:spcPct val="80000"/>
              </a:lnSpc>
              <a:spcAft>
                <a:spcPts val="1038"/>
              </a:spcAft>
              <a:buClrTx/>
            </a:pPr>
            <a:r>
              <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rPr>
              <a:t>Julie Oberle 			(208) 332-6840   </a:t>
            </a:r>
            <a:r>
              <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hlinkClick r:id="rId3"/>
              </a:rPr>
              <a:t>JAOberle@sde.idaho.gov </a:t>
            </a:r>
            <a:endPar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endParaRPr>
          </a:p>
          <a:p>
            <a:pPr defTabSz="791322">
              <a:lnSpc>
                <a:spcPct val="80000"/>
              </a:lnSpc>
              <a:spcAft>
                <a:spcPts val="1038"/>
              </a:spcAft>
              <a:buClrTx/>
            </a:pPr>
            <a:r>
              <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rPr>
              <a:t>Alexandra McCann (Staffing)	(208) 332-6845   </a:t>
            </a:r>
            <a:r>
              <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hlinkClick r:id="rId4"/>
              </a:rPr>
              <a:t>AMcCann@sde.Idaho.gov</a:t>
            </a:r>
            <a:endPar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endParaRPr>
          </a:p>
          <a:p>
            <a:pPr defTabSz="791322">
              <a:lnSpc>
                <a:spcPct val="80000"/>
              </a:lnSpc>
              <a:spcAft>
                <a:spcPts val="1038"/>
              </a:spcAft>
              <a:buClrTx/>
            </a:pPr>
            <a:r>
              <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rPr>
              <a:t>Dean Reich (Attendance)	(208) 332-6983   </a:t>
            </a:r>
            <a:r>
              <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hlinkClick r:id="rId5"/>
              </a:rPr>
              <a:t>DReich@sde.idaho.gov</a:t>
            </a:r>
            <a:endPar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endParaRPr>
          </a:p>
          <a:p>
            <a:pPr defTabSz="791322">
              <a:lnSpc>
                <a:spcPct val="80000"/>
              </a:lnSpc>
              <a:spcAft>
                <a:spcPts val="1038"/>
              </a:spcAft>
              <a:buClrTx/>
            </a:pPr>
            <a:r>
              <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rPr>
              <a:t>Andrew Konopacky (IFARMS)	(208) 332-6846   </a:t>
            </a:r>
            <a:r>
              <a:rPr lang="en-US" kern="1200" dirty="0">
                <a:solidFill>
                  <a:srgbClr val="262626"/>
                </a:solidFill>
                <a:latin typeface="Helvetica Neue" panose="020B0604020202020204" charset="0"/>
                <a:ea typeface="Calibri Light" panose="020F0302020204030204" pitchFamily="34" charset="0"/>
                <a:cs typeface="Calibri Light" panose="020F0302020204030204" pitchFamily="34" charset="0"/>
                <a:hlinkClick r:id="rId6"/>
              </a:rPr>
              <a:t>AKonopacky@sde.Idaho.gov</a:t>
            </a:r>
            <a:endParaRPr lang="en-US" kern="1200" dirty="0">
              <a:solidFill>
                <a:srgbClr val="262626"/>
              </a:solidFill>
              <a:latin typeface="Helvetica Neue" panose="020B0604020202020204" charset="0"/>
              <a:ea typeface="Calibri Light" panose="020F0302020204030204" pitchFamily="34" charset="0"/>
              <a:cs typeface="Calibri Light" panose="020F0302020204030204" pitchFamily="34" charset="0"/>
            </a:endParaRPr>
          </a:p>
          <a:p>
            <a:pPr defTabSz="791322">
              <a:lnSpc>
                <a:spcPct val="80000"/>
              </a:lnSpc>
              <a:spcAft>
                <a:spcPts val="1038"/>
              </a:spcAft>
              <a:buClrTx/>
            </a:pPr>
            <a:r>
              <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rPr>
              <a:t>Carol Piranfar (Budgets)		(208) 332-6844   </a:t>
            </a:r>
            <a:r>
              <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hlinkClick r:id="rId7"/>
              </a:rPr>
              <a:t>CLPiranfar@sde.idaho.gov</a:t>
            </a:r>
            <a:endPar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endParaRPr>
          </a:p>
          <a:p>
            <a:pPr defTabSz="791322">
              <a:lnSpc>
                <a:spcPct val="80000"/>
              </a:lnSpc>
              <a:spcAft>
                <a:spcPts val="1038"/>
              </a:spcAft>
              <a:buClrTx/>
            </a:pPr>
            <a:r>
              <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rPr>
              <a:t>Patricia (Trish) Kadri (Auditor)	(208) 332-6841   </a:t>
            </a:r>
            <a:r>
              <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hlinkClick r:id="rId8"/>
              </a:rPr>
              <a:t>PKadri@sde.Idaho.gov</a:t>
            </a:r>
            <a:endPar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endParaRPr>
          </a:p>
          <a:p>
            <a:pPr defTabSz="791322">
              <a:lnSpc>
                <a:spcPct val="80000"/>
              </a:lnSpc>
              <a:spcAft>
                <a:spcPts val="1038"/>
              </a:spcAft>
              <a:buClrTx/>
            </a:pPr>
            <a:r>
              <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rPr>
              <a:t>Amber Worthington 		(208) 332-6829   </a:t>
            </a:r>
            <a:r>
              <a:rPr lang="en-US" kern="1200" dirty="0">
                <a:solidFill>
                  <a:srgbClr val="262626"/>
                </a:solidFill>
                <a:latin typeface="Helvetica Neue" panose="020B0604020202020204" charset="0"/>
                <a:ea typeface="Calibri Light" panose="020F0302020204030204" pitchFamily="34" charset="0"/>
                <a:cs typeface="Calibri Light" panose="020F0302020204030204" pitchFamily="34" charset="0"/>
                <a:hlinkClick r:id="rId6"/>
              </a:rPr>
              <a:t>AWorthington@sde.Idaho.gov</a:t>
            </a:r>
            <a:endParaRPr lang="en-US" kern="1200" dirty="0">
              <a:solidFill>
                <a:srgbClr val="262626"/>
              </a:solidFill>
              <a:latin typeface="Helvetica Neue" panose="020B0604020202020204" charset="0"/>
              <a:ea typeface="Calibri Light" panose="020F0302020204030204" pitchFamily="34" charset="0"/>
              <a:cs typeface="Calibri Light" panose="020F0302020204030204" pitchFamily="34" charset="0"/>
            </a:endParaRPr>
          </a:p>
          <a:p>
            <a:pPr defTabSz="791322">
              <a:lnSpc>
                <a:spcPct val="80000"/>
              </a:lnSpc>
              <a:spcAft>
                <a:spcPts val="1038"/>
              </a:spcAft>
              <a:buClrTx/>
            </a:pPr>
            <a:r>
              <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rPr>
              <a:t>Ashley Pietras			(208) 332-6840   </a:t>
            </a:r>
            <a:r>
              <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hlinkClick r:id="rId9"/>
              </a:rPr>
              <a:t>APietras@sde.idaho.gov</a:t>
            </a:r>
            <a:endPar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endParaRPr>
          </a:p>
          <a:p>
            <a:pPr defTabSz="791322">
              <a:lnSpc>
                <a:spcPct val="80000"/>
              </a:lnSpc>
              <a:spcAft>
                <a:spcPts val="1038"/>
              </a:spcAft>
              <a:buClrTx/>
            </a:pPr>
            <a:endParaRPr lang="en-US" sz="500" kern="1200" dirty="0">
              <a:solidFill>
                <a:srgbClr val="262626"/>
              </a:solidFill>
              <a:latin typeface="Helvetica Neue" panose="020B0604020202020204" charset="0"/>
              <a:ea typeface="Calibri Light" panose="020F0302020204030204" pitchFamily="34" charset="0"/>
              <a:cs typeface="Calibri Light" panose="020F0302020204030204" pitchFamily="34" charset="0"/>
            </a:endParaRPr>
          </a:p>
          <a:p>
            <a:pPr defTabSz="791322">
              <a:lnSpc>
                <a:spcPct val="80000"/>
              </a:lnSpc>
              <a:spcAft>
                <a:spcPts val="519"/>
              </a:spcAft>
              <a:buClrTx/>
            </a:pPr>
            <a:r>
              <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rPr>
              <a:t>Website:</a:t>
            </a:r>
          </a:p>
          <a:p>
            <a:pPr marL="247298" indent="-247298" defTabSz="791322">
              <a:lnSpc>
                <a:spcPct val="80000"/>
              </a:lnSpc>
              <a:spcAft>
                <a:spcPts val="519"/>
              </a:spcAft>
              <a:buClrTx/>
              <a:buFont typeface="Arial" panose="020B0604020202020204" pitchFamily="34" charset="0"/>
              <a:buChar char="•"/>
            </a:pPr>
            <a:r>
              <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rPr>
              <a:t>Idaho State Department of Education, School Finance  </a:t>
            </a:r>
          </a:p>
          <a:p>
            <a:pPr defTabSz="791322">
              <a:lnSpc>
                <a:spcPct val="80000"/>
              </a:lnSpc>
              <a:spcAft>
                <a:spcPts val="519"/>
              </a:spcAft>
              <a:buClrTx/>
            </a:pPr>
            <a:r>
              <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rPr>
              <a:t>     </a:t>
            </a:r>
            <a:r>
              <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hlinkClick r:id="rId10" tooltip="Link to Public School FInance website"/>
              </a:rPr>
              <a:t>www.sde.idaho.gov/finance/index.html</a:t>
            </a:r>
            <a:r>
              <a:rPr lang="en-US" sz="1600" kern="1200" dirty="0">
                <a:solidFill>
                  <a:srgbClr val="262626"/>
                </a:solidFill>
                <a:latin typeface="Helvetica Neue" panose="020B0604020202020204" charset="0"/>
                <a:ea typeface="Calibri Light" panose="020F0302020204030204" pitchFamily="34" charset="0"/>
                <a:cs typeface="Calibri Light" panose="020F0302020204030204" pitchFamily="34" charset="0"/>
              </a:rPr>
              <a:t> </a:t>
            </a:r>
            <a:endParaRPr lang="en-US" sz="1600" u="sng" kern="1200" dirty="0">
              <a:solidFill>
                <a:srgbClr val="262626"/>
              </a:solidFill>
              <a:latin typeface="Helvetica Neue" panose="020B0604020202020204" charset="0"/>
              <a:ea typeface="Calibri Light" panose="020F0302020204030204" pitchFamily="34" charset="0"/>
              <a:cs typeface="Calibri Light" panose="020F0302020204030204" pitchFamily="34" charset="0"/>
            </a:endParaRPr>
          </a:p>
          <a:p>
            <a:pPr>
              <a:spcBef>
                <a:spcPts val="1000"/>
              </a:spcBef>
            </a:pPr>
            <a:endParaRPr lang="en-US" dirty="0">
              <a:solidFill>
                <a:srgbClr val="FF0000"/>
              </a:solidFill>
              <a:latin typeface="Helvetica" panose="020B0604020202020204" pitchFamily="34" charset="0"/>
              <a:cs typeface="Helvetica" panose="020B0604020202020204" pitchFamily="34" charset="0"/>
            </a:endParaRPr>
          </a:p>
        </p:txBody>
      </p:sp>
      <p:sp>
        <p:nvSpPr>
          <p:cNvPr id="5" name="Subtitle 4">
            <a:extLst>
              <a:ext uri="{FF2B5EF4-FFF2-40B4-BE49-F238E27FC236}">
                <a16:creationId xmlns:a16="http://schemas.microsoft.com/office/drawing/2014/main" id="{BA6F1405-3AF8-67D2-F60E-A48DB0F72401}"/>
              </a:ext>
            </a:extLst>
          </p:cNvPr>
          <p:cNvSpPr>
            <a:spLocks noGrp="1"/>
          </p:cNvSpPr>
          <p:nvPr>
            <p:ph type="subTitle" idx="3"/>
          </p:nvPr>
        </p:nvSpPr>
        <p:spPr>
          <a:xfrm>
            <a:off x="4587789" y="4797150"/>
            <a:ext cx="3893700" cy="319500"/>
          </a:xfrm>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6BB7606D-7B46-7D46-5FCB-270BD5429DEB}"/>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72</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20480031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5" name="Google Shape;315;p42"/>
          <p:cNvSpPr txBox="1">
            <a:spLocks noGrp="1"/>
          </p:cNvSpPr>
          <p:nvPr>
            <p:ph type="title"/>
          </p:nvPr>
        </p:nvSpPr>
        <p:spPr>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dirty="0">
                <a:latin typeface="Georgia" panose="02040502050405020303" pitchFamily="18" charset="0"/>
              </a:rPr>
              <a:t>Questions</a:t>
            </a:r>
            <a:endParaRPr dirty="0">
              <a:latin typeface="Georgia" panose="02040502050405020303" pitchFamily="18" charset="0"/>
            </a:endParaRPr>
          </a:p>
        </p:txBody>
      </p:sp>
      <p:sp>
        <p:nvSpPr>
          <p:cNvPr id="316" name="Google Shape;316;p42"/>
          <p:cNvSpPr txBox="1">
            <a:spLocks noGrp="1"/>
          </p:cNvSpPr>
          <p:nvPr>
            <p:ph type="body" idx="1"/>
          </p:nvPr>
        </p:nvSpPr>
        <p:spPr>
          <a:xfrm>
            <a:off x="4681350" y="3360056"/>
            <a:ext cx="3440100" cy="985143"/>
          </a:xfrm>
          <a:prstGeom prst="rect">
            <a:avLst/>
          </a:prstGeom>
        </p:spPr>
        <p:txBody>
          <a:bodyPr spcFirstLastPara="1" wrap="square" lIns="91425" tIns="91425" rIns="91425" bIns="91425" anchor="t" anchorCtr="0">
            <a:normAutofit/>
          </a:bodyPr>
          <a:lstStyle/>
          <a:p>
            <a:pPr marL="0" lvl="0" indent="0" algn="l" rtl="0">
              <a:spcBef>
                <a:spcPts val="0"/>
              </a:spcBef>
              <a:buNone/>
            </a:pPr>
            <a:r>
              <a:rPr lang="en-US" sz="1400" dirty="0">
                <a:latin typeface="Helvetica" panose="020B0604020202020204" pitchFamily="34" charset="0"/>
                <a:cs typeface="Helvetica" panose="020B0604020202020204" pitchFamily="34" charset="0"/>
              </a:rPr>
              <a:t>Julie Oberle | Public School Finance</a:t>
            </a:r>
          </a:p>
          <a:p>
            <a:pPr marL="0" lvl="0" indent="0" algn="l" rtl="0">
              <a:spcBef>
                <a:spcPts val="0"/>
              </a:spcBef>
              <a:buNone/>
            </a:pPr>
            <a:r>
              <a:rPr lang="en-US" sz="1400" dirty="0">
                <a:latin typeface="Helvetica" panose="020B0604020202020204" pitchFamily="34" charset="0"/>
                <a:cs typeface="Helvetica" panose="020B0604020202020204" pitchFamily="34" charset="0"/>
              </a:rPr>
              <a:t>208.332.6840</a:t>
            </a:r>
          </a:p>
          <a:p>
            <a:pPr marL="0" lvl="0" indent="0" algn="l" rtl="0">
              <a:spcBef>
                <a:spcPts val="0"/>
              </a:spcBef>
              <a:buNone/>
            </a:pPr>
            <a:r>
              <a:rPr lang="en-US" sz="1400" dirty="0">
                <a:latin typeface="Helvetica" panose="020B0604020202020204" pitchFamily="34" charset="0"/>
                <a:cs typeface="Helvetica" panose="020B0604020202020204" pitchFamily="34" charset="0"/>
              </a:rPr>
              <a:t>JAOberle@sde.idaho.gov</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6681152F-EDE6-E76B-53B5-CE1BCB3C97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776636-38A9-A36D-A55F-CFA752084AC8}"/>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House Bill 251, Public Schools Maintenance Budget</a:t>
            </a:r>
          </a:p>
        </p:txBody>
      </p:sp>
      <p:sp>
        <p:nvSpPr>
          <p:cNvPr id="3" name="Text Placeholder 2">
            <a:extLst>
              <a:ext uri="{FF2B5EF4-FFF2-40B4-BE49-F238E27FC236}">
                <a16:creationId xmlns:a16="http://schemas.microsoft.com/office/drawing/2014/main" id="{F132042E-2682-F56B-CDC8-8009F6B7BE93}"/>
              </a:ext>
            </a:extLst>
          </p:cNvPr>
          <p:cNvSpPr>
            <a:spLocks noGrp="1"/>
          </p:cNvSpPr>
          <p:nvPr>
            <p:ph type="body" idx="1"/>
          </p:nvPr>
        </p:nvSpPr>
        <p:spPr>
          <a:xfrm>
            <a:off x="256309" y="802595"/>
            <a:ext cx="8444346" cy="3942587"/>
          </a:xfrm>
        </p:spPr>
        <p:txBody>
          <a:bodyPr>
            <a:normAutofit/>
          </a:bodyPr>
          <a:lstStyle/>
          <a:p>
            <a:r>
              <a:rPr lang="en-US" sz="2000" b="0" i="0" u="none" strike="noStrike" baseline="0" dirty="0">
                <a:ea typeface="Calibri" panose="020F0502020204030204" pitchFamily="34" charset="0"/>
              </a:rPr>
              <a:t>House Bill 251 was set early in the Session (February) and continued the majority of FY 2025’s appropriated dollars into FY 2026.  </a:t>
            </a:r>
          </a:p>
          <a:p>
            <a:endParaRPr lang="en-US" sz="2000" dirty="0">
              <a:ea typeface="Calibri" panose="020F0502020204030204" pitchFamily="34" charset="0"/>
            </a:endParaRPr>
          </a:p>
          <a:p>
            <a:r>
              <a:rPr lang="en-US" sz="2000" dirty="0">
                <a:ea typeface="Calibri" panose="020F0502020204030204" pitchFamily="34" charset="0"/>
              </a:rPr>
              <a:t>It also included a 5% CEC and an increase for health insurance.  </a:t>
            </a:r>
          </a:p>
          <a:p>
            <a:endParaRPr lang="en-US" sz="2000" dirty="0">
              <a:ea typeface="Calibri" panose="020F0502020204030204" pitchFamily="34" charset="0"/>
            </a:endParaRPr>
          </a:p>
          <a:p>
            <a:r>
              <a:rPr lang="en-US" sz="2000" dirty="0">
                <a:ea typeface="Calibri" panose="020F0502020204030204" pitchFamily="34" charset="0"/>
              </a:rPr>
              <a:t>Spending authority related to general Federal funds was increased by $9.5 million for both FY 2025 and FY 2026.</a:t>
            </a:r>
          </a:p>
          <a:p>
            <a:endParaRPr lang="en-US" sz="2000" dirty="0">
              <a:ea typeface="Calibri" panose="020F0502020204030204" pitchFamily="34" charset="0"/>
            </a:endParaRPr>
          </a:p>
          <a:p>
            <a:r>
              <a:rPr lang="en-US" sz="2000" dirty="0">
                <a:ea typeface="Calibri" panose="020F0502020204030204" pitchFamily="34" charset="0"/>
              </a:rPr>
              <a:t>One-time expenditures and spending authority for pandemic-related Federal dollars were removed.</a:t>
            </a:r>
          </a:p>
          <a:p>
            <a:endParaRPr lang="en-US" sz="2000" dirty="0">
              <a:ea typeface="Calibri" panose="020F0502020204030204" pitchFamily="34" charset="0"/>
            </a:endParaRPr>
          </a:p>
          <a:p>
            <a:r>
              <a:rPr lang="en-US" sz="2000" dirty="0">
                <a:ea typeface="Calibri" panose="020F0502020204030204" pitchFamily="34" charset="0"/>
              </a:rPr>
              <a:t>Adjustments for the anticipated decrease in support units, the wording for amending the administrative and classified base salaries, and other adjustments were done in trailer bills later in the Session.  </a:t>
            </a:r>
            <a:endParaRPr lang="en-US" sz="2400" dirty="0"/>
          </a:p>
        </p:txBody>
      </p:sp>
      <p:sp>
        <p:nvSpPr>
          <p:cNvPr id="5" name="Subtitle 4">
            <a:extLst>
              <a:ext uri="{FF2B5EF4-FFF2-40B4-BE49-F238E27FC236}">
                <a16:creationId xmlns:a16="http://schemas.microsoft.com/office/drawing/2014/main" id="{544B6599-E87C-C8E8-8B0B-FBF72355B807}"/>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3394411B-1C6C-8298-CCC2-C614DB43B8E3}"/>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8</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1308234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596C17C7-1B05-4EEE-60F6-33777427E4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270127-ADE1-28D4-8FDA-739AD788F21B}"/>
              </a:ext>
            </a:extLst>
          </p:cNvPr>
          <p:cNvSpPr>
            <a:spLocks noGrp="1"/>
          </p:cNvSpPr>
          <p:nvPr>
            <p:ph type="title"/>
          </p:nvPr>
        </p:nvSpPr>
        <p:spPr>
          <a:xfrm>
            <a:off x="185200" y="83127"/>
            <a:ext cx="7929300" cy="547255"/>
          </a:xfrm>
        </p:spPr>
        <p:txBody>
          <a:bodyPr>
            <a:normAutofit/>
          </a:bodyPr>
          <a:lstStyle/>
          <a:p>
            <a:r>
              <a:rPr lang="en-US" dirty="0">
                <a:latin typeface="Helvetica" panose="020B0604020202020204" pitchFamily="34" charset="0"/>
                <a:cs typeface="Helvetica" panose="020B0604020202020204" pitchFamily="34" charset="0"/>
              </a:rPr>
              <a:t>House Bill 251, Professional Development  </a:t>
            </a:r>
          </a:p>
        </p:txBody>
      </p:sp>
      <p:sp>
        <p:nvSpPr>
          <p:cNvPr id="3" name="Text Placeholder 2">
            <a:extLst>
              <a:ext uri="{FF2B5EF4-FFF2-40B4-BE49-F238E27FC236}">
                <a16:creationId xmlns:a16="http://schemas.microsoft.com/office/drawing/2014/main" id="{22AE404C-A56E-C3DF-7AAE-134DC0D2DFC6}"/>
              </a:ext>
            </a:extLst>
          </p:cNvPr>
          <p:cNvSpPr>
            <a:spLocks noGrp="1"/>
          </p:cNvSpPr>
          <p:nvPr>
            <p:ph type="body" idx="1"/>
          </p:nvPr>
        </p:nvSpPr>
        <p:spPr>
          <a:xfrm>
            <a:off x="256309" y="802595"/>
            <a:ext cx="8444346" cy="3942587"/>
          </a:xfrm>
        </p:spPr>
        <p:txBody>
          <a:bodyPr>
            <a:normAutofit fontScale="85000" lnSpcReduction="10000"/>
          </a:bodyPr>
          <a:lstStyle/>
          <a:p>
            <a:r>
              <a:rPr lang="en-US" sz="1800" b="0" i="0" u="none" strike="noStrike" baseline="0" dirty="0">
                <a:ea typeface="Calibri" panose="020F0502020204030204" pitchFamily="34" charset="0"/>
              </a:rPr>
              <a:t>SECTION 8. PROFESSIONAL DEVELOPMENT - TEACHERS. Of the moneys appropriated in Section 1 of this act, </a:t>
            </a:r>
            <a:r>
              <a:rPr lang="en-US" sz="1800" b="0" i="0" u="none" strike="noStrike" baseline="0" dirty="0">
                <a:solidFill>
                  <a:srgbClr val="009900"/>
                </a:solidFill>
                <a:ea typeface="Calibri" panose="020F0502020204030204" pitchFamily="34" charset="0"/>
              </a:rPr>
              <a:t>$13,750,000 </a:t>
            </a:r>
            <a:r>
              <a:rPr lang="en-US" sz="1800" b="0" i="0" u="none" strike="noStrike" baseline="0" dirty="0">
                <a:ea typeface="Calibri" panose="020F0502020204030204" pitchFamily="34" charset="0"/>
              </a:rPr>
              <a:t>from the Public School Income</a:t>
            </a:r>
            <a:r>
              <a:rPr lang="en-US" sz="1800" b="0" i="1" u="none" strike="noStrike" baseline="0" dirty="0">
                <a:ea typeface="Calibri" panose="020F0502020204030204" pitchFamily="34" charset="0"/>
              </a:rPr>
              <a:t> </a:t>
            </a:r>
            <a:r>
              <a:rPr lang="en-US" sz="1800" b="0" i="0" u="none" strike="noStrike" baseline="0" dirty="0">
                <a:ea typeface="Calibri" panose="020F0502020204030204" pitchFamily="34" charset="0"/>
              </a:rPr>
              <a:t>Fund shall be distributed for </a:t>
            </a:r>
            <a:r>
              <a:rPr lang="en-US" sz="1800" b="0" i="0" u="none" strike="noStrike" baseline="0" dirty="0">
                <a:solidFill>
                  <a:srgbClr val="0000FF"/>
                </a:solidFill>
                <a:ea typeface="Calibri" panose="020F0502020204030204" pitchFamily="34" charset="0"/>
              </a:rPr>
              <a:t>professional development </a:t>
            </a:r>
            <a:r>
              <a:rPr lang="en-US" sz="1800" b="0" i="0" u="none" strike="noStrike" baseline="0" dirty="0">
                <a:ea typeface="Calibri" panose="020F0502020204030204" pitchFamily="34" charset="0"/>
              </a:rPr>
              <a:t>that supports instructors and pupil service staff to increase student learning, mentoring, and collaboration. Professional development efforts should be measurable, provide the instructors and pupil service staff with a clear understanding of their progress, be incorporated into their performance evaluations, and, to the extent possible, be included in the school district or public charter school continuous improvement plans required by Section 33-320, Idaho Code. </a:t>
            </a:r>
            <a:r>
              <a:rPr lang="en-US" sz="1800" b="0" i="0" u="none" strike="noStrike" baseline="0" dirty="0">
                <a:solidFill>
                  <a:srgbClr val="009900"/>
                </a:solidFill>
                <a:ea typeface="Calibri" panose="020F0502020204030204" pitchFamily="34" charset="0"/>
              </a:rPr>
              <a:t>Funding shall be distributed by a formula prescribed by the State Department of Education</a:t>
            </a:r>
            <a:r>
              <a:rPr lang="en-US" sz="1800" b="0" i="0" u="none" strike="noStrike" baseline="0" dirty="0">
                <a:ea typeface="Calibri" panose="020F0502020204030204" pitchFamily="34" charset="0"/>
              </a:rPr>
              <a:t>, and </a:t>
            </a:r>
            <a:r>
              <a:rPr lang="en-US" sz="1800" b="0" i="0" u="none" strike="noStrike" baseline="0" dirty="0">
                <a:solidFill>
                  <a:srgbClr val="0000FF"/>
                </a:solidFill>
                <a:ea typeface="Calibri" panose="020F0502020204030204" pitchFamily="34" charset="0"/>
              </a:rPr>
              <a:t>the State Department of Education shall track usage and effectiveness of professional development efforts at the state and local levels</a:t>
            </a:r>
            <a:r>
              <a:rPr lang="en-US" sz="1800" b="0" i="0" u="none" strike="noStrike" baseline="0" dirty="0">
                <a:ea typeface="Calibri" panose="020F0502020204030204" pitchFamily="34" charset="0"/>
              </a:rPr>
              <a:t>.  </a:t>
            </a:r>
          </a:p>
          <a:p>
            <a:endParaRPr lang="en-US" sz="1800" b="0" i="0" u="none" strike="noStrike" baseline="0" dirty="0">
              <a:ea typeface="Calibri" panose="020F0502020204030204" pitchFamily="34" charset="0"/>
            </a:endParaRPr>
          </a:p>
          <a:p>
            <a:endParaRPr lang="en-US" sz="1800" dirty="0">
              <a:solidFill>
                <a:srgbClr val="FF0000"/>
              </a:solidFill>
            </a:endParaRPr>
          </a:p>
          <a:p>
            <a:r>
              <a:rPr lang="en-US" sz="1800" dirty="0">
                <a:solidFill>
                  <a:srgbClr val="FF0000"/>
                </a:solidFill>
              </a:rPr>
              <a:t>(No change for FY 2026.  $10,850,000 for General Professional Development, $2,900,000 for Professional Development for Dyslexia.)</a:t>
            </a:r>
            <a:endParaRPr lang="en-US" sz="2000" dirty="0"/>
          </a:p>
        </p:txBody>
      </p:sp>
      <p:sp>
        <p:nvSpPr>
          <p:cNvPr id="5" name="Subtitle 4">
            <a:extLst>
              <a:ext uri="{FF2B5EF4-FFF2-40B4-BE49-F238E27FC236}">
                <a16:creationId xmlns:a16="http://schemas.microsoft.com/office/drawing/2014/main" id="{79F6E95F-E671-AC5C-7521-7BA10D2D19EA}"/>
              </a:ext>
            </a:extLst>
          </p:cNvPr>
          <p:cNvSpPr>
            <a:spLocks noGrp="1"/>
          </p:cNvSpPr>
          <p:nvPr>
            <p:ph type="subTitle" idx="3"/>
          </p:nvPr>
        </p:nvSpPr>
        <p:spPr/>
        <p:txBody>
          <a:bodyPr>
            <a:normAutofit/>
          </a:bodyPr>
          <a:lstStyle/>
          <a:p>
            <a:r>
              <a:rPr lang="en-US" dirty="0">
                <a:latin typeface="Helvetica" panose="020B0604020202020204" pitchFamily="34" charset="0"/>
                <a:cs typeface="Helvetica" panose="020B0604020202020204" pitchFamily="34" charset="0"/>
              </a:rPr>
              <a:t>FY 2026 Public Schools Appropriation</a:t>
            </a:r>
          </a:p>
        </p:txBody>
      </p:sp>
      <p:sp>
        <p:nvSpPr>
          <p:cNvPr id="265" name="Google Shape;265;p36">
            <a:extLst>
              <a:ext uri="{FF2B5EF4-FFF2-40B4-BE49-F238E27FC236}">
                <a16:creationId xmlns:a16="http://schemas.microsoft.com/office/drawing/2014/main" id="{A71BE0C8-7FC0-4093-3F89-6BF5BCE33DA1}"/>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latin typeface="Georgia" panose="02040502050405020303" pitchFamily="18" charset="0"/>
                <a:ea typeface="Georgia"/>
                <a:cs typeface="Georgia"/>
                <a:sym typeface="Georgia"/>
              </a:rPr>
              <a:t>9</a:t>
            </a:fld>
            <a:endParaRPr sz="800" dirty="0">
              <a:solidFill>
                <a:srgbClr val="E7C221"/>
              </a:solidFill>
              <a:latin typeface="Georgia" panose="02040502050405020303" pitchFamily="18" charset="0"/>
              <a:ea typeface="Georgia"/>
              <a:cs typeface="Georgia"/>
              <a:sym typeface="Georgia"/>
            </a:endParaRPr>
          </a:p>
        </p:txBody>
      </p:sp>
    </p:spTree>
    <p:extLst>
      <p:ext uri="{BB962C8B-B14F-4D97-AF65-F5344CB8AC3E}">
        <p14:creationId xmlns:p14="http://schemas.microsoft.com/office/powerpoint/2010/main" val="2345524670"/>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9237</TotalTime>
  <Words>9726</Words>
  <Application>Microsoft Office PowerPoint</Application>
  <PresentationFormat>On-screen Show (16:9)</PresentationFormat>
  <Paragraphs>660</Paragraphs>
  <Slides>73</Slides>
  <Notes>73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73</vt:i4>
      </vt:variant>
    </vt:vector>
  </HeadingPairs>
  <TitlesOfParts>
    <vt:vector size="89" baseType="lpstr">
      <vt:lpstr>Aptos</vt:lpstr>
      <vt:lpstr>Arial</vt:lpstr>
      <vt:lpstr>Arial-ItalicMT-Identity-H</vt:lpstr>
      <vt:lpstr>Calibri</vt:lpstr>
      <vt:lpstr>Calibri  </vt:lpstr>
      <vt:lpstr>Calibri Light</vt:lpstr>
      <vt:lpstr>Cambria</vt:lpstr>
      <vt:lpstr>Courier New</vt:lpstr>
      <vt:lpstr>CourierNewPSMT-Identity-H</vt:lpstr>
      <vt:lpstr>Georgia</vt:lpstr>
      <vt:lpstr>Helvetica</vt:lpstr>
      <vt:lpstr>Helvetica Neue</vt:lpstr>
      <vt:lpstr>Open Sans Light</vt:lpstr>
      <vt:lpstr>Symbol</vt:lpstr>
      <vt:lpstr>Times New Roman</vt:lpstr>
      <vt:lpstr>1_Custom Design</vt:lpstr>
      <vt:lpstr>FY 2026 Public Schools Appropriations House Bills 251, 304, 305, 338, 396, 452, 453, 454,  465, 479, 481  Senate Bill 1213</vt:lpstr>
      <vt:lpstr>FY 2025, FY 2026 Public School Foundation Program - Revenues</vt:lpstr>
      <vt:lpstr>FY 2025, FY 2026 Public School Foundation Program – Statutory Expend.</vt:lpstr>
      <vt:lpstr>FY 2025, FY 2026 Public School Foundation Program – Non-Statutory Expend.</vt:lpstr>
      <vt:lpstr>FY 2025, FY 2026 Public School Foundation Program – Discretionary</vt:lpstr>
      <vt:lpstr>FY 2026 Public School Appropriation Bills</vt:lpstr>
      <vt:lpstr>FY 2026 Public School Appropriation Bills, continued</vt:lpstr>
      <vt:lpstr>House Bill 251, Public Schools Maintenance Budget</vt:lpstr>
      <vt:lpstr>House Bill 251, Professional Development  </vt:lpstr>
      <vt:lpstr>House Bill 251, Instructional and Pupil Service Compensation</vt:lpstr>
      <vt:lpstr>House Bill 251, Instructional and Pupil Service Compensation, cont.</vt:lpstr>
      <vt:lpstr>Other – Career Ladder Minimums</vt:lpstr>
      <vt:lpstr>Other – Career Ladder Minimums, continued</vt:lpstr>
      <vt:lpstr>House Bill 251, Discretionary Funds</vt:lpstr>
      <vt:lpstr>House Bill 251, Health Benefit and Insurance Funds </vt:lpstr>
      <vt:lpstr>House Bill 251, Health Benefit and Insurance Funds, continued</vt:lpstr>
      <vt:lpstr>House Bill 251, Classroom Technology</vt:lpstr>
      <vt:lpstr>House Bill 251, Exemption from Transfer Limitations</vt:lpstr>
      <vt:lpstr>House Bill 251, Cigarette, Tobacco, and Lottery Distribution</vt:lpstr>
      <vt:lpstr>House Bill 251, Coursework (Remediation)</vt:lpstr>
      <vt:lpstr>House Bill 251, Open Enrollment Information </vt:lpstr>
      <vt:lpstr>House Bill 251, English Proficiency</vt:lpstr>
      <vt:lpstr>House Bill 251, English Proficiency, continued</vt:lpstr>
      <vt:lpstr>House Bill 251, Advanced Opportunities Courses and Program Evaluation</vt:lpstr>
      <vt:lpstr>House Bill 251, Transfers to the Commission on Hispanic Affairs and Idaho State Police</vt:lpstr>
      <vt:lpstr>House Bill 251, Digital Content and Curricula</vt:lpstr>
      <vt:lpstr>House Bill 251, Idaho Digital Learning Academy</vt:lpstr>
      <vt:lpstr>House Bill 251, Program Support (Central Services)</vt:lpstr>
      <vt:lpstr>Trailer Bills, Other Public School Finance Related Bills</vt:lpstr>
      <vt:lpstr>House Bill 465 – Division of Student Support, District’s Salary-Based Apportionment (Administrators)</vt:lpstr>
      <vt:lpstr>House Bill 465 - Division of Student Support, District’s Salary-Based Apportionment (Classified)</vt:lpstr>
      <vt:lpstr>House Bill 465 – Division of Student Support, Federal Funding Restrictions</vt:lpstr>
      <vt:lpstr>House Bill 465 – Division of Student Support, Age Compliance</vt:lpstr>
      <vt:lpstr>House Bill 465 – Division of Student Support, Age Compliance, cont.</vt:lpstr>
      <vt:lpstr>House Bill 454 - Division of Teachers</vt:lpstr>
      <vt:lpstr>House Bill 453 - Division of Facilities </vt:lpstr>
      <vt:lpstr>House Bills 304 and 481 – Division of Facilities, School District Facilities Fund</vt:lpstr>
      <vt:lpstr>Senate Bill 1213 – Division of Central Services, Funding for Professional Development related to Literacy</vt:lpstr>
      <vt:lpstr>House Bill 452 – Division of Idaho Digital Learning Academy (IDLA), Add’l Appropriation</vt:lpstr>
      <vt:lpstr>House Bill 452 – Division of Idaho Digital Learning Academy, Report Required</vt:lpstr>
      <vt:lpstr>House Bill 452 – Division of Idaho Digital Learning Academy, Tuition</vt:lpstr>
      <vt:lpstr>House Bill 452 – Division of Idaho Digital Learning Academy, Funding</vt:lpstr>
      <vt:lpstr>Other – House Bill 305, Use-it-or-Lose-it</vt:lpstr>
      <vt:lpstr>Other – House Bill 396, $7,500,000 Transportation Reduction</vt:lpstr>
      <vt:lpstr>Other – House Bill 338, Public School Facilities Cooperative Funding Program Modifications (School Districts only)</vt:lpstr>
      <vt:lpstr>Other – House Bill 479, Tax Relief Fund Transfer (School Districts only)</vt:lpstr>
      <vt:lpstr>FY 2026 Public School Foundation Program</vt:lpstr>
      <vt:lpstr>FY 2026 Public School Budgeting - 2025-2026 Budget Forms</vt:lpstr>
      <vt:lpstr>FY 2026 Public School Budgeting - 2025-2026 Budget Forms, cont.</vt:lpstr>
      <vt:lpstr>FY 2026 Public School Budgeting - 2025-2026 Forms &amp; Information, cont.</vt:lpstr>
      <vt:lpstr>FY 2026 Public School Budgeting – Special Distributions</vt:lpstr>
      <vt:lpstr>FY 2026 Public School Budgeting – Advanced Opportunities</vt:lpstr>
      <vt:lpstr>FY 2026 Public School Budgeting – Advanced Opportunities, cont.</vt:lpstr>
      <vt:lpstr>FY 2026 Public School Budgeting – Charter School Facilities</vt:lpstr>
      <vt:lpstr>FY 2026 Public School Budgeting – College &amp; Career Advisors and Student Mentors</vt:lpstr>
      <vt:lpstr>FY 2026 Public School Budgeting – Continuous Improvement Plans and Training</vt:lpstr>
      <vt:lpstr>FY 2026 Public School Budgeting – Digital Content &amp; Curriculum </vt:lpstr>
      <vt:lpstr>FY 2026 Public School Budgeting – English Language Learners </vt:lpstr>
      <vt:lpstr>FY 2026 Public School Budgeting – Literacy Intervention, K-3 Enrollment</vt:lpstr>
      <vt:lpstr>FY 2026 Public School Budgeting – Math &amp; Science Requirement </vt:lpstr>
      <vt:lpstr>FY 2026 Public School Budgeting – National Board for Professional Teacher Standards </vt:lpstr>
      <vt:lpstr>FY 2026 Public School Budgeting – Professional Development (General)</vt:lpstr>
      <vt:lpstr>FY 2026 Public School Budgeting – Professional Development (Dyslexia) </vt:lpstr>
      <vt:lpstr>FY 2026 Public School Budgeting – Remediation </vt:lpstr>
      <vt:lpstr>FY 2026 Public School Budgeting – Replacement Tax</vt:lpstr>
      <vt:lpstr>FY 2026 Public School Budgeting – Safe &amp; Drug-Free Schools</vt:lpstr>
      <vt:lpstr>FY 2026 Public School Budgeting – School District Facilities Funds</vt:lpstr>
      <vt:lpstr>FY 2026 Public School Budgeting – School District Facilities Funds, cont.</vt:lpstr>
      <vt:lpstr>FY 2026 Public School Budgeting – Technology (Classroom, Classroom Infrastructure, Learning Management System)</vt:lpstr>
      <vt:lpstr>Other – State Tax Commission Budget &amp; Levy Trainings </vt:lpstr>
      <vt:lpstr>Other – Post Legislative Tour Dates</vt:lpstr>
      <vt:lpstr>Other – Public School Finance Contacts</vt:lpstr>
      <vt:lpstr>Questions</vt:lpstr>
    </vt:vector>
  </TitlesOfParts>
  <Company>Idaho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2025-2026 Public Schools Appropriation Presentation</dc:title>
  <dc:creator>Julie Oberle</dc:creator>
  <cp:keywords>2025-2026 Public Schools Appropriation Presentation</cp:keywords>
  <cp:lastModifiedBy>Brianna Dickens</cp:lastModifiedBy>
  <cp:revision>98</cp:revision>
  <cp:lastPrinted>2025-04-15T15:09:01Z</cp:lastPrinted>
  <dcterms:modified xsi:type="dcterms:W3CDTF">2025-04-15T18:08:46Z</dcterms:modified>
  <cp:category>Public School Finance</cp:category>
</cp:coreProperties>
</file>