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Lst>
  <p:notesMasterIdLst>
    <p:notesMasterId r:id="rId51"/>
  </p:notesMasterIdLst>
  <p:sldIdLst>
    <p:sldId id="256" r:id="rId2"/>
    <p:sldId id="292" r:id="rId3"/>
    <p:sldId id="294" r:id="rId4"/>
    <p:sldId id="293" r:id="rId5"/>
    <p:sldId id="295" r:id="rId6"/>
    <p:sldId id="296" r:id="rId7"/>
    <p:sldId id="290" r:id="rId8"/>
    <p:sldId id="275" r:id="rId9"/>
    <p:sldId id="315" r:id="rId10"/>
    <p:sldId id="325" r:id="rId11"/>
    <p:sldId id="326" r:id="rId12"/>
    <p:sldId id="327" r:id="rId13"/>
    <p:sldId id="328" r:id="rId14"/>
    <p:sldId id="329" r:id="rId15"/>
    <p:sldId id="330" r:id="rId16"/>
    <p:sldId id="331" r:id="rId17"/>
    <p:sldId id="332" r:id="rId18"/>
    <p:sldId id="333" r:id="rId19"/>
    <p:sldId id="297" r:id="rId20"/>
    <p:sldId id="298" r:id="rId21"/>
    <p:sldId id="257" r:id="rId22"/>
    <p:sldId id="299" r:id="rId23"/>
    <p:sldId id="300" r:id="rId24"/>
    <p:sldId id="301" r:id="rId25"/>
    <p:sldId id="302" r:id="rId26"/>
    <p:sldId id="307" r:id="rId27"/>
    <p:sldId id="304" r:id="rId28"/>
    <p:sldId id="319" r:id="rId29"/>
    <p:sldId id="320" r:id="rId30"/>
    <p:sldId id="281" r:id="rId31"/>
    <p:sldId id="311" r:id="rId32"/>
    <p:sldId id="282" r:id="rId33"/>
    <p:sldId id="280" r:id="rId34"/>
    <p:sldId id="278" r:id="rId35"/>
    <p:sldId id="291" r:id="rId36"/>
    <p:sldId id="288" r:id="rId37"/>
    <p:sldId id="287" r:id="rId38"/>
    <p:sldId id="285" r:id="rId39"/>
    <p:sldId id="283" r:id="rId40"/>
    <p:sldId id="284" r:id="rId41"/>
    <p:sldId id="276" r:id="rId42"/>
    <p:sldId id="277" r:id="rId43"/>
    <p:sldId id="316" r:id="rId44"/>
    <p:sldId id="289" r:id="rId45"/>
    <p:sldId id="279" r:id="rId46"/>
    <p:sldId id="334" r:id="rId47"/>
    <p:sldId id="309" r:id="rId48"/>
    <p:sldId id="306" r:id="rId49"/>
    <p:sldId id="308" r:id="rId5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41" autoAdjust="0"/>
  </p:normalViewPr>
  <p:slideViewPr>
    <p:cSldViewPr snapToGrid="0">
      <p:cViewPr varScale="1">
        <p:scale>
          <a:sx n="105" d="100"/>
          <a:sy n="105" d="100"/>
        </p:scale>
        <p:origin x="126" y="372"/>
      </p:cViewPr>
      <p:guideLst>
        <p:guide orient="horz" pos="1620"/>
        <p:guide pos="2880"/>
      </p:guideLst>
    </p:cSldViewPr>
  </p:slideViewPr>
  <p:outlineViewPr>
    <p:cViewPr>
      <p:scale>
        <a:sx n="33" d="100"/>
        <a:sy n="33" d="100"/>
      </p:scale>
      <p:origin x="0" y="-202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9386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587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361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59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961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930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763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28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85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e5a130d43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e5a130d43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91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4269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e5a130d43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e5a130d43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262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e5a130d43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e5a130d43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e5a130d43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5e5a130d43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1843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e5a130d43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5e5a130d43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4996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e5a130d43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5e5a130d43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678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e5a130d43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5e5a130d43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641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e5a130d43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5e5a130d43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3461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e5a130d43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5e5a130d43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0399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e5a130d43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5e5a130d43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615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e5a130d43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5e5a130d43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71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628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1622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453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016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232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261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185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828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0200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112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37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59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785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569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028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418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9336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12311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0760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832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e5a130d43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e5a130d43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0228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5e5a130d43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5e5a130d43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4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294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54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47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85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imple Dark - Title Slide" type="title" preserve="1">
  <p:cSld name="Simple Dark - Title Slid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1350"/>
            <a:ext cx="5485200" cy="51435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 name="Google Shape;11;p2"/>
          <p:cNvPicPr preferRelativeResize="0"/>
          <p:nvPr/>
        </p:nvPicPr>
        <p:blipFill>
          <a:blip r:embed="rId3">
            <a:alphaModFix/>
          </a:blip>
          <a:stretch>
            <a:fillRect/>
          </a:stretch>
        </p:blipFill>
        <p:spPr>
          <a:xfrm>
            <a:off x="0" y="-10126"/>
            <a:ext cx="2872100" cy="1116950"/>
          </a:xfrm>
          <a:prstGeom prst="rect">
            <a:avLst/>
          </a:prstGeom>
          <a:noFill/>
          <a:ln>
            <a:noFill/>
          </a:ln>
        </p:spPr>
      </p:pic>
      <p:sp>
        <p:nvSpPr>
          <p:cNvPr id="12" name="Google Shape;12;p2"/>
          <p:cNvSpPr/>
          <p:nvPr/>
        </p:nvSpPr>
        <p:spPr>
          <a:xfrm>
            <a:off x="5485200" y="135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13;p2"/>
          <p:cNvSpPr txBox="1">
            <a:spLocks noGrp="1"/>
          </p:cNvSpPr>
          <p:nvPr>
            <p:ph type="title"/>
          </p:nvPr>
        </p:nvSpPr>
        <p:spPr>
          <a:xfrm>
            <a:off x="685125" y="1366125"/>
            <a:ext cx="4099146" cy="2600400"/>
          </a:xfrm>
          <a:prstGeom prst="rect">
            <a:avLst/>
          </a:prstGeom>
        </p:spPr>
        <p:txBody>
          <a:bodyPr spcFirstLastPara="1" wrap="square" lIns="91425" tIns="91425" rIns="0" bIns="91425" anchor="b" anchorCtr="0">
            <a:normAutofit/>
          </a:bodyPr>
          <a:lstStyle>
            <a:lvl1pPr lvl="0">
              <a:spcBef>
                <a:spcPts val="0"/>
              </a:spcBef>
              <a:spcAft>
                <a:spcPts val="0"/>
              </a:spcAft>
              <a:buClr>
                <a:srgbClr val="E7C221"/>
              </a:buClr>
              <a:buSzPts val="3500"/>
              <a:buNone/>
              <a:defRPr sz="3500" b="1" i="0">
                <a:solidFill>
                  <a:srgbClr val="E7C221"/>
                </a:solidFill>
                <a:latin typeface="Georgia" panose="02040502050405020303" pitchFamily="18" charset="0"/>
              </a:defRPr>
            </a:lvl1pPr>
            <a:lvl2pPr lvl="1">
              <a:spcBef>
                <a:spcPts val="0"/>
              </a:spcBef>
              <a:spcAft>
                <a:spcPts val="0"/>
              </a:spcAft>
              <a:buClr>
                <a:srgbClr val="E7C221"/>
              </a:buClr>
              <a:buSzPts val="3500"/>
              <a:buNone/>
              <a:defRPr sz="3500">
                <a:solidFill>
                  <a:srgbClr val="E7C221"/>
                </a:solidFill>
              </a:defRPr>
            </a:lvl2pPr>
            <a:lvl3pPr lvl="2">
              <a:spcBef>
                <a:spcPts val="0"/>
              </a:spcBef>
              <a:spcAft>
                <a:spcPts val="0"/>
              </a:spcAft>
              <a:buClr>
                <a:srgbClr val="E7C221"/>
              </a:buClr>
              <a:buSzPts val="3500"/>
              <a:buNone/>
              <a:defRPr sz="3500">
                <a:solidFill>
                  <a:srgbClr val="E7C221"/>
                </a:solidFill>
              </a:defRPr>
            </a:lvl3pPr>
            <a:lvl4pPr lvl="3">
              <a:spcBef>
                <a:spcPts val="0"/>
              </a:spcBef>
              <a:spcAft>
                <a:spcPts val="0"/>
              </a:spcAft>
              <a:buClr>
                <a:srgbClr val="E7C221"/>
              </a:buClr>
              <a:buSzPts val="3500"/>
              <a:buNone/>
              <a:defRPr sz="3500">
                <a:solidFill>
                  <a:srgbClr val="E7C221"/>
                </a:solidFill>
              </a:defRPr>
            </a:lvl4pPr>
            <a:lvl5pPr lvl="4">
              <a:spcBef>
                <a:spcPts val="0"/>
              </a:spcBef>
              <a:spcAft>
                <a:spcPts val="0"/>
              </a:spcAft>
              <a:buClr>
                <a:srgbClr val="E7C221"/>
              </a:buClr>
              <a:buSzPts val="3500"/>
              <a:buNone/>
              <a:defRPr sz="3500">
                <a:solidFill>
                  <a:srgbClr val="E7C221"/>
                </a:solidFill>
              </a:defRPr>
            </a:lvl5pPr>
            <a:lvl6pPr lvl="5">
              <a:spcBef>
                <a:spcPts val="0"/>
              </a:spcBef>
              <a:spcAft>
                <a:spcPts val="0"/>
              </a:spcAft>
              <a:buClr>
                <a:srgbClr val="E7C221"/>
              </a:buClr>
              <a:buSzPts val="3500"/>
              <a:buNone/>
              <a:defRPr sz="3500">
                <a:solidFill>
                  <a:srgbClr val="E7C221"/>
                </a:solidFill>
              </a:defRPr>
            </a:lvl6pPr>
            <a:lvl7pPr lvl="6">
              <a:spcBef>
                <a:spcPts val="0"/>
              </a:spcBef>
              <a:spcAft>
                <a:spcPts val="0"/>
              </a:spcAft>
              <a:buClr>
                <a:srgbClr val="E7C221"/>
              </a:buClr>
              <a:buSzPts val="3500"/>
              <a:buNone/>
              <a:defRPr sz="3500">
                <a:solidFill>
                  <a:srgbClr val="E7C221"/>
                </a:solidFill>
              </a:defRPr>
            </a:lvl7pPr>
            <a:lvl8pPr lvl="7">
              <a:spcBef>
                <a:spcPts val="0"/>
              </a:spcBef>
              <a:spcAft>
                <a:spcPts val="0"/>
              </a:spcAft>
              <a:buClr>
                <a:srgbClr val="E7C221"/>
              </a:buClr>
              <a:buSzPts val="3500"/>
              <a:buNone/>
              <a:defRPr sz="3500">
                <a:solidFill>
                  <a:srgbClr val="E7C221"/>
                </a:solidFill>
              </a:defRPr>
            </a:lvl8pPr>
            <a:lvl9pPr lvl="8">
              <a:spcBef>
                <a:spcPts val="0"/>
              </a:spcBef>
              <a:spcAft>
                <a:spcPts val="0"/>
              </a:spcAft>
              <a:buClr>
                <a:srgbClr val="E7C221"/>
              </a:buClr>
              <a:buSzPts val="3500"/>
              <a:buNone/>
              <a:defRPr sz="3500">
                <a:solidFill>
                  <a:srgbClr val="E7C221"/>
                </a:solidFill>
              </a:defRPr>
            </a:lvl9pPr>
          </a:lstStyle>
          <a:p>
            <a:endParaRPr/>
          </a:p>
        </p:txBody>
      </p:sp>
      <p:sp>
        <p:nvSpPr>
          <p:cNvPr id="14" name="Google Shape;14;p2"/>
          <p:cNvSpPr txBox="1">
            <a:spLocks noGrp="1"/>
          </p:cNvSpPr>
          <p:nvPr>
            <p:ph type="subTitle" idx="1"/>
          </p:nvPr>
        </p:nvSpPr>
        <p:spPr>
          <a:xfrm>
            <a:off x="685125" y="4048975"/>
            <a:ext cx="4099146" cy="617100"/>
          </a:xfrm>
          <a:prstGeom prst="rect">
            <a:avLst/>
          </a:prstGeom>
        </p:spPr>
        <p:txBody>
          <a:bodyPr spcFirstLastPara="1" wrap="square" lIns="91440" tIns="91425" rIns="0" bIns="91425" anchor="t" anchorCtr="0">
            <a:noAutofit/>
          </a:bodyPr>
          <a:lstStyle>
            <a:lvl1pPr marL="0" lvl="0" indent="0" algn="l">
              <a:spcBef>
                <a:spcPts val="0"/>
              </a:spcBef>
              <a:spcAft>
                <a:spcPts val="0"/>
              </a:spcAft>
              <a:buClr>
                <a:schemeClr val="lt1"/>
              </a:buClr>
              <a:buSzPts val="1400"/>
              <a:buNone/>
              <a:defRPr sz="1400" b="1" i="0">
                <a:solidFill>
                  <a:schemeClr val="lt1"/>
                </a:solidFill>
                <a:latin typeface="Helvetica" panose="020B0604020202020204" pitchFamily="34" charset="0"/>
                <a:cs typeface="Helvetica"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4516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Light Left" preserve="1">
  <p:cSld name="Blank Light Left">
    <p:spTree>
      <p:nvGrpSpPr>
        <p:cNvPr id="1" name="Shape 74"/>
        <p:cNvGrpSpPr/>
        <p:nvPr/>
      </p:nvGrpSpPr>
      <p:grpSpPr>
        <a:xfrm>
          <a:off x="0" y="0"/>
          <a:ext cx="0" cy="0"/>
          <a:chOff x="0" y="0"/>
          <a:chExt cx="0" cy="0"/>
        </a:xfrm>
      </p:grpSpPr>
      <p:sp>
        <p:nvSpPr>
          <p:cNvPr id="75" name="Google Shape;75;p11"/>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p11"/>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7" name="Google Shape;77;p11"/>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78" name="Google Shape;78;p11"/>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1"/>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80" name="Google Shape;80;p11"/>
          <p:cNvSpPr txBox="1">
            <a:spLocks noGrp="1"/>
          </p:cNvSpPr>
          <p:nvPr>
            <p:ph type="subTitle" idx="1"/>
          </p:nvPr>
        </p:nvSpPr>
        <p:spPr>
          <a:xfrm>
            <a:off x="1023725" y="4642800"/>
            <a:ext cx="3893700" cy="319500"/>
          </a:xfrm>
          <a:prstGeom prst="rect">
            <a:avLst/>
          </a:prstGeom>
        </p:spPr>
        <p:txBody>
          <a:bodyPr spcFirstLastPara="1" wrap="square" lIns="91425" tIns="91425" rIns="91425" bIns="91425" anchor="ctr" anchorCtr="0">
            <a:normAutofit/>
          </a:bodyPr>
          <a:lstStyle>
            <a:lvl1pPr lvl="0" rtl="0">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a:endParaRPr/>
          </a:p>
        </p:txBody>
      </p:sp>
    </p:spTree>
    <p:extLst>
      <p:ext uri="{BB962C8B-B14F-4D97-AF65-F5344CB8AC3E}">
        <p14:creationId xmlns:p14="http://schemas.microsoft.com/office/powerpoint/2010/main" val="282793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Dark Left" preserve="1">
  <p:cSld name="Title and Body Dark Left">
    <p:bg>
      <p:bgPr>
        <a:solidFill>
          <a:srgbClr val="002846"/>
        </a:solidFill>
        <a:effectLst/>
      </p:bgPr>
    </p:bg>
    <p:spTree>
      <p:nvGrpSpPr>
        <p:cNvPr id="1" name="Shape 81"/>
        <p:cNvGrpSpPr/>
        <p:nvPr/>
      </p:nvGrpSpPr>
      <p:grpSpPr>
        <a:xfrm>
          <a:off x="0" y="0"/>
          <a:ext cx="0" cy="0"/>
          <a:chOff x="0" y="0"/>
          <a:chExt cx="0" cy="0"/>
        </a:xfrm>
      </p:grpSpPr>
      <p:sp>
        <p:nvSpPr>
          <p:cNvPr id="82" name="Google Shape;82;p12"/>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p12"/>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4" name="Google Shape;84;p12"/>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85" name="Google Shape;85;p12"/>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2"/>
          <p:cNvSpPr txBox="1">
            <a:spLocks noGrp="1"/>
          </p:cNvSpPr>
          <p:nvPr>
            <p:ph type="title"/>
          </p:nvPr>
        </p:nvSpPr>
        <p:spPr>
          <a:xfrm>
            <a:off x="126188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Georgia" panose="02040502050405020303" pitchFamily="18" charset="0"/>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7" name="Google Shape;87;p12"/>
          <p:cNvSpPr txBox="1">
            <a:spLocks noGrp="1"/>
          </p:cNvSpPr>
          <p:nvPr>
            <p:ph type="body" idx="1"/>
          </p:nvPr>
        </p:nvSpPr>
        <p:spPr>
          <a:xfrm>
            <a:off x="126188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88" name="Google Shape;88;p12"/>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89" name="Google Shape;89;p12"/>
          <p:cNvSpPr txBox="1">
            <a:spLocks noGrp="1"/>
          </p:cNvSpPr>
          <p:nvPr>
            <p:ph type="subTitle" idx="2"/>
          </p:nvPr>
        </p:nvSpPr>
        <p:spPr>
          <a:xfrm>
            <a:off x="1023725" y="4642800"/>
            <a:ext cx="3893700" cy="3195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rtl="0">
              <a:spcBef>
                <a:spcPts val="0"/>
              </a:spcBef>
              <a:spcAft>
                <a:spcPts val="0"/>
              </a:spcAft>
              <a:buClr>
                <a:schemeClr val="lt1"/>
              </a:buClr>
              <a:buSzPts val="700"/>
              <a:buNone/>
              <a:defRPr sz="700">
                <a:solidFill>
                  <a:schemeClr val="lt1"/>
                </a:solidFill>
              </a:defRPr>
            </a:lvl2pPr>
            <a:lvl3pPr lvl="2" rtl="0">
              <a:spcBef>
                <a:spcPts val="0"/>
              </a:spcBef>
              <a:spcAft>
                <a:spcPts val="0"/>
              </a:spcAft>
              <a:buClr>
                <a:schemeClr val="lt1"/>
              </a:buClr>
              <a:buSzPts val="700"/>
              <a:buNone/>
              <a:defRPr sz="700">
                <a:solidFill>
                  <a:schemeClr val="lt1"/>
                </a:solidFill>
              </a:defRPr>
            </a:lvl3pPr>
            <a:lvl4pPr lvl="3" rtl="0">
              <a:spcBef>
                <a:spcPts val="0"/>
              </a:spcBef>
              <a:spcAft>
                <a:spcPts val="0"/>
              </a:spcAft>
              <a:buClr>
                <a:schemeClr val="lt1"/>
              </a:buClr>
              <a:buSzPts val="700"/>
              <a:buNone/>
              <a:defRPr sz="700">
                <a:solidFill>
                  <a:schemeClr val="lt1"/>
                </a:solidFill>
              </a:defRPr>
            </a:lvl4pPr>
            <a:lvl5pPr lvl="4" rtl="0">
              <a:spcBef>
                <a:spcPts val="0"/>
              </a:spcBef>
              <a:spcAft>
                <a:spcPts val="0"/>
              </a:spcAft>
              <a:buClr>
                <a:schemeClr val="lt1"/>
              </a:buClr>
              <a:buSzPts val="700"/>
              <a:buNone/>
              <a:defRPr sz="700">
                <a:solidFill>
                  <a:schemeClr val="lt1"/>
                </a:solidFill>
              </a:defRPr>
            </a:lvl5pPr>
            <a:lvl6pPr lvl="5" rtl="0">
              <a:spcBef>
                <a:spcPts val="0"/>
              </a:spcBef>
              <a:spcAft>
                <a:spcPts val="0"/>
              </a:spcAft>
              <a:buClr>
                <a:schemeClr val="lt1"/>
              </a:buClr>
              <a:buSzPts val="700"/>
              <a:buNone/>
              <a:defRPr sz="700">
                <a:solidFill>
                  <a:schemeClr val="lt1"/>
                </a:solidFill>
              </a:defRPr>
            </a:lvl6pPr>
            <a:lvl7pPr lvl="6" rtl="0">
              <a:spcBef>
                <a:spcPts val="0"/>
              </a:spcBef>
              <a:spcAft>
                <a:spcPts val="0"/>
              </a:spcAft>
              <a:buClr>
                <a:schemeClr val="lt1"/>
              </a:buClr>
              <a:buSzPts val="700"/>
              <a:buNone/>
              <a:defRPr sz="700">
                <a:solidFill>
                  <a:schemeClr val="lt1"/>
                </a:solidFill>
              </a:defRPr>
            </a:lvl7pPr>
            <a:lvl8pPr lvl="7" rtl="0">
              <a:spcBef>
                <a:spcPts val="0"/>
              </a:spcBef>
              <a:spcAft>
                <a:spcPts val="0"/>
              </a:spcAft>
              <a:buClr>
                <a:schemeClr val="lt1"/>
              </a:buClr>
              <a:buSzPts val="700"/>
              <a:buNone/>
              <a:defRPr sz="700">
                <a:solidFill>
                  <a:schemeClr val="lt1"/>
                </a:solidFill>
              </a:defRPr>
            </a:lvl8pPr>
            <a:lvl9pPr lvl="8"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82764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Dark Left" preserve="1">
  <p:cSld name="Blank Dark Left">
    <p:bg>
      <p:bgPr>
        <a:solidFill>
          <a:srgbClr val="002846"/>
        </a:solidFill>
        <a:effectLst/>
      </p:bgPr>
    </p:bg>
    <p:spTree>
      <p:nvGrpSpPr>
        <p:cNvPr id="1" name="Shape 90"/>
        <p:cNvGrpSpPr/>
        <p:nvPr/>
      </p:nvGrpSpPr>
      <p:grpSpPr>
        <a:xfrm>
          <a:off x="0" y="0"/>
          <a:ext cx="0" cy="0"/>
          <a:chOff x="0" y="0"/>
          <a:chExt cx="0" cy="0"/>
        </a:xfrm>
      </p:grpSpPr>
      <p:sp>
        <p:nvSpPr>
          <p:cNvPr id="91" name="Google Shape;91;p13"/>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3"/>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3"/>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94" name="Google Shape;94;p13"/>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13"/>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96" name="Google Shape;96;p13"/>
          <p:cNvSpPr txBox="1">
            <a:spLocks noGrp="1"/>
          </p:cNvSpPr>
          <p:nvPr>
            <p:ph type="subTitle" idx="1"/>
          </p:nvPr>
        </p:nvSpPr>
        <p:spPr>
          <a:xfrm>
            <a:off x="1023725" y="4642800"/>
            <a:ext cx="3893700" cy="3195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rtl="0">
              <a:spcBef>
                <a:spcPts val="0"/>
              </a:spcBef>
              <a:spcAft>
                <a:spcPts val="0"/>
              </a:spcAft>
              <a:buClr>
                <a:schemeClr val="lt1"/>
              </a:buClr>
              <a:buSzPts val="700"/>
              <a:buNone/>
              <a:defRPr sz="700">
                <a:solidFill>
                  <a:schemeClr val="lt1"/>
                </a:solidFill>
              </a:defRPr>
            </a:lvl2pPr>
            <a:lvl3pPr lvl="2" rtl="0">
              <a:spcBef>
                <a:spcPts val="0"/>
              </a:spcBef>
              <a:spcAft>
                <a:spcPts val="0"/>
              </a:spcAft>
              <a:buClr>
                <a:schemeClr val="lt1"/>
              </a:buClr>
              <a:buSzPts val="700"/>
              <a:buNone/>
              <a:defRPr sz="700">
                <a:solidFill>
                  <a:schemeClr val="lt1"/>
                </a:solidFill>
              </a:defRPr>
            </a:lvl3pPr>
            <a:lvl4pPr lvl="3" rtl="0">
              <a:spcBef>
                <a:spcPts val="0"/>
              </a:spcBef>
              <a:spcAft>
                <a:spcPts val="0"/>
              </a:spcAft>
              <a:buClr>
                <a:schemeClr val="lt1"/>
              </a:buClr>
              <a:buSzPts val="700"/>
              <a:buNone/>
              <a:defRPr sz="700">
                <a:solidFill>
                  <a:schemeClr val="lt1"/>
                </a:solidFill>
              </a:defRPr>
            </a:lvl4pPr>
            <a:lvl5pPr lvl="4" rtl="0">
              <a:spcBef>
                <a:spcPts val="0"/>
              </a:spcBef>
              <a:spcAft>
                <a:spcPts val="0"/>
              </a:spcAft>
              <a:buClr>
                <a:schemeClr val="lt1"/>
              </a:buClr>
              <a:buSzPts val="700"/>
              <a:buNone/>
              <a:defRPr sz="700">
                <a:solidFill>
                  <a:schemeClr val="lt1"/>
                </a:solidFill>
              </a:defRPr>
            </a:lvl5pPr>
            <a:lvl6pPr lvl="5" rtl="0">
              <a:spcBef>
                <a:spcPts val="0"/>
              </a:spcBef>
              <a:spcAft>
                <a:spcPts val="0"/>
              </a:spcAft>
              <a:buClr>
                <a:schemeClr val="lt1"/>
              </a:buClr>
              <a:buSzPts val="700"/>
              <a:buNone/>
              <a:defRPr sz="700">
                <a:solidFill>
                  <a:schemeClr val="lt1"/>
                </a:solidFill>
              </a:defRPr>
            </a:lvl6pPr>
            <a:lvl7pPr lvl="6" rtl="0">
              <a:spcBef>
                <a:spcPts val="0"/>
              </a:spcBef>
              <a:spcAft>
                <a:spcPts val="0"/>
              </a:spcAft>
              <a:buClr>
                <a:schemeClr val="lt1"/>
              </a:buClr>
              <a:buSzPts val="700"/>
              <a:buNone/>
              <a:defRPr sz="700">
                <a:solidFill>
                  <a:schemeClr val="lt1"/>
                </a:solidFill>
              </a:defRPr>
            </a:lvl7pPr>
            <a:lvl8pPr lvl="7" rtl="0">
              <a:spcBef>
                <a:spcPts val="0"/>
              </a:spcBef>
              <a:spcAft>
                <a:spcPts val="0"/>
              </a:spcAft>
              <a:buClr>
                <a:schemeClr val="lt1"/>
              </a:buClr>
              <a:buSzPts val="700"/>
              <a:buNone/>
              <a:defRPr sz="700">
                <a:solidFill>
                  <a:schemeClr val="lt1"/>
                </a:solidFill>
              </a:defRPr>
            </a:lvl8pPr>
            <a:lvl9pPr lvl="8"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250605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Light Top" preserve="1">
  <p:cSld name="Title and Body Light Top">
    <p:spTree>
      <p:nvGrpSpPr>
        <p:cNvPr id="1" name="Shape 97"/>
        <p:cNvGrpSpPr/>
        <p:nvPr/>
      </p:nvGrpSpPr>
      <p:grpSpPr>
        <a:xfrm>
          <a:off x="0" y="0"/>
          <a:ext cx="0" cy="0"/>
          <a:chOff x="0" y="0"/>
          <a:chExt cx="0" cy="0"/>
        </a:xfrm>
      </p:grpSpPr>
      <p:sp>
        <p:nvSpPr>
          <p:cNvPr id="98" name="Google Shape;98;p14"/>
          <p:cNvSpPr/>
          <p:nvPr/>
        </p:nvSpPr>
        <p:spPr>
          <a:xfrm rot="5400000">
            <a:off x="3885675" y="-3890550"/>
            <a:ext cx="687000" cy="84681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14"/>
          <p:cNvSpPr/>
          <p:nvPr/>
        </p:nvSpPr>
        <p:spPr>
          <a:xfrm>
            <a:off x="8472450" y="0"/>
            <a:ext cx="6717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0" name="Google Shape;100;p14"/>
          <p:cNvPicPr preferRelativeResize="0"/>
          <p:nvPr/>
        </p:nvPicPr>
        <p:blipFill>
          <a:blip r:embed="rId2">
            <a:alphaModFix/>
          </a:blip>
          <a:stretch>
            <a:fillRect/>
          </a:stretch>
        </p:blipFill>
        <p:spPr>
          <a:xfrm>
            <a:off x="8467410" y="4049"/>
            <a:ext cx="681790" cy="673816"/>
          </a:xfrm>
          <a:prstGeom prst="rect">
            <a:avLst/>
          </a:prstGeom>
          <a:noFill/>
          <a:ln>
            <a:noFill/>
          </a:ln>
        </p:spPr>
      </p:pic>
      <p:sp>
        <p:nvSpPr>
          <p:cNvPr id="101" name="Google Shape;101;p14"/>
          <p:cNvSpPr/>
          <p:nvPr/>
        </p:nvSpPr>
        <p:spPr>
          <a:xfrm rot="5400000">
            <a:off x="4537800" y="-3860550"/>
            <a:ext cx="65400" cy="91503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4"/>
          <p:cNvSpPr txBox="1">
            <a:spLocks noGrp="1"/>
          </p:cNvSpPr>
          <p:nvPr>
            <p:ph type="title"/>
          </p:nvPr>
        </p:nvSpPr>
        <p:spPr>
          <a:xfrm>
            <a:off x="185200" y="180300"/>
            <a:ext cx="7929300" cy="321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1800"/>
              <a:buFont typeface="Helvetica Neue"/>
              <a:buNone/>
              <a:defRPr sz="1800" b="1" i="0">
                <a:solidFill>
                  <a:schemeClr val="lt1"/>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lvl="1"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9pPr>
          </a:lstStyle>
          <a:p>
            <a:endParaRPr/>
          </a:p>
        </p:txBody>
      </p:sp>
      <p:sp>
        <p:nvSpPr>
          <p:cNvPr id="103" name="Google Shape;103;p14"/>
          <p:cNvSpPr txBox="1">
            <a:spLocks noGrp="1"/>
          </p:cNvSpPr>
          <p:nvPr>
            <p:ph type="title" idx="2"/>
          </p:nvPr>
        </p:nvSpPr>
        <p:spPr>
          <a:xfrm>
            <a:off x="552005" y="1152150"/>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i="0">
                <a:latin typeface="Georgia" panose="02040502050405020303" pitchFamily="18"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14"/>
          <p:cNvSpPr txBox="1">
            <a:spLocks noGrp="1"/>
          </p:cNvSpPr>
          <p:nvPr>
            <p:ph type="body" idx="1"/>
          </p:nvPr>
        </p:nvSpPr>
        <p:spPr>
          <a:xfrm>
            <a:off x="552000" y="2297625"/>
            <a:ext cx="6970500" cy="20394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rgbClr val="002846"/>
              </a:buClr>
              <a:buSzPts val="1800"/>
              <a:buNone/>
              <a:defRPr sz="1600" b="0" i="0">
                <a:solidFill>
                  <a:srgbClr val="002846"/>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rgbClr val="002846"/>
              </a:buClr>
              <a:buSzPts val="1400"/>
              <a:buChar char="○"/>
              <a:defRPr>
                <a:solidFill>
                  <a:srgbClr val="002846"/>
                </a:solidFill>
              </a:defRPr>
            </a:lvl2pPr>
            <a:lvl3pPr marL="1371600" lvl="2" indent="-317500" rtl="0">
              <a:spcBef>
                <a:spcPts val="0"/>
              </a:spcBef>
              <a:spcAft>
                <a:spcPts val="0"/>
              </a:spcAft>
              <a:buClr>
                <a:srgbClr val="002846"/>
              </a:buClr>
              <a:buSzPts val="1400"/>
              <a:buChar char="■"/>
              <a:defRPr>
                <a:solidFill>
                  <a:srgbClr val="002846"/>
                </a:solidFill>
              </a:defRPr>
            </a:lvl3pPr>
            <a:lvl4pPr marL="1828800" lvl="3" indent="-317500" rtl="0">
              <a:spcBef>
                <a:spcPts val="0"/>
              </a:spcBef>
              <a:spcAft>
                <a:spcPts val="0"/>
              </a:spcAft>
              <a:buClr>
                <a:srgbClr val="002846"/>
              </a:buClr>
              <a:buSzPts val="1400"/>
              <a:buChar char="●"/>
              <a:defRPr>
                <a:solidFill>
                  <a:srgbClr val="002846"/>
                </a:solidFill>
              </a:defRPr>
            </a:lvl4pPr>
            <a:lvl5pPr marL="2286000" lvl="4" indent="-317500" rtl="0">
              <a:spcBef>
                <a:spcPts val="0"/>
              </a:spcBef>
              <a:spcAft>
                <a:spcPts val="0"/>
              </a:spcAft>
              <a:buClr>
                <a:srgbClr val="002846"/>
              </a:buClr>
              <a:buSzPts val="1400"/>
              <a:buChar char="○"/>
              <a:defRPr>
                <a:solidFill>
                  <a:srgbClr val="002846"/>
                </a:solidFill>
              </a:defRPr>
            </a:lvl5pPr>
            <a:lvl6pPr marL="2743200" lvl="5" indent="-317500" rtl="0">
              <a:spcBef>
                <a:spcPts val="0"/>
              </a:spcBef>
              <a:spcAft>
                <a:spcPts val="0"/>
              </a:spcAft>
              <a:buClr>
                <a:srgbClr val="002846"/>
              </a:buClr>
              <a:buSzPts val="1400"/>
              <a:buChar char="■"/>
              <a:defRPr>
                <a:solidFill>
                  <a:srgbClr val="002846"/>
                </a:solidFill>
              </a:defRPr>
            </a:lvl6pPr>
            <a:lvl7pPr marL="3200400" lvl="6" indent="-317500" rtl="0">
              <a:spcBef>
                <a:spcPts val="0"/>
              </a:spcBef>
              <a:spcAft>
                <a:spcPts val="0"/>
              </a:spcAft>
              <a:buClr>
                <a:srgbClr val="002846"/>
              </a:buClr>
              <a:buSzPts val="1400"/>
              <a:buChar char="●"/>
              <a:defRPr>
                <a:solidFill>
                  <a:srgbClr val="002846"/>
                </a:solidFill>
              </a:defRPr>
            </a:lvl7pPr>
            <a:lvl8pPr marL="3657600" lvl="7" indent="-317500" rtl="0">
              <a:spcBef>
                <a:spcPts val="0"/>
              </a:spcBef>
              <a:spcAft>
                <a:spcPts val="0"/>
              </a:spcAft>
              <a:buClr>
                <a:srgbClr val="002846"/>
              </a:buClr>
              <a:buSzPts val="1400"/>
              <a:buChar char="○"/>
              <a:defRPr>
                <a:solidFill>
                  <a:srgbClr val="002846"/>
                </a:solidFill>
              </a:defRPr>
            </a:lvl8pPr>
            <a:lvl9pPr marL="4114800" lvl="8" indent="-317500" rtl="0">
              <a:spcBef>
                <a:spcPts val="0"/>
              </a:spcBef>
              <a:spcAft>
                <a:spcPts val="0"/>
              </a:spcAft>
              <a:buClr>
                <a:srgbClr val="002846"/>
              </a:buClr>
              <a:buSzPts val="1400"/>
              <a:buChar char="■"/>
              <a:defRPr>
                <a:solidFill>
                  <a:srgbClr val="002846"/>
                </a:solidFill>
              </a:defRPr>
            </a:lvl9pPr>
          </a:lstStyle>
          <a:p>
            <a:endParaRPr/>
          </a:p>
        </p:txBody>
      </p:sp>
      <p:sp>
        <p:nvSpPr>
          <p:cNvPr id="105" name="Google Shape;105;p14"/>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06" name="Google Shape;106;p14"/>
          <p:cNvSpPr txBox="1">
            <a:spLocks noGrp="1"/>
          </p:cNvSpPr>
          <p:nvPr>
            <p:ph type="subTitle" idx="3"/>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extLst>
      <p:ext uri="{BB962C8B-B14F-4D97-AF65-F5344CB8AC3E}">
        <p14:creationId xmlns:p14="http://schemas.microsoft.com/office/powerpoint/2010/main" val="2557325044"/>
      </p:ext>
    </p:extLst>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32">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Light Top" preserve="1">
  <p:cSld name="Blank Light Top">
    <p:spTree>
      <p:nvGrpSpPr>
        <p:cNvPr id="1" name="Shape 107"/>
        <p:cNvGrpSpPr/>
        <p:nvPr/>
      </p:nvGrpSpPr>
      <p:grpSpPr>
        <a:xfrm>
          <a:off x="0" y="0"/>
          <a:ext cx="0" cy="0"/>
          <a:chOff x="0" y="0"/>
          <a:chExt cx="0" cy="0"/>
        </a:xfrm>
      </p:grpSpPr>
      <p:sp>
        <p:nvSpPr>
          <p:cNvPr id="108" name="Google Shape;108;p15"/>
          <p:cNvSpPr/>
          <p:nvPr/>
        </p:nvSpPr>
        <p:spPr>
          <a:xfrm rot="5400000">
            <a:off x="3885250" y="-3889950"/>
            <a:ext cx="687000" cy="84669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5"/>
          <p:cNvSpPr/>
          <p:nvPr/>
        </p:nvSpPr>
        <p:spPr>
          <a:xfrm>
            <a:off x="8472450" y="0"/>
            <a:ext cx="6717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0" name="Google Shape;110;p15"/>
          <p:cNvPicPr preferRelativeResize="0"/>
          <p:nvPr/>
        </p:nvPicPr>
        <p:blipFill>
          <a:blip r:embed="rId2">
            <a:alphaModFix/>
          </a:blip>
          <a:stretch>
            <a:fillRect/>
          </a:stretch>
        </p:blipFill>
        <p:spPr>
          <a:xfrm>
            <a:off x="8467410" y="4049"/>
            <a:ext cx="681790" cy="673816"/>
          </a:xfrm>
          <a:prstGeom prst="rect">
            <a:avLst/>
          </a:prstGeom>
          <a:noFill/>
          <a:ln>
            <a:noFill/>
          </a:ln>
        </p:spPr>
      </p:pic>
      <p:sp>
        <p:nvSpPr>
          <p:cNvPr id="111" name="Google Shape;111;p15"/>
          <p:cNvSpPr/>
          <p:nvPr/>
        </p:nvSpPr>
        <p:spPr>
          <a:xfrm rot="5400000">
            <a:off x="4537225" y="-3860100"/>
            <a:ext cx="65400" cy="91494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15"/>
          <p:cNvSpPr txBox="1">
            <a:spLocks noGrp="1"/>
          </p:cNvSpPr>
          <p:nvPr>
            <p:ph type="title"/>
          </p:nvPr>
        </p:nvSpPr>
        <p:spPr>
          <a:xfrm>
            <a:off x="185200" y="180300"/>
            <a:ext cx="7929300" cy="321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1800"/>
              <a:buFont typeface="Helvetica Neue"/>
              <a:buNone/>
              <a:defRPr sz="1800" b="1" i="0">
                <a:solidFill>
                  <a:schemeClr val="lt1"/>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lvl="1"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9pPr>
          </a:lstStyle>
          <a:p>
            <a:endParaRPr/>
          </a:p>
        </p:txBody>
      </p:sp>
      <p:sp>
        <p:nvSpPr>
          <p:cNvPr id="113" name="Google Shape;113;p15"/>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14" name="Google Shape;114;p15"/>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extLst>
      <p:ext uri="{BB962C8B-B14F-4D97-AF65-F5344CB8AC3E}">
        <p14:creationId xmlns:p14="http://schemas.microsoft.com/office/powerpoint/2010/main" val="2073832322"/>
      </p:ext>
    </p:extLst>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32">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Dark Top" preserve="1">
  <p:cSld name="Title and Body Dark Top">
    <p:bg>
      <p:bgPr>
        <a:solidFill>
          <a:srgbClr val="002846"/>
        </a:solidFill>
        <a:effectLst/>
      </p:bgPr>
    </p:bg>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552005" y="1152150"/>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Georgia" panose="02040502050405020303" pitchFamily="18" charset="0"/>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17" name="Google Shape;117;p16"/>
          <p:cNvSpPr txBox="1">
            <a:spLocks noGrp="1"/>
          </p:cNvSpPr>
          <p:nvPr>
            <p:ph type="body" idx="1"/>
          </p:nvPr>
        </p:nvSpPr>
        <p:spPr>
          <a:xfrm>
            <a:off x="552000" y="2297625"/>
            <a:ext cx="6970500" cy="20394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8" name="Google Shape;118;p16"/>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19" name="Google Shape;119;p16"/>
          <p:cNvSpPr/>
          <p:nvPr/>
        </p:nvSpPr>
        <p:spPr>
          <a:xfrm rot="5400000">
            <a:off x="3885050" y="-3890825"/>
            <a:ext cx="682200" cy="8461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16"/>
          <p:cNvSpPr/>
          <p:nvPr/>
        </p:nvSpPr>
        <p:spPr>
          <a:xfrm>
            <a:off x="8457050" y="0"/>
            <a:ext cx="6870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1" name="Google Shape;121;p16"/>
          <p:cNvPicPr preferRelativeResize="0"/>
          <p:nvPr/>
        </p:nvPicPr>
        <p:blipFill>
          <a:blip r:embed="rId2">
            <a:alphaModFix/>
          </a:blip>
          <a:stretch>
            <a:fillRect/>
          </a:stretch>
        </p:blipFill>
        <p:spPr>
          <a:xfrm>
            <a:off x="8467410" y="3174"/>
            <a:ext cx="681790" cy="673816"/>
          </a:xfrm>
          <a:prstGeom prst="rect">
            <a:avLst/>
          </a:prstGeom>
          <a:noFill/>
          <a:ln>
            <a:noFill/>
          </a:ln>
        </p:spPr>
      </p:pic>
      <p:sp>
        <p:nvSpPr>
          <p:cNvPr id="122" name="Google Shape;122;p16"/>
          <p:cNvSpPr/>
          <p:nvPr/>
        </p:nvSpPr>
        <p:spPr>
          <a:xfrm rot="5400000">
            <a:off x="4536800" y="-3859500"/>
            <a:ext cx="65400" cy="91482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p16"/>
          <p:cNvSpPr txBox="1">
            <a:spLocks noGrp="1"/>
          </p:cNvSpPr>
          <p:nvPr>
            <p:ph type="title" idx="2"/>
          </p:nvPr>
        </p:nvSpPr>
        <p:spPr>
          <a:xfrm>
            <a:off x="185200" y="180300"/>
            <a:ext cx="7929300" cy="321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1800"/>
              <a:buFont typeface="Helvetica Neue"/>
              <a:buNone/>
              <a:defRPr sz="1800" b="1" i="0">
                <a:solidFill>
                  <a:schemeClr val="lt1"/>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lvl="1"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9pPr>
          </a:lstStyle>
          <a:p>
            <a:endParaRPr/>
          </a:p>
        </p:txBody>
      </p:sp>
      <p:sp>
        <p:nvSpPr>
          <p:cNvPr id="124" name="Google Shape;124;p16"/>
          <p:cNvSpPr txBox="1">
            <a:spLocks noGrp="1"/>
          </p:cNvSpPr>
          <p:nvPr>
            <p:ph type="subTitle" idx="3"/>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321870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Dark Top" preserve="1">
  <p:cSld name="Blank Dark Top">
    <p:bg>
      <p:bgPr>
        <a:solidFill>
          <a:srgbClr val="002846"/>
        </a:solidFill>
        <a:effectLst/>
      </p:bgPr>
    </p:bg>
    <p:spTree>
      <p:nvGrpSpPr>
        <p:cNvPr id="1" name="Shape 125"/>
        <p:cNvGrpSpPr/>
        <p:nvPr/>
      </p:nvGrpSpPr>
      <p:grpSpPr>
        <a:xfrm>
          <a:off x="0" y="0"/>
          <a:ext cx="0" cy="0"/>
          <a:chOff x="0" y="0"/>
          <a:chExt cx="0" cy="0"/>
        </a:xfrm>
      </p:grpSpPr>
      <p:sp>
        <p:nvSpPr>
          <p:cNvPr id="126" name="Google Shape;126;p17"/>
          <p:cNvSpPr/>
          <p:nvPr/>
        </p:nvSpPr>
        <p:spPr>
          <a:xfrm rot="5400000">
            <a:off x="3885050" y="-3890825"/>
            <a:ext cx="682200" cy="8461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7" name="Google Shape;127;p17"/>
          <p:cNvSpPr/>
          <p:nvPr/>
        </p:nvSpPr>
        <p:spPr>
          <a:xfrm>
            <a:off x="8457050" y="0"/>
            <a:ext cx="6870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8" name="Google Shape;128;p17"/>
          <p:cNvPicPr preferRelativeResize="0"/>
          <p:nvPr/>
        </p:nvPicPr>
        <p:blipFill>
          <a:blip r:embed="rId2">
            <a:alphaModFix/>
          </a:blip>
          <a:stretch>
            <a:fillRect/>
          </a:stretch>
        </p:blipFill>
        <p:spPr>
          <a:xfrm>
            <a:off x="8467410" y="3174"/>
            <a:ext cx="681790" cy="673816"/>
          </a:xfrm>
          <a:prstGeom prst="rect">
            <a:avLst/>
          </a:prstGeom>
          <a:noFill/>
          <a:ln>
            <a:noFill/>
          </a:ln>
        </p:spPr>
      </p:pic>
      <p:sp>
        <p:nvSpPr>
          <p:cNvPr id="129" name="Google Shape;129;p17"/>
          <p:cNvSpPr/>
          <p:nvPr/>
        </p:nvSpPr>
        <p:spPr>
          <a:xfrm rot="5400000">
            <a:off x="4536800" y="-3859500"/>
            <a:ext cx="65400" cy="91482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17"/>
          <p:cNvSpPr txBox="1">
            <a:spLocks noGrp="1"/>
          </p:cNvSpPr>
          <p:nvPr>
            <p:ph type="title"/>
          </p:nvPr>
        </p:nvSpPr>
        <p:spPr>
          <a:xfrm>
            <a:off x="185200" y="180300"/>
            <a:ext cx="7929300" cy="321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1800"/>
              <a:buFont typeface="Helvetica Neue"/>
              <a:buNone/>
              <a:defRPr sz="1800" b="1" i="0">
                <a:solidFill>
                  <a:schemeClr val="lt1"/>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lvl="1"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9pPr>
          </a:lstStyle>
          <a:p>
            <a:endParaRPr/>
          </a:p>
        </p:txBody>
      </p:sp>
      <p:sp>
        <p:nvSpPr>
          <p:cNvPr id="131" name="Google Shape;131;p17"/>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32" name="Google Shape;132;p17"/>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323468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Light Bottom" preserve="1">
  <p:cSld name="Title and Body Light Bottom">
    <p:spTree>
      <p:nvGrpSpPr>
        <p:cNvPr id="1" name="Shape 133"/>
        <p:cNvGrpSpPr/>
        <p:nvPr/>
      </p:nvGrpSpPr>
      <p:grpSpPr>
        <a:xfrm>
          <a:off x="0" y="0"/>
          <a:ext cx="0" cy="0"/>
          <a:chOff x="0" y="0"/>
          <a:chExt cx="0" cy="0"/>
        </a:xfrm>
      </p:grpSpPr>
      <p:sp>
        <p:nvSpPr>
          <p:cNvPr id="134" name="Google Shape;134;p18"/>
          <p:cNvSpPr/>
          <p:nvPr/>
        </p:nvSpPr>
        <p:spPr>
          <a:xfrm rot="5400000">
            <a:off x="3883150" y="568663"/>
            <a:ext cx="692100" cy="8467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5" name="Google Shape;135;p18"/>
          <p:cNvSpPr/>
          <p:nvPr/>
        </p:nvSpPr>
        <p:spPr>
          <a:xfrm>
            <a:off x="8462150" y="4461600"/>
            <a:ext cx="6717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6" name="Google Shape;136;p18"/>
          <p:cNvPicPr preferRelativeResize="0"/>
          <p:nvPr/>
        </p:nvPicPr>
        <p:blipFill>
          <a:blip r:embed="rId2">
            <a:alphaModFix/>
          </a:blip>
          <a:stretch>
            <a:fillRect/>
          </a:stretch>
        </p:blipFill>
        <p:spPr>
          <a:xfrm>
            <a:off x="8457110" y="4465649"/>
            <a:ext cx="681790" cy="673816"/>
          </a:xfrm>
          <a:prstGeom prst="rect">
            <a:avLst/>
          </a:prstGeom>
          <a:noFill/>
          <a:ln>
            <a:noFill/>
          </a:ln>
        </p:spPr>
      </p:pic>
      <p:sp>
        <p:nvSpPr>
          <p:cNvPr id="137" name="Google Shape;137;p18"/>
          <p:cNvSpPr/>
          <p:nvPr/>
        </p:nvSpPr>
        <p:spPr>
          <a:xfrm rot="5400000">
            <a:off x="4539300" y="-153125"/>
            <a:ext cx="65400" cy="91539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p18"/>
          <p:cNvSpPr txBox="1">
            <a:spLocks noGrp="1"/>
          </p:cNvSpPr>
          <p:nvPr>
            <p:ph type="title"/>
          </p:nvPr>
        </p:nvSpPr>
        <p:spPr>
          <a:xfrm>
            <a:off x="56785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i="0">
                <a:latin typeface="Georgia" panose="02040502050405020303" pitchFamily="18"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 name="Google Shape;139;p18"/>
          <p:cNvSpPr txBox="1">
            <a:spLocks noGrp="1"/>
          </p:cNvSpPr>
          <p:nvPr>
            <p:ph type="body" idx="1"/>
          </p:nvPr>
        </p:nvSpPr>
        <p:spPr>
          <a:xfrm>
            <a:off x="56785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rgbClr val="002846"/>
              </a:buClr>
              <a:buSzPts val="1800"/>
              <a:buNone/>
              <a:defRPr sz="1600" b="0" i="0">
                <a:solidFill>
                  <a:srgbClr val="002846"/>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rgbClr val="002846"/>
              </a:buClr>
              <a:buSzPts val="1400"/>
              <a:buChar char="○"/>
              <a:defRPr>
                <a:solidFill>
                  <a:srgbClr val="002846"/>
                </a:solidFill>
              </a:defRPr>
            </a:lvl2pPr>
            <a:lvl3pPr marL="1371600" lvl="2" indent="-317500" rtl="0">
              <a:spcBef>
                <a:spcPts val="0"/>
              </a:spcBef>
              <a:spcAft>
                <a:spcPts val="0"/>
              </a:spcAft>
              <a:buClr>
                <a:srgbClr val="002846"/>
              </a:buClr>
              <a:buSzPts val="1400"/>
              <a:buChar char="■"/>
              <a:defRPr>
                <a:solidFill>
                  <a:srgbClr val="002846"/>
                </a:solidFill>
              </a:defRPr>
            </a:lvl3pPr>
            <a:lvl4pPr marL="1828800" lvl="3" indent="-317500" rtl="0">
              <a:spcBef>
                <a:spcPts val="0"/>
              </a:spcBef>
              <a:spcAft>
                <a:spcPts val="0"/>
              </a:spcAft>
              <a:buClr>
                <a:srgbClr val="002846"/>
              </a:buClr>
              <a:buSzPts val="1400"/>
              <a:buChar char="●"/>
              <a:defRPr>
                <a:solidFill>
                  <a:srgbClr val="002846"/>
                </a:solidFill>
              </a:defRPr>
            </a:lvl4pPr>
            <a:lvl5pPr marL="2286000" lvl="4" indent="-317500" rtl="0">
              <a:spcBef>
                <a:spcPts val="0"/>
              </a:spcBef>
              <a:spcAft>
                <a:spcPts val="0"/>
              </a:spcAft>
              <a:buClr>
                <a:srgbClr val="002846"/>
              </a:buClr>
              <a:buSzPts val="1400"/>
              <a:buChar char="○"/>
              <a:defRPr>
                <a:solidFill>
                  <a:srgbClr val="002846"/>
                </a:solidFill>
              </a:defRPr>
            </a:lvl5pPr>
            <a:lvl6pPr marL="2743200" lvl="5" indent="-317500" rtl="0">
              <a:spcBef>
                <a:spcPts val="0"/>
              </a:spcBef>
              <a:spcAft>
                <a:spcPts val="0"/>
              </a:spcAft>
              <a:buClr>
                <a:srgbClr val="002846"/>
              </a:buClr>
              <a:buSzPts val="1400"/>
              <a:buChar char="■"/>
              <a:defRPr>
                <a:solidFill>
                  <a:srgbClr val="002846"/>
                </a:solidFill>
              </a:defRPr>
            </a:lvl6pPr>
            <a:lvl7pPr marL="3200400" lvl="6" indent="-317500" rtl="0">
              <a:spcBef>
                <a:spcPts val="0"/>
              </a:spcBef>
              <a:spcAft>
                <a:spcPts val="0"/>
              </a:spcAft>
              <a:buClr>
                <a:srgbClr val="002846"/>
              </a:buClr>
              <a:buSzPts val="1400"/>
              <a:buChar char="●"/>
              <a:defRPr>
                <a:solidFill>
                  <a:srgbClr val="002846"/>
                </a:solidFill>
              </a:defRPr>
            </a:lvl7pPr>
            <a:lvl8pPr marL="3657600" lvl="7" indent="-317500" rtl="0">
              <a:spcBef>
                <a:spcPts val="0"/>
              </a:spcBef>
              <a:spcAft>
                <a:spcPts val="0"/>
              </a:spcAft>
              <a:buClr>
                <a:srgbClr val="002846"/>
              </a:buClr>
              <a:buSzPts val="1400"/>
              <a:buChar char="○"/>
              <a:defRPr>
                <a:solidFill>
                  <a:srgbClr val="002846"/>
                </a:solidFill>
              </a:defRPr>
            </a:lvl8pPr>
            <a:lvl9pPr marL="4114800" lvl="8" indent="-317500" rtl="0">
              <a:spcBef>
                <a:spcPts val="0"/>
              </a:spcBef>
              <a:spcAft>
                <a:spcPts val="0"/>
              </a:spcAft>
              <a:buClr>
                <a:srgbClr val="002846"/>
              </a:buClr>
              <a:buSzPts val="1400"/>
              <a:buChar char="■"/>
              <a:defRPr>
                <a:solidFill>
                  <a:srgbClr val="002846"/>
                </a:solidFill>
              </a:defRPr>
            </a:lvl9pPr>
          </a:lstStyle>
          <a:p>
            <a:endParaRPr/>
          </a:p>
        </p:txBody>
      </p:sp>
      <p:sp>
        <p:nvSpPr>
          <p:cNvPr id="140" name="Google Shape;140;p18"/>
          <p:cNvSpPr txBox="1">
            <a:spLocks noGrp="1"/>
          </p:cNvSpPr>
          <p:nvPr>
            <p:ph type="sldNum" idx="12"/>
          </p:nvPr>
        </p:nvSpPr>
        <p:spPr>
          <a:xfrm>
            <a:off x="7757677"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41" name="Google Shape;141;p18"/>
          <p:cNvSpPr txBox="1">
            <a:spLocks noGrp="1"/>
          </p:cNvSpPr>
          <p:nvPr>
            <p:ph type="subTitle" idx="2"/>
          </p:nvPr>
        </p:nvSpPr>
        <p:spPr>
          <a:xfrm>
            <a:off x="377280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2055113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Light Bottom" preserve="1">
  <p:cSld name="Blank Light Bottom">
    <p:spTree>
      <p:nvGrpSpPr>
        <p:cNvPr id="1" name="Shape 142"/>
        <p:cNvGrpSpPr/>
        <p:nvPr/>
      </p:nvGrpSpPr>
      <p:grpSpPr>
        <a:xfrm>
          <a:off x="0" y="0"/>
          <a:ext cx="0" cy="0"/>
          <a:chOff x="0" y="0"/>
          <a:chExt cx="0" cy="0"/>
        </a:xfrm>
      </p:grpSpPr>
      <p:sp>
        <p:nvSpPr>
          <p:cNvPr id="143" name="Google Shape;143;p19"/>
          <p:cNvSpPr/>
          <p:nvPr/>
        </p:nvSpPr>
        <p:spPr>
          <a:xfrm rot="5400000">
            <a:off x="3883150" y="568663"/>
            <a:ext cx="692100" cy="8467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 name="Google Shape;144;p19"/>
          <p:cNvSpPr/>
          <p:nvPr/>
        </p:nvSpPr>
        <p:spPr>
          <a:xfrm>
            <a:off x="8462150" y="4461600"/>
            <a:ext cx="6717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5" name="Google Shape;145;p19"/>
          <p:cNvPicPr preferRelativeResize="0"/>
          <p:nvPr/>
        </p:nvPicPr>
        <p:blipFill>
          <a:blip r:embed="rId2">
            <a:alphaModFix/>
          </a:blip>
          <a:stretch>
            <a:fillRect/>
          </a:stretch>
        </p:blipFill>
        <p:spPr>
          <a:xfrm>
            <a:off x="8457110" y="4465649"/>
            <a:ext cx="681790" cy="673816"/>
          </a:xfrm>
          <a:prstGeom prst="rect">
            <a:avLst/>
          </a:prstGeom>
          <a:noFill/>
          <a:ln>
            <a:noFill/>
          </a:ln>
        </p:spPr>
      </p:pic>
      <p:sp>
        <p:nvSpPr>
          <p:cNvPr id="146" name="Google Shape;146;p19"/>
          <p:cNvSpPr/>
          <p:nvPr/>
        </p:nvSpPr>
        <p:spPr>
          <a:xfrm rot="5400000">
            <a:off x="4539300" y="-153125"/>
            <a:ext cx="65400" cy="91539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p19"/>
          <p:cNvSpPr txBox="1">
            <a:spLocks noGrp="1"/>
          </p:cNvSpPr>
          <p:nvPr>
            <p:ph type="sldNum" idx="12"/>
          </p:nvPr>
        </p:nvSpPr>
        <p:spPr>
          <a:xfrm>
            <a:off x="7757677"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48" name="Google Shape;148;p19"/>
          <p:cNvSpPr txBox="1">
            <a:spLocks noGrp="1"/>
          </p:cNvSpPr>
          <p:nvPr>
            <p:ph type="subTitle" idx="1"/>
          </p:nvPr>
        </p:nvSpPr>
        <p:spPr>
          <a:xfrm>
            <a:off x="377280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1291671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Dark Bottom" preserve="1">
  <p:cSld name="Title and Body Dark Bottom">
    <p:bg>
      <p:bgPr>
        <a:solidFill>
          <a:srgbClr val="002846"/>
        </a:solidFill>
        <a:effectLst/>
      </p:bgPr>
    </p:bg>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56785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Georgia" panose="02040502050405020303" pitchFamily="18" charset="0"/>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51" name="Google Shape;151;p20"/>
          <p:cNvSpPr txBox="1">
            <a:spLocks noGrp="1"/>
          </p:cNvSpPr>
          <p:nvPr>
            <p:ph type="body" idx="1"/>
          </p:nvPr>
        </p:nvSpPr>
        <p:spPr>
          <a:xfrm>
            <a:off x="56785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52" name="Google Shape;152;p20"/>
          <p:cNvSpPr/>
          <p:nvPr/>
        </p:nvSpPr>
        <p:spPr>
          <a:xfrm rot="5400000">
            <a:off x="3882750" y="569875"/>
            <a:ext cx="688800" cy="84621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p20"/>
          <p:cNvSpPr/>
          <p:nvPr/>
        </p:nvSpPr>
        <p:spPr>
          <a:xfrm>
            <a:off x="8455825" y="4456525"/>
            <a:ext cx="688200" cy="687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4" name="Google Shape;154;p20"/>
          <p:cNvPicPr preferRelativeResize="0"/>
          <p:nvPr/>
        </p:nvPicPr>
        <p:blipFill>
          <a:blip r:embed="rId2">
            <a:alphaModFix/>
          </a:blip>
          <a:stretch>
            <a:fillRect/>
          </a:stretch>
        </p:blipFill>
        <p:spPr>
          <a:xfrm>
            <a:off x="8459035" y="4465637"/>
            <a:ext cx="681790" cy="673816"/>
          </a:xfrm>
          <a:prstGeom prst="rect">
            <a:avLst/>
          </a:prstGeom>
          <a:noFill/>
          <a:ln>
            <a:noFill/>
          </a:ln>
        </p:spPr>
      </p:pic>
      <p:sp>
        <p:nvSpPr>
          <p:cNvPr id="155" name="Google Shape;155;p20"/>
          <p:cNvSpPr/>
          <p:nvPr/>
        </p:nvSpPr>
        <p:spPr>
          <a:xfrm rot="5400000">
            <a:off x="4539300" y="-148175"/>
            <a:ext cx="65400" cy="91440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p20"/>
          <p:cNvSpPr txBox="1">
            <a:spLocks noGrp="1"/>
          </p:cNvSpPr>
          <p:nvPr>
            <p:ph type="sldNum" idx="12"/>
          </p:nvPr>
        </p:nvSpPr>
        <p:spPr>
          <a:xfrm>
            <a:off x="7757677"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57" name="Google Shape;157;p20"/>
          <p:cNvSpPr txBox="1">
            <a:spLocks noGrp="1"/>
          </p:cNvSpPr>
          <p:nvPr>
            <p:ph type="subTitle" idx="2"/>
          </p:nvPr>
        </p:nvSpPr>
        <p:spPr>
          <a:xfrm>
            <a:off x="377280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203595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mple Light - Title Slide" preserve="1">
  <p:cSld name="Simple Light - Title Slide">
    <p:spTree>
      <p:nvGrpSpPr>
        <p:cNvPr id="1" name="Shape 15"/>
        <p:cNvGrpSpPr/>
        <p:nvPr/>
      </p:nvGrpSpPr>
      <p:grpSpPr>
        <a:xfrm>
          <a:off x="0" y="0"/>
          <a:ext cx="0" cy="0"/>
          <a:chOff x="0" y="0"/>
          <a:chExt cx="0" cy="0"/>
        </a:xfrm>
      </p:grpSpPr>
      <p:sp>
        <p:nvSpPr>
          <p:cNvPr id="16" name="Google Shape;16;p3"/>
          <p:cNvSpPr/>
          <p:nvPr/>
        </p:nvSpPr>
        <p:spPr>
          <a:xfrm>
            <a:off x="0" y="1350"/>
            <a:ext cx="54852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pic>
        <p:nvPicPr>
          <p:cNvPr id="17" name="Google Shape;17;p3"/>
          <p:cNvPicPr preferRelativeResize="0"/>
          <p:nvPr/>
        </p:nvPicPr>
        <p:blipFill rotWithShape="1">
          <a:blip r:embed="rId2">
            <a:alphaModFix/>
          </a:blip>
          <a:srcRect/>
          <a:stretch/>
        </p:blipFill>
        <p:spPr>
          <a:xfrm>
            <a:off x="0" y="-10126"/>
            <a:ext cx="2872100" cy="1116950"/>
          </a:xfrm>
          <a:prstGeom prst="rect">
            <a:avLst/>
          </a:prstGeom>
          <a:noFill/>
          <a:ln>
            <a:noFill/>
          </a:ln>
        </p:spPr>
      </p:pic>
      <p:sp>
        <p:nvSpPr>
          <p:cNvPr id="18" name="Google Shape;18;p3"/>
          <p:cNvSpPr/>
          <p:nvPr/>
        </p:nvSpPr>
        <p:spPr>
          <a:xfrm>
            <a:off x="5485200" y="135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19;p3"/>
          <p:cNvSpPr txBox="1">
            <a:spLocks noGrp="1"/>
          </p:cNvSpPr>
          <p:nvPr>
            <p:ph type="title"/>
          </p:nvPr>
        </p:nvSpPr>
        <p:spPr>
          <a:xfrm>
            <a:off x="685125" y="1366125"/>
            <a:ext cx="3933900" cy="2600400"/>
          </a:xfrm>
          <a:prstGeom prst="rect">
            <a:avLst/>
          </a:prstGeom>
        </p:spPr>
        <p:txBody>
          <a:bodyPr spcFirstLastPara="1" wrap="square" lIns="91425" tIns="91425" rIns="91425" bIns="91425" anchor="b" anchorCtr="0">
            <a:normAutofit/>
          </a:bodyPr>
          <a:lstStyle>
            <a:lvl1pPr lvl="0" rtl="0">
              <a:spcBef>
                <a:spcPts val="0"/>
              </a:spcBef>
              <a:spcAft>
                <a:spcPts val="0"/>
              </a:spcAft>
              <a:buSzPts val="3500"/>
              <a:buNone/>
              <a:defRPr sz="3500" b="1" i="0">
                <a:latin typeface="Georgia" panose="02040502050405020303" pitchFamily="18" charset="0"/>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20" name="Google Shape;20;p3"/>
          <p:cNvSpPr txBox="1">
            <a:spLocks noGrp="1"/>
          </p:cNvSpPr>
          <p:nvPr>
            <p:ph type="subTitle" idx="1"/>
          </p:nvPr>
        </p:nvSpPr>
        <p:spPr>
          <a:xfrm>
            <a:off x="685125" y="4048975"/>
            <a:ext cx="3933900" cy="6171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b="1" i="0">
                <a:latin typeface="Helvetica" panose="020B0604020202020204" pitchFamily="34" charset="0"/>
                <a:cs typeface="Helvetica"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772742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Dark Bottom" preserve="1">
  <p:cSld name="Blank Dark Bottom">
    <p:bg>
      <p:bgPr>
        <a:solidFill>
          <a:srgbClr val="002846"/>
        </a:solidFill>
        <a:effectLst/>
      </p:bgPr>
    </p:bg>
    <p:spTree>
      <p:nvGrpSpPr>
        <p:cNvPr id="1" name="Shape 158"/>
        <p:cNvGrpSpPr/>
        <p:nvPr/>
      </p:nvGrpSpPr>
      <p:grpSpPr>
        <a:xfrm>
          <a:off x="0" y="0"/>
          <a:ext cx="0" cy="0"/>
          <a:chOff x="0" y="0"/>
          <a:chExt cx="0" cy="0"/>
        </a:xfrm>
      </p:grpSpPr>
      <p:sp>
        <p:nvSpPr>
          <p:cNvPr id="159" name="Google Shape;159;p21"/>
          <p:cNvSpPr/>
          <p:nvPr/>
        </p:nvSpPr>
        <p:spPr>
          <a:xfrm rot="5400000">
            <a:off x="3882750" y="569875"/>
            <a:ext cx="688800" cy="84621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21"/>
          <p:cNvSpPr/>
          <p:nvPr/>
        </p:nvSpPr>
        <p:spPr>
          <a:xfrm>
            <a:off x="8455825" y="4456525"/>
            <a:ext cx="688200" cy="687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1" name="Google Shape;161;p21"/>
          <p:cNvPicPr preferRelativeResize="0"/>
          <p:nvPr/>
        </p:nvPicPr>
        <p:blipFill>
          <a:blip r:embed="rId2">
            <a:alphaModFix/>
          </a:blip>
          <a:stretch>
            <a:fillRect/>
          </a:stretch>
        </p:blipFill>
        <p:spPr>
          <a:xfrm>
            <a:off x="8459035" y="4465637"/>
            <a:ext cx="681790" cy="673816"/>
          </a:xfrm>
          <a:prstGeom prst="rect">
            <a:avLst/>
          </a:prstGeom>
          <a:noFill/>
          <a:ln>
            <a:noFill/>
          </a:ln>
        </p:spPr>
      </p:pic>
      <p:sp>
        <p:nvSpPr>
          <p:cNvPr id="162" name="Google Shape;162;p21"/>
          <p:cNvSpPr/>
          <p:nvPr/>
        </p:nvSpPr>
        <p:spPr>
          <a:xfrm rot="5400000">
            <a:off x="4539300" y="-148175"/>
            <a:ext cx="65400" cy="91440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21"/>
          <p:cNvSpPr txBox="1">
            <a:spLocks noGrp="1"/>
          </p:cNvSpPr>
          <p:nvPr>
            <p:ph type="sldNum" idx="12"/>
          </p:nvPr>
        </p:nvSpPr>
        <p:spPr>
          <a:xfrm>
            <a:off x="7757677"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64" name="Google Shape;164;p21"/>
          <p:cNvSpPr txBox="1">
            <a:spLocks noGrp="1"/>
          </p:cNvSpPr>
          <p:nvPr>
            <p:ph type="subTitle" idx="1"/>
          </p:nvPr>
        </p:nvSpPr>
        <p:spPr>
          <a:xfrm>
            <a:off x="377280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127809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ght Blank" type="titleOnly" preserve="1">
  <p:cSld name="Light Blank">
    <p:spTree>
      <p:nvGrpSpPr>
        <p:cNvPr id="1" name="Shape 165"/>
        <p:cNvGrpSpPr/>
        <p:nvPr/>
      </p:nvGrpSpPr>
      <p:grpSpPr>
        <a:xfrm>
          <a:off x="0" y="0"/>
          <a:ext cx="0" cy="0"/>
          <a:chOff x="0" y="0"/>
          <a:chExt cx="0" cy="0"/>
        </a:xfrm>
      </p:grpSpPr>
      <p:pic>
        <p:nvPicPr>
          <p:cNvPr id="166" name="Google Shape;166;p22"/>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167" name="Google Shape;167;p22"/>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68" name="Google Shape;168;p22"/>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extLst>
      <p:ext uri="{BB962C8B-B14F-4D97-AF65-F5344CB8AC3E}">
        <p14:creationId xmlns:p14="http://schemas.microsoft.com/office/powerpoint/2010/main" val="1369032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ark Blank" preserve="1">
  <p:cSld name="Dark Blank">
    <p:bg>
      <p:bgPr>
        <a:solidFill>
          <a:srgbClr val="1A478F"/>
        </a:solidFill>
        <a:effectLst/>
      </p:bgPr>
    </p:bg>
    <p:spTree>
      <p:nvGrpSpPr>
        <p:cNvPr id="1" name="Shape 169"/>
        <p:cNvGrpSpPr/>
        <p:nvPr/>
      </p:nvGrpSpPr>
      <p:grpSpPr>
        <a:xfrm>
          <a:off x="0" y="0"/>
          <a:ext cx="0" cy="0"/>
          <a:chOff x="0" y="0"/>
          <a:chExt cx="0" cy="0"/>
        </a:xfrm>
      </p:grpSpPr>
      <p:pic>
        <p:nvPicPr>
          <p:cNvPr id="170" name="Google Shape;170;p23"/>
          <p:cNvPicPr preferRelativeResize="0"/>
          <p:nvPr/>
        </p:nvPicPr>
        <p:blipFill rotWithShape="1">
          <a:blip r:embed="rId2">
            <a:alphaModFix/>
          </a:blip>
          <a:srcRect/>
          <a:stretch/>
        </p:blipFill>
        <p:spPr>
          <a:xfrm>
            <a:off x="8466700" y="4037"/>
            <a:ext cx="681800" cy="673816"/>
          </a:xfrm>
          <a:prstGeom prst="rect">
            <a:avLst/>
          </a:prstGeom>
          <a:noFill/>
          <a:ln>
            <a:noFill/>
          </a:ln>
        </p:spPr>
      </p:pic>
      <p:sp>
        <p:nvSpPr>
          <p:cNvPr id="171" name="Google Shape;171;p23"/>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72" name="Google Shape;172;p23"/>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1971240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ark Blank 2" preserve="1">
  <p:cSld name="Dark Blank 2">
    <p:bg>
      <p:bgPr>
        <a:solidFill>
          <a:srgbClr val="002846"/>
        </a:solidFill>
        <a:effectLst/>
      </p:bgPr>
    </p:bg>
    <p:spTree>
      <p:nvGrpSpPr>
        <p:cNvPr id="1" name="Shape 173"/>
        <p:cNvGrpSpPr/>
        <p:nvPr/>
      </p:nvGrpSpPr>
      <p:grpSpPr>
        <a:xfrm>
          <a:off x="0" y="0"/>
          <a:ext cx="0" cy="0"/>
          <a:chOff x="0" y="0"/>
          <a:chExt cx="0" cy="0"/>
        </a:xfrm>
      </p:grpSpPr>
      <p:pic>
        <p:nvPicPr>
          <p:cNvPr id="174" name="Google Shape;174;p24"/>
          <p:cNvPicPr preferRelativeResize="0"/>
          <p:nvPr/>
        </p:nvPicPr>
        <p:blipFill rotWithShape="1">
          <a:blip r:embed="rId2">
            <a:alphaModFix/>
          </a:blip>
          <a:srcRect/>
          <a:stretch/>
        </p:blipFill>
        <p:spPr>
          <a:xfrm>
            <a:off x="8466700" y="4037"/>
            <a:ext cx="681800" cy="673816"/>
          </a:xfrm>
          <a:prstGeom prst="rect">
            <a:avLst/>
          </a:prstGeom>
          <a:noFill/>
          <a:ln>
            <a:noFill/>
          </a:ln>
        </p:spPr>
      </p:pic>
      <p:sp>
        <p:nvSpPr>
          <p:cNvPr id="175" name="Google Shape;175;p24"/>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76" name="Google Shape;176;p24"/>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3245411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nd Title Slide" preserve="1">
  <p:cSld name="End Title Slide">
    <p:spTree>
      <p:nvGrpSpPr>
        <p:cNvPr id="1" name="Shape 177"/>
        <p:cNvGrpSpPr/>
        <p:nvPr/>
      </p:nvGrpSpPr>
      <p:grpSpPr>
        <a:xfrm>
          <a:off x="0" y="0"/>
          <a:ext cx="0" cy="0"/>
          <a:chOff x="0" y="0"/>
          <a:chExt cx="0" cy="0"/>
        </a:xfrm>
      </p:grpSpPr>
      <p:sp>
        <p:nvSpPr>
          <p:cNvPr id="178" name="Google Shape;178;p25"/>
          <p:cNvSpPr/>
          <p:nvPr/>
        </p:nvSpPr>
        <p:spPr>
          <a:xfrm>
            <a:off x="0" y="3662400"/>
            <a:ext cx="3593400" cy="1481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9" name="Google Shape;179;p25"/>
          <p:cNvPicPr preferRelativeResize="0"/>
          <p:nvPr/>
        </p:nvPicPr>
        <p:blipFill>
          <a:blip r:embed="rId2">
            <a:alphaModFix/>
          </a:blip>
          <a:stretch>
            <a:fillRect/>
          </a:stretch>
        </p:blipFill>
        <p:spPr>
          <a:xfrm>
            <a:off x="251249" y="3856700"/>
            <a:ext cx="3090899" cy="1202000"/>
          </a:xfrm>
          <a:prstGeom prst="rect">
            <a:avLst/>
          </a:prstGeom>
          <a:noFill/>
          <a:ln>
            <a:noFill/>
          </a:ln>
        </p:spPr>
      </p:pic>
      <p:sp>
        <p:nvSpPr>
          <p:cNvPr id="180" name="Google Shape;180;p25"/>
          <p:cNvSpPr/>
          <p:nvPr/>
        </p:nvSpPr>
        <p:spPr>
          <a:xfrm>
            <a:off x="3658800" y="0"/>
            <a:ext cx="5485200" cy="51435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p25"/>
          <p:cNvSpPr/>
          <p:nvPr/>
        </p:nvSpPr>
        <p:spPr>
          <a:xfrm>
            <a:off x="35934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 name="Google Shape;182;p25"/>
          <p:cNvSpPr txBox="1">
            <a:spLocks noGrp="1"/>
          </p:cNvSpPr>
          <p:nvPr>
            <p:ph type="title"/>
          </p:nvPr>
        </p:nvSpPr>
        <p:spPr>
          <a:xfrm>
            <a:off x="4681350" y="987550"/>
            <a:ext cx="3440100" cy="1481100"/>
          </a:xfrm>
          <a:prstGeom prst="rect">
            <a:avLst/>
          </a:prstGeom>
        </p:spPr>
        <p:txBody>
          <a:bodyPr spcFirstLastPara="1" wrap="square" lIns="91425" tIns="91425" rIns="91425" bIns="91425" anchor="b" anchorCtr="0">
            <a:normAutofit/>
          </a:bodyPr>
          <a:lstStyle>
            <a:lvl1pPr lvl="0">
              <a:spcBef>
                <a:spcPts val="0"/>
              </a:spcBef>
              <a:spcAft>
                <a:spcPts val="0"/>
              </a:spcAft>
              <a:buClr>
                <a:srgbClr val="E7C221"/>
              </a:buClr>
              <a:buSzPts val="3000"/>
              <a:buNone/>
              <a:defRPr sz="3000" b="1" i="0">
                <a:solidFill>
                  <a:srgbClr val="E7C221"/>
                </a:solidFill>
                <a:latin typeface="Georgia" panose="02040502050405020303" pitchFamily="18" charset="0"/>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83" name="Google Shape;183;p25"/>
          <p:cNvSpPr txBox="1">
            <a:spLocks noGrp="1"/>
          </p:cNvSpPr>
          <p:nvPr>
            <p:ph type="body" idx="1"/>
          </p:nvPr>
        </p:nvSpPr>
        <p:spPr>
          <a:xfrm>
            <a:off x="4681350" y="2666400"/>
            <a:ext cx="3440100" cy="1678800"/>
          </a:xfrm>
          <a:prstGeom prst="rect">
            <a:avLst/>
          </a:prstGeom>
        </p:spPr>
        <p:txBody>
          <a:bodyPr spcFirstLastPara="1" wrap="square" lIns="91425" tIns="91425" rIns="91425" bIns="91425" anchor="t" anchorCtr="0">
            <a:normAutofit/>
          </a:bodyPr>
          <a:lstStyle>
            <a:lvl1pPr marL="114300" lvl="0" indent="0">
              <a:spcBef>
                <a:spcPts val="0"/>
              </a:spcBef>
              <a:spcAft>
                <a:spcPts val="0"/>
              </a:spcAft>
              <a:buClr>
                <a:schemeClr val="lt1"/>
              </a:buClr>
              <a:buSzPts val="1800"/>
              <a:buNone/>
              <a:defRPr sz="1600" b="0" i="0">
                <a:solidFill>
                  <a:schemeClr val="lt1"/>
                </a:solidFill>
                <a:latin typeface="Helvetica" panose="020B0604020202020204" pitchFamily="34" charset="0"/>
                <a:cs typeface="Helvetica" panose="020B0604020202020204" pitchFamily="34" charset="0"/>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Tree>
    <p:extLst>
      <p:ext uri="{BB962C8B-B14F-4D97-AF65-F5344CB8AC3E}">
        <p14:creationId xmlns:p14="http://schemas.microsoft.com/office/powerpoint/2010/main" val="2175901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84"/>
        <p:cNvGrpSpPr/>
        <p:nvPr/>
      </p:nvGrpSpPr>
      <p:grpSpPr>
        <a:xfrm>
          <a:off x="0" y="0"/>
          <a:ext cx="0" cy="0"/>
          <a:chOff x="0" y="0"/>
          <a:chExt cx="0" cy="0"/>
        </a:xfrm>
      </p:grpSpPr>
    </p:spTree>
    <p:extLst>
      <p:ext uri="{BB962C8B-B14F-4D97-AF65-F5344CB8AC3E}">
        <p14:creationId xmlns:p14="http://schemas.microsoft.com/office/powerpoint/2010/main" val="419856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rgbClr val="1A478F"/>
        </a:solidFill>
        <a:effectLst/>
      </p:bgPr>
    </p:bg>
    <p:spTree>
      <p:nvGrpSpPr>
        <p:cNvPr id="1" name="Shape 21"/>
        <p:cNvGrpSpPr/>
        <p:nvPr/>
      </p:nvGrpSpPr>
      <p:grpSpPr>
        <a:xfrm>
          <a:off x="0" y="0"/>
          <a:ext cx="0" cy="0"/>
          <a:chOff x="0" y="0"/>
          <a:chExt cx="0" cy="0"/>
        </a:xfrm>
      </p:grpSpPr>
      <p:sp>
        <p:nvSpPr>
          <p:cNvPr id="22" name="Google Shape;22;p4"/>
          <p:cNvSpPr/>
          <p:nvPr/>
        </p:nvSpPr>
        <p:spPr>
          <a:xfrm>
            <a:off x="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3" name="Google Shape;23;p4"/>
          <p:cNvPicPr preferRelativeResize="0"/>
          <p:nvPr/>
        </p:nvPicPr>
        <p:blipFill rotWithShape="1">
          <a:blip r:embed="rId2">
            <a:alphaModFix/>
          </a:blip>
          <a:srcRect/>
          <a:stretch/>
        </p:blipFill>
        <p:spPr>
          <a:xfrm>
            <a:off x="8467410" y="4049"/>
            <a:ext cx="681790" cy="673816"/>
          </a:xfrm>
          <a:prstGeom prst="rect">
            <a:avLst/>
          </a:prstGeom>
          <a:noFill/>
          <a:ln>
            <a:noFill/>
          </a:ln>
        </p:spPr>
      </p:pic>
      <p:sp>
        <p:nvSpPr>
          <p:cNvPr id="24" name="Google Shape;24;p4"/>
          <p:cNvSpPr txBox="1">
            <a:spLocks noGrp="1"/>
          </p:cNvSpPr>
          <p:nvPr>
            <p:ph type="title"/>
          </p:nvPr>
        </p:nvSpPr>
        <p:spPr>
          <a:xfrm>
            <a:off x="1115550" y="1543050"/>
            <a:ext cx="6912900" cy="2057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500"/>
              <a:buNone/>
              <a:defRPr sz="4500" b="1" i="0">
                <a:solidFill>
                  <a:schemeClr val="lt1"/>
                </a:solidFill>
                <a:latin typeface="Georgia" panose="02040502050405020303" pitchFamily="18"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a:buNone/>
              <a:defRPr sz="1100" b="1">
                <a:solidFill>
                  <a:srgbClr val="E7C221"/>
                </a:solidFill>
                <a:latin typeface="Georgia"/>
                <a:ea typeface="Georgia"/>
                <a:cs typeface="Georgia"/>
                <a:sym typeface="Georgia"/>
              </a:defRPr>
            </a:lvl2pPr>
            <a:lvl3pPr lvl="2" algn="ctr">
              <a:buNone/>
              <a:defRPr sz="1100" b="1">
                <a:solidFill>
                  <a:srgbClr val="E7C221"/>
                </a:solidFill>
                <a:latin typeface="Georgia"/>
                <a:ea typeface="Georgia"/>
                <a:cs typeface="Georgia"/>
                <a:sym typeface="Georgia"/>
              </a:defRPr>
            </a:lvl3pPr>
            <a:lvl4pPr lvl="3" algn="ctr">
              <a:buNone/>
              <a:defRPr sz="1100" b="1">
                <a:solidFill>
                  <a:srgbClr val="E7C221"/>
                </a:solidFill>
                <a:latin typeface="Georgia"/>
                <a:ea typeface="Georgia"/>
                <a:cs typeface="Georgia"/>
                <a:sym typeface="Georgia"/>
              </a:defRPr>
            </a:lvl4pPr>
            <a:lvl5pPr lvl="4" algn="ctr">
              <a:buNone/>
              <a:defRPr sz="1100" b="1">
                <a:solidFill>
                  <a:srgbClr val="E7C221"/>
                </a:solidFill>
                <a:latin typeface="Georgia"/>
                <a:ea typeface="Georgia"/>
                <a:cs typeface="Georgia"/>
                <a:sym typeface="Georgia"/>
              </a:defRPr>
            </a:lvl5pPr>
            <a:lvl6pPr lvl="5" algn="ctr">
              <a:buNone/>
              <a:defRPr sz="1100" b="1">
                <a:solidFill>
                  <a:srgbClr val="E7C221"/>
                </a:solidFill>
                <a:latin typeface="Georgia"/>
                <a:ea typeface="Georgia"/>
                <a:cs typeface="Georgia"/>
                <a:sym typeface="Georgia"/>
              </a:defRPr>
            </a:lvl6pPr>
            <a:lvl7pPr lvl="6" algn="ctr">
              <a:buNone/>
              <a:defRPr sz="1100" b="1">
                <a:solidFill>
                  <a:srgbClr val="E7C221"/>
                </a:solidFill>
                <a:latin typeface="Georgia"/>
                <a:ea typeface="Georgia"/>
                <a:cs typeface="Georgia"/>
                <a:sym typeface="Georgia"/>
              </a:defRPr>
            </a:lvl7pPr>
            <a:lvl8pPr lvl="7" algn="ctr">
              <a:buNone/>
              <a:defRPr sz="1100" b="1">
                <a:solidFill>
                  <a:srgbClr val="E7C221"/>
                </a:solidFill>
                <a:latin typeface="Georgia"/>
                <a:ea typeface="Georgia"/>
                <a:cs typeface="Georgia"/>
                <a:sym typeface="Georgia"/>
              </a:defRPr>
            </a:lvl8pPr>
            <a:lvl9pPr lvl="8" algn="ctr">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26" name="Google Shape;26;p4"/>
          <p:cNvSpPr txBox="1">
            <a:spLocks noGrp="1"/>
          </p:cNvSpPr>
          <p:nvPr>
            <p:ph type="subTitle" idx="1"/>
          </p:nvPr>
        </p:nvSpPr>
        <p:spPr>
          <a:xfrm>
            <a:off x="5019450" y="4642800"/>
            <a:ext cx="35634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extLst>
      <p:ext uri="{BB962C8B-B14F-4D97-AF65-F5344CB8AC3E}">
        <p14:creationId xmlns:p14="http://schemas.microsoft.com/office/powerpoint/2010/main" val="274643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 Photo" preserve="1">
  <p:cSld name="Section Header - Photo">
    <p:spTree>
      <p:nvGrpSpPr>
        <p:cNvPr id="1" name="Shape 27"/>
        <p:cNvGrpSpPr/>
        <p:nvPr/>
      </p:nvGrpSpPr>
      <p:grpSpPr>
        <a:xfrm>
          <a:off x="0" y="0"/>
          <a:ext cx="0" cy="0"/>
          <a:chOff x="0" y="0"/>
          <a:chExt cx="0" cy="0"/>
        </a:xfrm>
      </p:grpSpPr>
      <p:sp>
        <p:nvSpPr>
          <p:cNvPr id="28" name="Google Shape;28;p5"/>
          <p:cNvSpPr/>
          <p:nvPr/>
        </p:nvSpPr>
        <p:spPr>
          <a:xfrm>
            <a:off x="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30;p5"/>
          <p:cNvSpPr txBox="1">
            <a:spLocks noGrp="1"/>
          </p:cNvSpPr>
          <p:nvPr>
            <p:ph type="title"/>
          </p:nvPr>
        </p:nvSpPr>
        <p:spPr>
          <a:xfrm>
            <a:off x="1115550" y="1543050"/>
            <a:ext cx="6912900" cy="205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500"/>
              <a:buNone/>
              <a:defRPr sz="4500" b="1" i="0">
                <a:latin typeface="Georgia" panose="02040502050405020303" pitchFamily="18"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5"/>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32" name="Google Shape;32;p5"/>
          <p:cNvSpPr txBox="1">
            <a:spLocks noGrp="1"/>
          </p:cNvSpPr>
          <p:nvPr>
            <p:ph type="subTitle" idx="1"/>
          </p:nvPr>
        </p:nvSpPr>
        <p:spPr>
          <a:xfrm>
            <a:off x="5019450" y="4642800"/>
            <a:ext cx="35634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rgbClr val="1A478F"/>
                </a:solidFill>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pic>
        <p:nvPicPr>
          <p:cNvPr id="8" name="Google Shape;61;p9">
            <a:extLst>
              <a:ext uri="{FF2B5EF4-FFF2-40B4-BE49-F238E27FC236}">
                <a16:creationId xmlns:a16="http://schemas.microsoft.com/office/drawing/2014/main" id="{6EB25FF2-9D89-439F-A1D1-127D54909DD6}"/>
              </a:ext>
            </a:extLst>
          </p:cNvPr>
          <p:cNvPicPr preferRelativeResize="0"/>
          <p:nvPr userDrawn="1"/>
        </p:nvPicPr>
        <p:blipFill>
          <a:blip r:embed="rId2">
            <a:alphaModFix/>
          </a:blip>
          <a:stretch>
            <a:fillRect/>
          </a:stretch>
        </p:blipFill>
        <p:spPr>
          <a:xfrm>
            <a:off x="8466700" y="4037"/>
            <a:ext cx="681800" cy="673816"/>
          </a:xfrm>
          <a:prstGeom prst="rect">
            <a:avLst/>
          </a:prstGeom>
          <a:noFill/>
          <a:ln>
            <a:noFill/>
          </a:ln>
        </p:spPr>
      </p:pic>
    </p:spTree>
    <p:extLst>
      <p:ext uri="{BB962C8B-B14F-4D97-AF65-F5344CB8AC3E}">
        <p14:creationId xmlns:p14="http://schemas.microsoft.com/office/powerpoint/2010/main" val="47944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Light Right" type="tx" preserve="1">
  <p:cSld name="Title and body Light Right">
    <p:spTree>
      <p:nvGrpSpPr>
        <p:cNvPr id="1" name="Shape 33"/>
        <p:cNvGrpSpPr/>
        <p:nvPr/>
      </p:nvGrpSpPr>
      <p:grpSpPr>
        <a:xfrm>
          <a:off x="0" y="0"/>
          <a:ext cx="0" cy="0"/>
          <a:chOff x="0" y="0"/>
          <a:chExt cx="0" cy="0"/>
        </a:xfrm>
      </p:grpSpPr>
      <p:sp>
        <p:nvSpPr>
          <p:cNvPr id="34" name="Google Shape;34;p6"/>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35" name="Google Shape;35;p6"/>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6" name="Google Shape;36;p6"/>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37" name="Google Shape;37;p6"/>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 name="Google Shape;38;p6"/>
          <p:cNvSpPr txBox="1">
            <a:spLocks noGrp="1"/>
          </p:cNvSpPr>
          <p:nvPr>
            <p:ph type="title"/>
          </p:nvPr>
        </p:nvSpPr>
        <p:spPr>
          <a:xfrm>
            <a:off x="567850" y="510225"/>
            <a:ext cx="4005900" cy="90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i="0">
                <a:latin typeface="Georgia" panose="02040502050405020303" pitchFamily="18"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 name="Google Shape;39;p6"/>
          <p:cNvSpPr txBox="1">
            <a:spLocks noGrp="1"/>
          </p:cNvSpPr>
          <p:nvPr>
            <p:ph type="body" idx="1"/>
          </p:nvPr>
        </p:nvSpPr>
        <p:spPr>
          <a:xfrm>
            <a:off x="567850" y="1655700"/>
            <a:ext cx="6970500" cy="2510100"/>
          </a:xfrm>
          <a:prstGeom prst="rect">
            <a:avLst/>
          </a:prstGeom>
        </p:spPr>
        <p:txBody>
          <a:bodyPr spcFirstLastPara="1" wrap="square" lIns="91425" tIns="91425" rIns="91425" bIns="91425" anchor="t" anchorCtr="0">
            <a:normAutofit/>
          </a:bodyPr>
          <a:lstStyle>
            <a:lvl1pPr marL="114300" lvl="0" indent="0">
              <a:spcBef>
                <a:spcPts val="0"/>
              </a:spcBef>
              <a:spcAft>
                <a:spcPts val="0"/>
              </a:spcAft>
              <a:buClr>
                <a:srgbClr val="002846"/>
              </a:buClr>
              <a:buSzPts val="1800"/>
              <a:buNone/>
              <a:defRPr sz="1600" b="0" i="0">
                <a:solidFill>
                  <a:srgbClr val="002846"/>
                </a:solidFill>
                <a:latin typeface="Helvetica" panose="020B0604020202020204" pitchFamily="34" charset="0"/>
                <a:cs typeface="Helvetica" panose="020B0604020202020204" pitchFamily="34" charset="0"/>
              </a:defRPr>
            </a:lvl1pPr>
            <a:lvl2pPr marL="914400" lvl="1" indent="-317500">
              <a:spcBef>
                <a:spcPts val="0"/>
              </a:spcBef>
              <a:spcAft>
                <a:spcPts val="0"/>
              </a:spcAft>
              <a:buClr>
                <a:srgbClr val="002846"/>
              </a:buClr>
              <a:buSzPts val="1400"/>
              <a:buChar char="○"/>
              <a:defRPr>
                <a:solidFill>
                  <a:srgbClr val="002846"/>
                </a:solidFill>
              </a:defRPr>
            </a:lvl2pPr>
            <a:lvl3pPr marL="1371600" lvl="2" indent="-317500">
              <a:spcBef>
                <a:spcPts val="0"/>
              </a:spcBef>
              <a:spcAft>
                <a:spcPts val="0"/>
              </a:spcAft>
              <a:buClr>
                <a:srgbClr val="002846"/>
              </a:buClr>
              <a:buSzPts val="1400"/>
              <a:buChar char="■"/>
              <a:defRPr>
                <a:solidFill>
                  <a:srgbClr val="002846"/>
                </a:solidFill>
              </a:defRPr>
            </a:lvl3pPr>
            <a:lvl4pPr marL="1828800" lvl="3" indent="-317500">
              <a:spcBef>
                <a:spcPts val="0"/>
              </a:spcBef>
              <a:spcAft>
                <a:spcPts val="0"/>
              </a:spcAft>
              <a:buClr>
                <a:srgbClr val="002846"/>
              </a:buClr>
              <a:buSzPts val="1400"/>
              <a:buChar char="●"/>
              <a:defRPr>
                <a:solidFill>
                  <a:srgbClr val="002846"/>
                </a:solidFill>
              </a:defRPr>
            </a:lvl4pPr>
            <a:lvl5pPr marL="2286000" lvl="4" indent="-317500">
              <a:spcBef>
                <a:spcPts val="0"/>
              </a:spcBef>
              <a:spcAft>
                <a:spcPts val="0"/>
              </a:spcAft>
              <a:buClr>
                <a:srgbClr val="002846"/>
              </a:buClr>
              <a:buSzPts val="1400"/>
              <a:buChar char="○"/>
              <a:defRPr>
                <a:solidFill>
                  <a:srgbClr val="002846"/>
                </a:solidFill>
              </a:defRPr>
            </a:lvl5pPr>
            <a:lvl6pPr marL="2743200" lvl="5" indent="-317500">
              <a:spcBef>
                <a:spcPts val="0"/>
              </a:spcBef>
              <a:spcAft>
                <a:spcPts val="0"/>
              </a:spcAft>
              <a:buClr>
                <a:srgbClr val="002846"/>
              </a:buClr>
              <a:buSzPts val="1400"/>
              <a:buChar char="■"/>
              <a:defRPr>
                <a:solidFill>
                  <a:srgbClr val="002846"/>
                </a:solidFill>
              </a:defRPr>
            </a:lvl6pPr>
            <a:lvl7pPr marL="3200400" lvl="6" indent="-317500">
              <a:spcBef>
                <a:spcPts val="0"/>
              </a:spcBef>
              <a:spcAft>
                <a:spcPts val="0"/>
              </a:spcAft>
              <a:buClr>
                <a:srgbClr val="002846"/>
              </a:buClr>
              <a:buSzPts val="1400"/>
              <a:buChar char="●"/>
              <a:defRPr>
                <a:solidFill>
                  <a:srgbClr val="002846"/>
                </a:solidFill>
              </a:defRPr>
            </a:lvl7pPr>
            <a:lvl8pPr marL="3657600" lvl="7" indent="-317500">
              <a:spcBef>
                <a:spcPts val="0"/>
              </a:spcBef>
              <a:spcAft>
                <a:spcPts val="0"/>
              </a:spcAft>
              <a:buClr>
                <a:srgbClr val="002846"/>
              </a:buClr>
              <a:buSzPts val="1400"/>
              <a:buChar char="○"/>
              <a:defRPr>
                <a:solidFill>
                  <a:srgbClr val="002846"/>
                </a:solidFill>
              </a:defRPr>
            </a:lvl8pPr>
            <a:lvl9pPr marL="4114800" lvl="8" indent="-317500">
              <a:spcBef>
                <a:spcPts val="0"/>
              </a:spcBef>
              <a:spcAft>
                <a:spcPts val="0"/>
              </a:spcAft>
              <a:buClr>
                <a:srgbClr val="002846"/>
              </a:buClr>
              <a:buSzPts val="1400"/>
              <a:buChar char="■"/>
              <a:defRPr>
                <a:solidFill>
                  <a:srgbClr val="002846"/>
                </a:solidFill>
              </a:defRPr>
            </a:lvl9pPr>
          </a:lstStyle>
          <a:p>
            <a:endParaRPr/>
          </a:p>
        </p:txBody>
      </p:sp>
      <p:sp>
        <p:nvSpPr>
          <p:cNvPr id="40" name="Google Shape;40;p6"/>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41" name="Google Shape;41;p6"/>
          <p:cNvSpPr txBox="1">
            <a:spLocks noGrp="1"/>
          </p:cNvSpPr>
          <p:nvPr>
            <p:ph type="subTitle" idx="2"/>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extLst>
      <p:ext uri="{BB962C8B-B14F-4D97-AF65-F5344CB8AC3E}">
        <p14:creationId xmlns:p14="http://schemas.microsoft.com/office/powerpoint/2010/main" val="3804111676"/>
      </p:ext>
    </p:extLst>
  </p:cSld>
  <p:clrMapOvr>
    <a:masterClrMapping/>
  </p:clrMapOvr>
  <p:extLst>
    <p:ext uri="{DCECCB84-F9BA-43D5-87BE-67443E8EF086}">
      <p15:sldGuideLst xmlns:p15="http://schemas.microsoft.com/office/powerpoint/2012/main">
        <p15:guide id="1" pos="432">
          <p15:clr>
            <a:srgbClr val="E46962"/>
          </p15:clr>
        </p15:guide>
        <p15:guide id="2" orient="horz" pos="430">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Light Right" preserve="1">
  <p:cSld name="Blank Light Right">
    <p:spTree>
      <p:nvGrpSpPr>
        <p:cNvPr id="1" name="Shape 42"/>
        <p:cNvGrpSpPr/>
        <p:nvPr/>
      </p:nvGrpSpPr>
      <p:grpSpPr>
        <a:xfrm>
          <a:off x="0" y="0"/>
          <a:ext cx="0" cy="0"/>
          <a:chOff x="0" y="0"/>
          <a:chExt cx="0" cy="0"/>
        </a:xfrm>
      </p:grpSpPr>
      <p:sp>
        <p:nvSpPr>
          <p:cNvPr id="43" name="Google Shape;43;p7"/>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Google Shape;44;p7"/>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5" name="Google Shape;45;p7"/>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46" name="Google Shape;46;p7"/>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 name="Google Shape;47;p7"/>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48" name="Google Shape;48;p7"/>
          <p:cNvSpPr txBox="1">
            <a:spLocks noGrp="1"/>
          </p:cNvSpPr>
          <p:nvPr>
            <p:ph type="subTitle" idx="1"/>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extLst>
      <p:ext uri="{BB962C8B-B14F-4D97-AF65-F5344CB8AC3E}">
        <p14:creationId xmlns:p14="http://schemas.microsoft.com/office/powerpoint/2010/main" val="1300259760"/>
      </p:ext>
    </p:extLst>
  </p:cSld>
  <p:clrMapOvr>
    <a:masterClrMapping/>
  </p:clrMapOvr>
  <p:extLst>
    <p:ext uri="{DCECCB84-F9BA-43D5-87BE-67443E8EF086}">
      <p15:sldGuideLst xmlns:p15="http://schemas.microsoft.com/office/powerpoint/2012/main">
        <p15:guide id="1" pos="432">
          <p15:clr>
            <a:srgbClr val="E46962"/>
          </p15:clr>
        </p15:guide>
        <p15:guide id="2" orient="horz" pos="430">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Dark Right" preserve="1">
  <p:cSld name="Title and body Dark Right">
    <p:bg>
      <p:bgPr>
        <a:solidFill>
          <a:srgbClr val="002846"/>
        </a:solidFill>
        <a:effectLst/>
      </p:bgPr>
    </p:bg>
    <p:spTree>
      <p:nvGrpSpPr>
        <p:cNvPr id="1" name="Shape 49"/>
        <p:cNvGrpSpPr/>
        <p:nvPr/>
      </p:nvGrpSpPr>
      <p:grpSpPr>
        <a:xfrm>
          <a:off x="0" y="0"/>
          <a:ext cx="0" cy="0"/>
          <a:chOff x="0" y="0"/>
          <a:chExt cx="0" cy="0"/>
        </a:xfrm>
      </p:grpSpPr>
      <p:sp>
        <p:nvSpPr>
          <p:cNvPr id="50" name="Google Shape;50;p8"/>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51;p8"/>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2" name="Google Shape;52;p8"/>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53" name="Google Shape;53;p8"/>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 name="Google Shape;54;p8"/>
          <p:cNvSpPr txBox="1">
            <a:spLocks noGrp="1"/>
          </p:cNvSpPr>
          <p:nvPr>
            <p:ph type="title"/>
          </p:nvPr>
        </p:nvSpPr>
        <p:spPr>
          <a:xfrm>
            <a:off x="56785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Georgia" panose="02040502050405020303" pitchFamily="18" charset="0"/>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55" name="Google Shape;55;p8"/>
          <p:cNvSpPr txBox="1">
            <a:spLocks noGrp="1"/>
          </p:cNvSpPr>
          <p:nvPr>
            <p:ph type="body" idx="1"/>
          </p:nvPr>
        </p:nvSpPr>
        <p:spPr>
          <a:xfrm>
            <a:off x="56785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6" name="Google Shape;56;p8"/>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57" name="Google Shape;57;p8"/>
          <p:cNvSpPr txBox="1">
            <a:spLocks noGrp="1"/>
          </p:cNvSpPr>
          <p:nvPr>
            <p:ph type="subTitle" idx="2"/>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74166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Dark Right" preserve="1">
  <p:cSld name="Blank Dark Right">
    <p:bg>
      <p:bgPr>
        <a:solidFill>
          <a:srgbClr val="002846"/>
        </a:solidFill>
        <a:effectLst/>
      </p:bgPr>
    </p:bg>
    <p:spTree>
      <p:nvGrpSpPr>
        <p:cNvPr id="1" name="Shape 58"/>
        <p:cNvGrpSpPr/>
        <p:nvPr/>
      </p:nvGrpSpPr>
      <p:grpSpPr>
        <a:xfrm>
          <a:off x="0" y="0"/>
          <a:ext cx="0" cy="0"/>
          <a:chOff x="0" y="0"/>
          <a:chExt cx="0" cy="0"/>
        </a:xfrm>
      </p:grpSpPr>
      <p:sp>
        <p:nvSpPr>
          <p:cNvPr id="59" name="Google Shape;59;p9"/>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 name="Google Shape;60;p9"/>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1" name="Google Shape;61;p9"/>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62" name="Google Shape;62;p9"/>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p9"/>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64" name="Google Shape;64;p9"/>
          <p:cNvSpPr txBox="1">
            <a:spLocks noGrp="1"/>
          </p:cNvSpPr>
          <p:nvPr>
            <p:ph type="subTitle" idx="1"/>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14368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Light Left" type="twoColTx" preserve="1">
  <p:cSld name="Title and Body Light Left">
    <p:spTree>
      <p:nvGrpSpPr>
        <p:cNvPr id="1" name="Shape 65"/>
        <p:cNvGrpSpPr/>
        <p:nvPr/>
      </p:nvGrpSpPr>
      <p:grpSpPr>
        <a:xfrm>
          <a:off x="0" y="0"/>
          <a:ext cx="0" cy="0"/>
          <a:chOff x="0" y="0"/>
          <a:chExt cx="0" cy="0"/>
        </a:xfrm>
      </p:grpSpPr>
      <p:sp>
        <p:nvSpPr>
          <p:cNvPr id="66" name="Google Shape;66;p10"/>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p10"/>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8" name="Google Shape;68;p10"/>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69" name="Google Shape;69;p10"/>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 name="Google Shape;70;p10"/>
          <p:cNvSpPr txBox="1">
            <a:spLocks noGrp="1"/>
          </p:cNvSpPr>
          <p:nvPr>
            <p:ph type="title"/>
          </p:nvPr>
        </p:nvSpPr>
        <p:spPr>
          <a:xfrm>
            <a:off x="126188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i="0">
                <a:latin typeface="Georgia" panose="02040502050405020303" pitchFamily="18"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0"/>
          <p:cNvSpPr txBox="1">
            <a:spLocks noGrp="1"/>
          </p:cNvSpPr>
          <p:nvPr>
            <p:ph type="body" idx="1"/>
          </p:nvPr>
        </p:nvSpPr>
        <p:spPr>
          <a:xfrm>
            <a:off x="126188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rgbClr val="002846"/>
              </a:buClr>
              <a:buSzPts val="1800"/>
              <a:buNone/>
              <a:defRPr sz="1600" b="0" i="0">
                <a:solidFill>
                  <a:srgbClr val="002846"/>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rgbClr val="002846"/>
              </a:buClr>
              <a:buSzPts val="1400"/>
              <a:buChar char="○"/>
              <a:defRPr>
                <a:solidFill>
                  <a:srgbClr val="002846"/>
                </a:solidFill>
              </a:defRPr>
            </a:lvl2pPr>
            <a:lvl3pPr marL="1371600" lvl="2" indent="-317500" rtl="0">
              <a:spcBef>
                <a:spcPts val="0"/>
              </a:spcBef>
              <a:spcAft>
                <a:spcPts val="0"/>
              </a:spcAft>
              <a:buClr>
                <a:srgbClr val="002846"/>
              </a:buClr>
              <a:buSzPts val="1400"/>
              <a:buChar char="■"/>
              <a:defRPr>
                <a:solidFill>
                  <a:srgbClr val="002846"/>
                </a:solidFill>
              </a:defRPr>
            </a:lvl3pPr>
            <a:lvl4pPr marL="1828800" lvl="3" indent="-317500" rtl="0">
              <a:spcBef>
                <a:spcPts val="0"/>
              </a:spcBef>
              <a:spcAft>
                <a:spcPts val="0"/>
              </a:spcAft>
              <a:buClr>
                <a:srgbClr val="002846"/>
              </a:buClr>
              <a:buSzPts val="1400"/>
              <a:buChar char="●"/>
              <a:defRPr>
                <a:solidFill>
                  <a:srgbClr val="002846"/>
                </a:solidFill>
              </a:defRPr>
            </a:lvl4pPr>
            <a:lvl5pPr marL="2286000" lvl="4" indent="-317500" rtl="0">
              <a:spcBef>
                <a:spcPts val="0"/>
              </a:spcBef>
              <a:spcAft>
                <a:spcPts val="0"/>
              </a:spcAft>
              <a:buClr>
                <a:srgbClr val="002846"/>
              </a:buClr>
              <a:buSzPts val="1400"/>
              <a:buChar char="○"/>
              <a:defRPr>
                <a:solidFill>
                  <a:srgbClr val="002846"/>
                </a:solidFill>
              </a:defRPr>
            </a:lvl5pPr>
            <a:lvl6pPr marL="2743200" lvl="5" indent="-317500" rtl="0">
              <a:spcBef>
                <a:spcPts val="0"/>
              </a:spcBef>
              <a:spcAft>
                <a:spcPts val="0"/>
              </a:spcAft>
              <a:buClr>
                <a:srgbClr val="002846"/>
              </a:buClr>
              <a:buSzPts val="1400"/>
              <a:buChar char="■"/>
              <a:defRPr>
                <a:solidFill>
                  <a:srgbClr val="002846"/>
                </a:solidFill>
              </a:defRPr>
            </a:lvl6pPr>
            <a:lvl7pPr marL="3200400" lvl="6" indent="-317500" rtl="0">
              <a:spcBef>
                <a:spcPts val="0"/>
              </a:spcBef>
              <a:spcAft>
                <a:spcPts val="0"/>
              </a:spcAft>
              <a:buClr>
                <a:srgbClr val="002846"/>
              </a:buClr>
              <a:buSzPts val="1400"/>
              <a:buChar char="●"/>
              <a:defRPr>
                <a:solidFill>
                  <a:srgbClr val="002846"/>
                </a:solidFill>
              </a:defRPr>
            </a:lvl7pPr>
            <a:lvl8pPr marL="3657600" lvl="7" indent="-317500" rtl="0">
              <a:spcBef>
                <a:spcPts val="0"/>
              </a:spcBef>
              <a:spcAft>
                <a:spcPts val="0"/>
              </a:spcAft>
              <a:buClr>
                <a:srgbClr val="002846"/>
              </a:buClr>
              <a:buSzPts val="1400"/>
              <a:buChar char="○"/>
              <a:defRPr>
                <a:solidFill>
                  <a:srgbClr val="002846"/>
                </a:solidFill>
              </a:defRPr>
            </a:lvl8pPr>
            <a:lvl9pPr marL="4114800" lvl="8" indent="-317500" rtl="0">
              <a:spcBef>
                <a:spcPts val="0"/>
              </a:spcBef>
              <a:spcAft>
                <a:spcPts val="0"/>
              </a:spcAft>
              <a:buClr>
                <a:srgbClr val="002846"/>
              </a:buClr>
              <a:buSzPts val="1400"/>
              <a:buChar char="■"/>
              <a:defRPr>
                <a:solidFill>
                  <a:srgbClr val="002846"/>
                </a:solidFill>
              </a:defRPr>
            </a:lvl9pPr>
          </a:lstStyle>
          <a:p>
            <a:endParaRPr/>
          </a:p>
        </p:txBody>
      </p:sp>
      <p:sp>
        <p:nvSpPr>
          <p:cNvPr id="72" name="Google Shape;72;p10"/>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73" name="Google Shape;73;p10"/>
          <p:cNvSpPr txBox="1">
            <a:spLocks noGrp="1"/>
          </p:cNvSpPr>
          <p:nvPr>
            <p:ph type="subTitle" idx="2"/>
          </p:nvPr>
        </p:nvSpPr>
        <p:spPr>
          <a:xfrm>
            <a:off x="1023725" y="4642800"/>
            <a:ext cx="3893700" cy="319500"/>
          </a:xfrm>
          <a:prstGeom prst="rect">
            <a:avLst/>
          </a:prstGeom>
        </p:spPr>
        <p:txBody>
          <a:bodyPr spcFirstLastPara="1" wrap="square" lIns="91425" tIns="91425" rIns="91425" bIns="91425" anchor="ctr" anchorCtr="0">
            <a:normAutofit/>
          </a:bodyPr>
          <a:lstStyle>
            <a:lvl1pPr lvl="0" rtl="0">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a:endParaRPr/>
          </a:p>
        </p:txBody>
      </p:sp>
    </p:spTree>
    <p:extLst>
      <p:ext uri="{BB962C8B-B14F-4D97-AF65-F5344CB8AC3E}">
        <p14:creationId xmlns:p14="http://schemas.microsoft.com/office/powerpoint/2010/main" val="250439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31DCD8-BC05-D807-71D8-8225219D8BF7}"/>
              </a:ext>
            </a:extLst>
          </p:cNvPr>
          <p:cNvSpPr>
            <a:spLocks noGrp="1"/>
          </p:cNvSpPr>
          <p:nvPr>
            <p:ph type="body" idx="1"/>
          </p:nvPr>
        </p:nvSpPr>
        <p:spPr>
          <a:xfrm>
            <a:off x="311700" y="1190065"/>
            <a:ext cx="8520600" cy="3368488"/>
          </a:xfrm>
          <a:prstGeom prst="rect">
            <a:avLst/>
          </a:prstGeom>
        </p:spPr>
        <p:txBody>
          <a:bodyPr vert="horz" lIns="91440" tIns="91440" rIns="91440" bIns="45720" rtlCol="0">
            <a:normAutofit/>
          </a:bodyPr>
          <a:lstStyle/>
          <a:p>
            <a:pPr lvl="0"/>
            <a:r>
              <a:rPr lang="en-US"/>
              <a:t>Click to add text</a:t>
            </a:r>
          </a:p>
        </p:txBody>
      </p:sp>
      <p:sp>
        <p:nvSpPr>
          <p:cNvPr id="7" name="Google Shape;6;p1">
            <a:extLst>
              <a:ext uri="{FF2B5EF4-FFF2-40B4-BE49-F238E27FC236}">
                <a16:creationId xmlns:a16="http://schemas.microsoft.com/office/drawing/2014/main" id="{562BCED2-8B84-318F-A8E5-A2A9A3E70516}"/>
              </a:ext>
            </a:extLst>
          </p:cNvPr>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1pPr>
            <a:lvl2pPr lvl="1">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2pPr>
            <a:lvl3pPr lvl="2">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3pPr>
            <a:lvl4pPr lvl="3">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4pPr>
            <a:lvl5pPr lvl="4">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5pPr>
            <a:lvl6pPr lvl="5">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6pPr>
            <a:lvl7pPr lvl="6">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7pPr>
            <a:lvl8pPr lvl="7">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8pPr>
            <a:lvl9pPr lvl="8">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9pPr>
          </a:lstStyle>
          <a:p>
            <a:endParaRPr/>
          </a:p>
        </p:txBody>
      </p:sp>
      <p:sp>
        <p:nvSpPr>
          <p:cNvPr id="8" name="Google Shape;8;p1">
            <a:extLst>
              <a:ext uri="{FF2B5EF4-FFF2-40B4-BE49-F238E27FC236}">
                <a16:creationId xmlns:a16="http://schemas.microsoft.com/office/drawing/2014/main" id="{85F64913-A619-682A-A09D-CA5C4E08C15C}"/>
              </a:ext>
            </a:extLst>
          </p:cNvPr>
          <p:cNvSpPr txBox="1">
            <a:spLocks noGrp="1"/>
          </p:cNvSpPr>
          <p:nvPr>
            <p:ph type="sldNum" idx="4"/>
          </p:nvPr>
        </p:nvSpPr>
        <p:spPr>
          <a:xfrm>
            <a:off x="8582852" y="4605750"/>
            <a:ext cx="450900" cy="393600"/>
          </a:xfrm>
          <a:prstGeom prst="rect">
            <a:avLst/>
          </a:prstGeom>
          <a:noFill/>
          <a:ln>
            <a:noFill/>
          </a:ln>
        </p:spPr>
        <p:txBody>
          <a:bodyPr spcFirstLastPara="1" wrap="square" lIns="91425" tIns="91425" rIns="91425" bIns="91425" anchor="ctr" anchorCtr="0">
            <a:noAutofit/>
          </a:bodyPr>
          <a:lstStyle>
            <a:lvl1pPr lvl="0" algn="ctr" rtl="0">
              <a:buNone/>
              <a:defRPr sz="1100" b="0"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54457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Lst>
  <p:txStyles>
    <p:titleStyle>
      <a:lvl1pPr algn="l" defTabSz="914400" rtl="0" eaLnBrk="1" latinLnBrk="0" hangingPunct="1">
        <a:lnSpc>
          <a:spcPct val="90000"/>
        </a:lnSpc>
        <a:spcBef>
          <a:spcPct val="0"/>
        </a:spcBef>
        <a:buNone/>
        <a:defRPr sz="2800" b="1" kern="1200">
          <a:solidFill>
            <a:srgbClr val="1A478F"/>
          </a:solidFill>
          <a:latin typeface="Georgia" panose="02040502050405020303" pitchFamily="18" charset="0"/>
          <a:ea typeface="+mj-ea"/>
          <a:cs typeface="+mj-cs"/>
        </a:defRPr>
      </a:lvl1pPr>
    </p:titleStyle>
    <p:bodyStyle>
      <a:lvl1pPr marL="457200" indent="-336550" algn="l" defTabSz="914400" rtl="0" eaLnBrk="1" latinLnBrk="0" hangingPunct="1">
        <a:lnSpc>
          <a:spcPct val="90000"/>
        </a:lnSpc>
        <a:spcBef>
          <a:spcPts val="1000"/>
        </a:spcBef>
        <a:buFont typeface="Helvetica" panose="020B0604020202020204" pitchFamily="34" charset="0"/>
        <a:buChar char="●"/>
        <a:defRPr sz="1800" kern="1200">
          <a:solidFill>
            <a:srgbClr val="1A478F"/>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478F"/>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478F"/>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478F"/>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478F"/>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legislature.idaho.gov/resources/citizenlegislature/"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legislature.idaho.gov/resources/howabillbecomesalaw/#:~:text=A%20bill%20may%20originate%20in,into%20law%20by%20the%20Governor."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legislature.idaho.gov/sessioninfo/2024/legislation/h0422/"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hyperlink" Target="https://legislature.idaho.gov/wp-content/uploads/sessioninfo/2024/legislation/H0422SOP.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legislature.idaho.gov/sessioninfo/2024/legislation/S1358/"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hyperlink" Target="https://legislature.idaho.gov/wp-content/uploads/sessioninfo/2024/legislation/H0422SOP.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legislature.idaho.gov/sessioninfo/2024/legislation/S1359/"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hyperlink" Target="https://legislature.idaho.gov/wp-content/uploads/sessioninfo/2024/legislation/S1359SOP.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legislature.idaho.gov/sessioninfo/2024/legislation/H0566/"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legislature.idaho.gov/sessioninfo/2024/legislation/H0581/"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hyperlink" Target="https://legislature.idaho.gov/sessioninfo/2024/legislation/H0452/"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legislature.idaho.gov/wp-content/uploads/sessioninfo/2024/legislation/H0645SOP.pdf"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legislature.idaho.gov/sessioninfo/2024/legislation/S1361/"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hyperlink" Target="https://legislature.idaho.gov/wp-content/uploads/sessioninfo/2024/legislation/S1361SOP.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legislature.idaho.gov/sessioninfo/2024/legislation/SCR116/"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hyperlink" Target="https://legislature.idaho.gov/sessioninfo/2024/legislation/H0566/" TargetMode="External"/><Relationship Id="rId4" Type="http://schemas.openxmlformats.org/officeDocument/2006/relationships/hyperlink" Target="https://legislature.idaho.gov/wp-content/uploads/sessioninfo/2024/legislation/SCR116SOP.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legislature.idaho.gov/sessioninfo/2024/legislation/HCR025/"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hyperlink" Target="https://legislature.idaho.gov/sessioninfo/2024/legislation/H0566/"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legislature.idaho.gov/sessioninfo/2024/legislation/S1308/"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hyperlink" Target="https://legislature.idaho.gov/wp-content/uploads/sessioninfo/2024/legislation/S1308SOP.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s://legislature.idaho.gov/sessioninfo/2024/legislation/H0666/"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hyperlink" Target="https://legislature.idaho.gov/wp-content/uploads/sessioninfo/2024/legislation/H0666SOP.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legislature.idaho.gov/sessioninfo/2024/legislation/H0531/" TargetMode="External"/><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legislature.idaho.gov/sessioninfo/2024/legislation/H0452/"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legislature.idaho.gov/sessioninfo/2024/legislation/H0610/"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hyperlink" Target="https://legislature.idaho.gov/wp-content/uploads/sessioninfo/2024/legislation/H0610SOP.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legislature.idaho.gov/sessioninfo/2024/legislation/H0644/"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hyperlink" Target="https://legislature.idaho.gov/wp-content/uploads/sessioninfo/2024/legislation/H0644SOP.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legislature.idaho.gov/sessioninfo/2024/legislation/H0580/"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legislature.idaho.gov/sessioninfo/2024/legislation/h0538/"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hyperlink" Target="https://legislature.idaho.gov/wp-content/uploads/sessioninfo/2024/legislation/H0538SOP.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legislature.idaho.gov/sessioninfo/2024/legislation/H0710/"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hyperlink" Target="https://legislature.idaho.gov/wp-content/uploads/sessioninfo/2024/legislation/H0422SOP.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legislature.idaho.gov/sessioninfo/2024/legislation/H0521/"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legislature.idaho.gov/wp-content/uploads/sessioninfo/2024/legislation/H0521LegCo.pdf" TargetMode="External"/><Relationship Id="rId4" Type="http://schemas.openxmlformats.org/officeDocument/2006/relationships/hyperlink" Target="https://legislature.idaho.gov/wp-content/uploads/sessioninfo/2024/legislation/H0521SOP.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egislature.idaho.gov/sessioninfo/2024/legislation/H0766/"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legislature.idaho.gov/wp-content/uploads/sessioninfo/2024/legislation/H0766SOP.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685125" y="1366125"/>
            <a:ext cx="3933900" cy="2600400"/>
          </a:xfrm>
          <a:prstGeom prst="rect">
            <a:avLst/>
          </a:prstGeom>
        </p:spPr>
        <p:txBody>
          <a:bodyPr spcFirstLastPara="1" wrap="square" lIns="91425" tIns="91425" rIns="91425" bIns="91425" anchor="b" anchorCtr="0">
            <a:normAutofit/>
          </a:bodyPr>
          <a:lstStyle/>
          <a:p>
            <a:r>
              <a:rPr lang="en-US" dirty="0">
                <a:latin typeface="Georgia"/>
              </a:rPr>
              <a:t>Idaho Department of Education Post-Legislative Tour 2024</a:t>
            </a:r>
            <a:endParaRPr dirty="0">
              <a:latin typeface="Georgia" panose="020405020504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188334" cy="905400"/>
          </a:xfrm>
        </p:spPr>
        <p:txBody>
          <a:bodyPr>
            <a:normAutofit/>
          </a:bodyPr>
          <a:lstStyle/>
          <a:p>
            <a:r>
              <a:rPr lang="en-US" dirty="0">
                <a:highlight>
                  <a:srgbClr val="FFFFFF"/>
                </a:highlight>
              </a:rPr>
              <a:t>FY 2025 K-12 Budget Highlights</a:t>
            </a:r>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814579"/>
            <a:ext cx="7608744" cy="3982728"/>
          </a:xfrm>
        </p:spPr>
        <p:txBody>
          <a:bodyPr>
            <a:normAutofit/>
          </a:bodyPr>
          <a:lstStyle/>
          <a:p>
            <a:pPr>
              <a:lnSpc>
                <a:spcPct val="120000"/>
              </a:lnSpc>
            </a:pPr>
            <a:r>
              <a:rPr lang="en-US" sz="2000" b="1" dirty="0">
                <a:latin typeface="Helvetica"/>
                <a:cs typeface="Helvetica"/>
              </a:rPr>
              <a:t>Overview</a:t>
            </a:r>
            <a:endParaRPr lang="en-US" sz="2000" b="1" dirty="0"/>
          </a:p>
          <a:p>
            <a:pPr marL="1257300" lvl="1" indent="-342900">
              <a:lnSpc>
                <a:spcPct val="120000"/>
              </a:lnSpc>
              <a:buFont typeface="Arial" panose="020B0604020202020204" pitchFamily="34" charset="0"/>
              <a:buChar char="•"/>
            </a:pPr>
            <a:r>
              <a:rPr lang="en-US" sz="2000" dirty="0">
                <a:latin typeface="Helvetica"/>
                <a:cs typeface="Helvetica"/>
              </a:rPr>
              <a:t>3.9% state funds increase ($110.6 million)</a:t>
            </a:r>
            <a:endParaRPr lang="en-US" sz="2000" dirty="0"/>
          </a:p>
          <a:p>
            <a:pPr marL="1257300" lvl="1" indent="-342900">
              <a:lnSpc>
                <a:spcPct val="120000"/>
              </a:lnSpc>
              <a:buFont typeface="Arial" panose="020B0604020202020204" pitchFamily="34" charset="0"/>
              <a:buChar char="•"/>
            </a:pPr>
            <a:r>
              <a:rPr lang="en-US" sz="2000" dirty="0">
                <a:latin typeface="Helvetica"/>
                <a:cs typeface="Helvetica"/>
              </a:rPr>
              <a:t>Appropriation based on 16,154 support units</a:t>
            </a:r>
            <a:endParaRPr lang="en-US" sz="2000" dirty="0"/>
          </a:p>
          <a:p>
            <a:pPr marL="1714500" lvl="2">
              <a:lnSpc>
                <a:spcPct val="120000"/>
              </a:lnSpc>
              <a:buFont typeface="Wingdings" panose="020B0604020202020204" pitchFamily="34" charset="0"/>
              <a:buChar char="§"/>
            </a:pPr>
            <a:r>
              <a:rPr lang="en-US" sz="1600" dirty="0">
                <a:latin typeface="Helvetica"/>
                <a:cs typeface="Helvetica"/>
              </a:rPr>
              <a:t>(FY 24 appropriation based on 16,850 support units)</a:t>
            </a:r>
          </a:p>
          <a:p>
            <a:pPr lvl="1">
              <a:lnSpc>
                <a:spcPct val="120000"/>
              </a:lnSpc>
            </a:pPr>
            <a:endParaRPr lang="en-US" sz="2000" dirty="0">
              <a:latin typeface="Helvetica"/>
              <a:cs typeface="Helvetica"/>
            </a:endParaRPr>
          </a:p>
          <a:p>
            <a:pPr>
              <a:lnSpc>
                <a:spcPct val="120000"/>
              </a:lnSpc>
            </a:pPr>
            <a:r>
              <a:rPr lang="en-US" sz="2000" b="1" dirty="0">
                <a:latin typeface="Helvetica"/>
                <a:cs typeface="Helvetica"/>
              </a:rPr>
              <a:t>Maintenance Budget</a:t>
            </a:r>
            <a:endParaRPr lang="en-US" dirty="0"/>
          </a:p>
          <a:p>
            <a:pPr marL="1257300" lvl="1" indent="-342900">
              <a:lnSpc>
                <a:spcPct val="120000"/>
              </a:lnSpc>
              <a:buFont typeface="Arial" panose="020B0604020202020204" pitchFamily="34" charset="0"/>
              <a:buChar char="•"/>
            </a:pPr>
            <a:r>
              <a:rPr lang="en-US" sz="2000" dirty="0">
                <a:latin typeface="Helvetica"/>
                <a:cs typeface="Helvetica"/>
              </a:rPr>
              <a:t>Set January 16</a:t>
            </a:r>
          </a:p>
          <a:p>
            <a:pPr marL="1257300" lvl="1" indent="-342900">
              <a:lnSpc>
                <a:spcPct val="120000"/>
              </a:lnSpc>
              <a:buFont typeface="Arial" panose="020B0604020202020204" pitchFamily="34" charset="0"/>
              <a:buChar char="•"/>
            </a:pPr>
            <a:r>
              <a:rPr lang="en-US" sz="2000" dirty="0">
                <a:latin typeface="Helvetica"/>
                <a:cs typeface="Helvetica"/>
              </a:rPr>
              <a:t>FY 24 appropriation</a:t>
            </a:r>
          </a:p>
          <a:p>
            <a:pPr marL="1257300" lvl="1" indent="-342900">
              <a:lnSpc>
                <a:spcPct val="120000"/>
              </a:lnSpc>
              <a:buFont typeface="Arial" panose="020B0604020202020204" pitchFamily="34" charset="0"/>
              <a:buChar char="•"/>
            </a:pPr>
            <a:r>
              <a:rPr lang="en-US" sz="2000" dirty="0">
                <a:latin typeface="Helvetica"/>
                <a:cs typeface="Helvetica"/>
              </a:rPr>
              <a:t>1% CEC placeholder (admin and classified base)</a:t>
            </a:r>
            <a:endParaRPr lang="en-US" dirty="0"/>
          </a:p>
          <a:p>
            <a:pPr marL="1257300" lvl="1" indent="-342900">
              <a:lnSpc>
                <a:spcPct val="120000"/>
              </a:lnSpc>
              <a:buFont typeface="Arial" panose="020B0604020202020204" pitchFamily="34" charset="0"/>
              <a:buChar char="•"/>
            </a:pPr>
            <a:r>
              <a:rPr lang="en-US" sz="2000" dirty="0">
                <a:latin typeface="Helvetica"/>
                <a:cs typeface="Helvetica"/>
              </a:rPr>
              <a:t>Standard intent language</a:t>
            </a:r>
            <a:endParaRPr lang="en-US" sz="1600" dirty="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10</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92122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188334" cy="905400"/>
          </a:xfrm>
        </p:spPr>
        <p:txBody>
          <a:bodyPr>
            <a:normAutofit/>
          </a:bodyPr>
          <a:lstStyle/>
          <a:p>
            <a:r>
              <a:rPr lang="en-US" dirty="0">
                <a:highlight>
                  <a:srgbClr val="FFFFFF"/>
                </a:highlight>
              </a:rPr>
              <a:t>FY 2025 Standard Intent Language</a:t>
            </a:r>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814579"/>
            <a:ext cx="7608744" cy="3982728"/>
          </a:xfrm>
        </p:spPr>
        <p:txBody>
          <a:bodyPr>
            <a:normAutofit fontScale="92500" lnSpcReduction="20000"/>
          </a:bodyPr>
          <a:lstStyle/>
          <a:p>
            <a:pPr>
              <a:lnSpc>
                <a:spcPct val="120000"/>
              </a:lnSpc>
            </a:pPr>
            <a:r>
              <a:rPr lang="en-US" sz="2000" b="1" dirty="0">
                <a:latin typeface="Helvetica"/>
                <a:cs typeface="Helvetica"/>
              </a:rPr>
              <a:t>Technology</a:t>
            </a:r>
            <a:endParaRPr lang="en-US" sz="2000" b="1" dirty="0"/>
          </a:p>
          <a:p>
            <a:pPr marL="1257300" lvl="1" indent="-342900">
              <a:lnSpc>
                <a:spcPct val="120000"/>
              </a:lnSpc>
              <a:buFont typeface="Arial" panose="020B0604020202020204" pitchFamily="34" charset="0"/>
              <a:buChar char="•"/>
            </a:pPr>
            <a:r>
              <a:rPr lang="en-US" sz="2000" dirty="0">
                <a:latin typeface="Helvetica"/>
                <a:cs typeface="Helvetica"/>
              </a:rPr>
              <a:t>"Moneys so distributed shall be used to implement and operate a learning management system of each school district's or public charter school's choice. A learning management system shall include integration with a school district's or public charter school's student information system (SIS) and shall administer, monitor, and document student and classroom levels of learning. The State Department of Education shall verify that school districts and public charter schools are using funds to purchase a learning management system that is compliant with these standards." </a:t>
            </a:r>
            <a:endParaRPr lang="en-US" sz="2000" dirty="0"/>
          </a:p>
          <a:p>
            <a:pPr lvl="1">
              <a:lnSpc>
                <a:spcPct val="120000"/>
              </a:lnSpc>
            </a:pPr>
            <a:endParaRPr lang="en-US" sz="2000" dirty="0">
              <a:latin typeface="Helvetica"/>
              <a:cs typeface="Helvetica"/>
            </a:endParaRPr>
          </a:p>
          <a:p>
            <a:pPr marL="1257300" lvl="1" indent="-342900">
              <a:lnSpc>
                <a:spcPct val="120000"/>
              </a:lnSpc>
              <a:buFont typeface="Arial" panose="020B0604020202020204" pitchFamily="34" charset="0"/>
              <a:buChar char="•"/>
            </a:pPr>
            <a:endParaRPr lang="en-US" sz="2000" dirty="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11</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361184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188334" cy="905400"/>
          </a:xfrm>
        </p:spPr>
        <p:txBody>
          <a:bodyPr>
            <a:normAutofit/>
          </a:bodyPr>
          <a:lstStyle/>
          <a:p>
            <a:r>
              <a:rPr lang="en-US" dirty="0">
                <a:highlight>
                  <a:srgbClr val="FFFFFF"/>
                </a:highlight>
              </a:rPr>
              <a:t>FY 2025 Standard Intent Language</a:t>
            </a:r>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814579"/>
            <a:ext cx="7608744" cy="3982728"/>
          </a:xfrm>
        </p:spPr>
        <p:txBody>
          <a:bodyPr>
            <a:normAutofit fontScale="92500" lnSpcReduction="20000"/>
          </a:bodyPr>
          <a:lstStyle/>
          <a:p>
            <a:pPr>
              <a:lnSpc>
                <a:spcPct val="120000"/>
              </a:lnSpc>
            </a:pPr>
            <a:r>
              <a:rPr lang="en-US" sz="2000" b="1" dirty="0">
                <a:latin typeface="Helvetica"/>
                <a:cs typeface="Helvetica"/>
              </a:rPr>
              <a:t>Instructional and Pupil Service Staff Compensation</a:t>
            </a:r>
            <a:endParaRPr lang="en-US" sz="2000" b="1" dirty="0"/>
          </a:p>
          <a:p>
            <a:pPr marL="1257300" lvl="1" indent="-342900">
              <a:lnSpc>
                <a:spcPct val="120000"/>
              </a:lnSpc>
              <a:buFont typeface="Arial" panose="020B0604020202020204" pitchFamily="34" charset="0"/>
              <a:buChar char="•"/>
            </a:pPr>
            <a:r>
              <a:rPr lang="en-US" sz="2000" dirty="0">
                <a:latin typeface="Helvetica"/>
                <a:cs typeface="Helvetica"/>
              </a:rPr>
              <a:t>"In addition to the distribution criteria set forth in Section 33-1004B(9)(f), Idaho Code, an additional $6,359 shall be allocated to each cell for residential, professional, and advanced professional rungs. These funds must be used for instructional and pupil service compensation....The State Department of Education shall provide a report to the Joint Finance-Appropriations Committee by January 13, 2025 on the allocations made by school districts and public charter schools. The format of the report and the contents therein shall be determined by the Legislative Services Office Budget and Policy Analysis Division." </a:t>
            </a:r>
            <a:endParaRPr lang="en-US" sz="2000" dirty="0"/>
          </a:p>
          <a:p>
            <a:pPr lvl="1">
              <a:lnSpc>
                <a:spcPct val="120000"/>
              </a:lnSpc>
            </a:pPr>
            <a:endParaRPr lang="en-US" sz="2000" dirty="0">
              <a:latin typeface="Helvetica"/>
              <a:cs typeface="Helvetica"/>
            </a:endParaRPr>
          </a:p>
          <a:p>
            <a:pPr marL="1257300" lvl="1" indent="-342900">
              <a:lnSpc>
                <a:spcPct val="120000"/>
              </a:lnSpc>
              <a:buFont typeface="Arial" panose="020B0604020202020204" pitchFamily="34" charset="0"/>
              <a:buChar char="•"/>
            </a:pPr>
            <a:endParaRPr lang="en-US" sz="2000" dirty="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12</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54612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188334" cy="905400"/>
          </a:xfrm>
        </p:spPr>
        <p:txBody>
          <a:bodyPr>
            <a:normAutofit/>
          </a:bodyPr>
          <a:lstStyle/>
          <a:p>
            <a:r>
              <a:rPr lang="en-US" dirty="0">
                <a:highlight>
                  <a:srgbClr val="FFFFFF"/>
                </a:highlight>
              </a:rPr>
              <a:t>FY 2025 K-12 Budget Highlights</a:t>
            </a:r>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561079"/>
            <a:ext cx="7608744" cy="4438271"/>
          </a:xfrm>
        </p:spPr>
        <p:txBody>
          <a:bodyPr>
            <a:normAutofit fontScale="92500" lnSpcReduction="20000"/>
          </a:bodyPr>
          <a:lstStyle/>
          <a:p>
            <a:pPr>
              <a:lnSpc>
                <a:spcPct val="120000"/>
              </a:lnSpc>
            </a:pPr>
            <a:r>
              <a:rPr lang="en-US" sz="2000" b="1" dirty="0">
                <a:latin typeface="Helvetica"/>
                <a:cs typeface="Helvetica"/>
              </a:rPr>
              <a:t>Enhancement Budget</a:t>
            </a:r>
            <a:endParaRPr lang="en-US" sz="2000" b="1" dirty="0"/>
          </a:p>
          <a:p>
            <a:pPr marL="1257300" lvl="1" indent="-342900">
              <a:lnSpc>
                <a:spcPct val="120000"/>
              </a:lnSpc>
              <a:buFont typeface="Arial" panose="020B0604020202020204" pitchFamily="34" charset="0"/>
              <a:buChar char="•"/>
            </a:pPr>
            <a:r>
              <a:rPr lang="en-US" sz="2000" dirty="0">
                <a:latin typeface="Helvetica"/>
                <a:cs typeface="Helvetica"/>
              </a:rPr>
              <a:t>Set March 22</a:t>
            </a:r>
            <a:endParaRPr lang="en-US" sz="2000" dirty="0"/>
          </a:p>
          <a:p>
            <a:pPr marL="1257300" lvl="1" indent="-342900">
              <a:lnSpc>
                <a:spcPct val="120000"/>
              </a:lnSpc>
              <a:buChar char="•"/>
            </a:pPr>
            <a:r>
              <a:rPr lang="en-US" sz="2000" dirty="0">
                <a:latin typeface="Helvetica"/>
                <a:cs typeface="Helvetica"/>
              </a:rPr>
              <a:t>Additional 2% CEC </a:t>
            </a:r>
            <a:r>
              <a:rPr lang="en-US" sz="1900" dirty="0">
                <a:latin typeface="Helvetica"/>
                <a:cs typeface="Helvetica"/>
              </a:rPr>
              <a:t>(admin and classified base)</a:t>
            </a:r>
          </a:p>
          <a:p>
            <a:pPr marL="1257300" lvl="1" indent="-342900">
              <a:lnSpc>
                <a:spcPct val="120000"/>
              </a:lnSpc>
              <a:buChar char="•"/>
            </a:pPr>
            <a:r>
              <a:rPr lang="en-US" sz="2000" dirty="0">
                <a:latin typeface="Helvetica"/>
                <a:cs typeface="Helvetica"/>
              </a:rPr>
              <a:t>Nondiscretionary/statutory adjustments</a:t>
            </a:r>
          </a:p>
          <a:p>
            <a:pPr marL="1714500" lvl="2">
              <a:lnSpc>
                <a:spcPct val="120000"/>
              </a:lnSpc>
              <a:buFont typeface="Wingdings" panose="020B0604020202020204" pitchFamily="34" charset="0"/>
              <a:buChar char="§"/>
            </a:pPr>
            <a:r>
              <a:rPr lang="en-US" sz="1600" dirty="0">
                <a:latin typeface="Helvetica"/>
                <a:cs typeface="Helvetica"/>
              </a:rPr>
              <a:t>Transportation, career ladder, salary-based apportionment</a:t>
            </a:r>
          </a:p>
          <a:p>
            <a:pPr marL="1397000" lvl="2" indent="0">
              <a:lnSpc>
                <a:spcPct val="120000"/>
              </a:lnSpc>
              <a:buNone/>
            </a:pPr>
            <a:endParaRPr lang="en-US" sz="1600" dirty="0">
              <a:latin typeface="Helvetica"/>
              <a:cs typeface="Helvetica"/>
            </a:endParaRPr>
          </a:p>
          <a:p>
            <a:pPr marL="1257300" lvl="1" indent="-342900">
              <a:lnSpc>
                <a:spcPct val="120000"/>
              </a:lnSpc>
              <a:buChar char="•"/>
            </a:pPr>
            <a:r>
              <a:rPr lang="en-US" sz="2000" dirty="0">
                <a:latin typeface="Helvetica"/>
                <a:cs typeface="Helvetica"/>
              </a:rPr>
              <a:t>Discretionary funding</a:t>
            </a:r>
          </a:p>
          <a:p>
            <a:pPr marL="1714500" lvl="2">
              <a:lnSpc>
                <a:spcPct val="120000"/>
              </a:lnSpc>
              <a:buFont typeface="Wingdings" panose="020B0604020202020204" pitchFamily="34" charset="0"/>
              <a:buChar char="§"/>
            </a:pPr>
            <a:r>
              <a:rPr lang="en-US" sz="1600" dirty="0">
                <a:latin typeface="Helvetica"/>
                <a:cs typeface="Helvetica"/>
              </a:rPr>
              <a:t>$3,935 increase in general discretionary ($23,472 per SU)</a:t>
            </a:r>
          </a:p>
          <a:p>
            <a:pPr marL="1714500" lvl="2">
              <a:lnSpc>
                <a:spcPct val="120000"/>
              </a:lnSpc>
              <a:buFont typeface="Wingdings" panose="020B0604020202020204" pitchFamily="34" charset="0"/>
              <a:buChar char="§"/>
            </a:pPr>
            <a:r>
              <a:rPr lang="en-US" sz="1600" dirty="0">
                <a:solidFill>
                  <a:srgbClr val="FF0000"/>
                </a:solidFill>
                <a:latin typeface="Helvetica"/>
                <a:cs typeface="Helvetica"/>
              </a:rPr>
              <a:t>-$1,704</a:t>
            </a:r>
            <a:r>
              <a:rPr lang="en-US" sz="1600" b="1" dirty="0">
                <a:solidFill>
                  <a:srgbClr val="FF0000"/>
                </a:solidFill>
                <a:latin typeface="Helvetica"/>
                <a:cs typeface="Helvetica"/>
              </a:rPr>
              <a:t> </a:t>
            </a:r>
            <a:r>
              <a:rPr lang="en-US" sz="1600" dirty="0">
                <a:solidFill>
                  <a:schemeClr val="tx1"/>
                </a:solidFill>
                <a:latin typeface="Helvetica"/>
                <a:cs typeface="Helvetica"/>
              </a:rPr>
              <a:t>decrease in health insurance ($20,150 per SU)</a:t>
            </a:r>
          </a:p>
          <a:p>
            <a:pPr marL="1714500" lvl="2">
              <a:lnSpc>
                <a:spcPct val="120000"/>
              </a:lnSpc>
              <a:buFont typeface="Wingdings" panose="020B0604020202020204" pitchFamily="34" charset="0"/>
              <a:buChar char="§"/>
            </a:pPr>
            <a:r>
              <a:rPr lang="en-US" sz="1600" dirty="0">
                <a:solidFill>
                  <a:schemeClr val="tx1"/>
                </a:solidFill>
                <a:latin typeface="Helvetica"/>
                <a:cs typeface="Helvetica"/>
              </a:rPr>
              <a:t>= net increase of $2,231 </a:t>
            </a:r>
          </a:p>
          <a:p>
            <a:pPr marL="1714500" lvl="2">
              <a:lnSpc>
                <a:spcPct val="120000"/>
              </a:lnSpc>
              <a:buFont typeface="Wingdings" panose="020B0604020202020204" pitchFamily="34" charset="0"/>
              <a:buChar char="§"/>
            </a:pPr>
            <a:r>
              <a:rPr lang="en-US" sz="1600" dirty="0">
                <a:solidFill>
                  <a:schemeClr val="tx1"/>
                </a:solidFill>
                <a:latin typeface="Helvetica"/>
                <a:cs typeface="Helvetica"/>
              </a:rPr>
              <a:t>$43,622 total per SU</a:t>
            </a:r>
            <a:endParaRPr lang="en-US" dirty="0">
              <a:solidFill>
                <a:schemeClr val="tx1"/>
              </a:solidFill>
            </a:endParaRPr>
          </a:p>
          <a:p>
            <a:pPr marL="1397000" lvl="2" indent="0">
              <a:lnSpc>
                <a:spcPct val="120000"/>
              </a:lnSpc>
              <a:buNone/>
            </a:pPr>
            <a:endParaRPr lang="en-US" sz="1600" dirty="0">
              <a:solidFill>
                <a:schemeClr val="tx1"/>
              </a:solidFill>
              <a:latin typeface="Helvetica"/>
              <a:cs typeface="Helvetica"/>
            </a:endParaRPr>
          </a:p>
          <a:p>
            <a:pPr marL="1714500" lvl="2">
              <a:lnSpc>
                <a:spcPct val="120000"/>
              </a:lnSpc>
              <a:buFont typeface="Wingdings" panose="020B0604020202020204" pitchFamily="34" charset="0"/>
              <a:buChar char="§"/>
            </a:pPr>
            <a:r>
              <a:rPr lang="en-US" sz="1600" dirty="0">
                <a:solidFill>
                  <a:schemeClr val="tx1"/>
                </a:solidFill>
                <a:latin typeface="Helvetica"/>
                <a:cs typeface="Helvetica"/>
              </a:rPr>
              <a:t>Line items proposed to be rolled into discretionary funding through weighted per student model remain: Safe and Drug Free Schools, College and Career Advisors, Professional Development, Content and Curriculum, English Language Learners, and Math and Science Requirement</a:t>
            </a:r>
          </a:p>
          <a:p>
            <a:pPr marL="1714500" lvl="2">
              <a:lnSpc>
                <a:spcPct val="120000"/>
              </a:lnSpc>
              <a:buFont typeface="Wingdings" panose="020B0604020202020204" pitchFamily="34" charset="0"/>
              <a:buChar char="§"/>
            </a:pPr>
            <a:endParaRPr lang="en-US" sz="1600" dirty="0">
              <a:solidFill>
                <a:schemeClr val="tx1"/>
              </a:solidFill>
            </a:endParaRPr>
          </a:p>
          <a:p>
            <a:pPr marL="1257300" lvl="1" indent="-342900">
              <a:lnSpc>
                <a:spcPct val="120000"/>
              </a:lnSpc>
              <a:buChar char="•"/>
            </a:pPr>
            <a:endParaRPr lang="en-US" sz="2000" dirty="0"/>
          </a:p>
          <a:p>
            <a:pPr marL="1257300" lvl="1" indent="-342900">
              <a:lnSpc>
                <a:spcPct val="120000"/>
              </a:lnSpc>
              <a:buChar char="•"/>
            </a:pPr>
            <a:endParaRPr lang="en-US" sz="2000" dirty="0"/>
          </a:p>
          <a:p>
            <a:pPr lvl="1">
              <a:lnSpc>
                <a:spcPct val="120000"/>
              </a:lnSpc>
            </a:pPr>
            <a:endParaRPr lang="en-US" sz="2000" dirty="0"/>
          </a:p>
          <a:p>
            <a:pPr>
              <a:lnSpc>
                <a:spcPct val="120000"/>
              </a:lnSpc>
            </a:pPr>
            <a:endParaRPr lang="en-US" sz="2000" b="1" dirty="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13</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3186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14</a:t>
            </a:fld>
            <a:endParaRPr sz="800">
              <a:solidFill>
                <a:srgbClr val="E7C221"/>
              </a:solidFill>
              <a:latin typeface="Georgia" panose="02040502050405020303" pitchFamily="18" charset="0"/>
              <a:ea typeface="Georgia"/>
              <a:cs typeface="Georgia"/>
              <a:sym typeface="Georgia"/>
            </a:endParaRPr>
          </a:p>
        </p:txBody>
      </p:sp>
      <p:graphicFrame>
        <p:nvGraphicFramePr>
          <p:cNvPr id="2" name="Table 1">
            <a:extLst>
              <a:ext uri="{FF2B5EF4-FFF2-40B4-BE49-F238E27FC236}">
                <a16:creationId xmlns:a16="http://schemas.microsoft.com/office/drawing/2014/main" id="{C1F58CD5-89E1-4F93-B413-EF201B50EE8A}"/>
              </a:ext>
            </a:extLst>
          </p:cNvPr>
          <p:cNvGraphicFramePr>
            <a:graphicFrameLocks noGrp="1"/>
          </p:cNvGraphicFramePr>
          <p:nvPr>
            <p:extLst>
              <p:ext uri="{D42A27DB-BD31-4B8C-83A1-F6EECF244321}">
                <p14:modId xmlns:p14="http://schemas.microsoft.com/office/powerpoint/2010/main" val="1068730602"/>
              </p:ext>
            </p:extLst>
          </p:nvPr>
        </p:nvGraphicFramePr>
        <p:xfrm>
          <a:off x="1216151" y="740736"/>
          <a:ext cx="7424929" cy="4258614"/>
        </p:xfrm>
        <a:graphic>
          <a:graphicData uri="http://schemas.openxmlformats.org/drawingml/2006/table">
            <a:tbl>
              <a:tblPr firstRow="1" bandRow="1">
                <a:tableStyleId>{BC89EF96-8CEA-46FF-86C4-4CE0E7609802}</a:tableStyleId>
              </a:tblPr>
              <a:tblGrid>
                <a:gridCol w="2360997">
                  <a:extLst>
                    <a:ext uri="{9D8B030D-6E8A-4147-A177-3AD203B41FA5}">
                      <a16:colId xmlns:a16="http://schemas.microsoft.com/office/drawing/2014/main" val="134364879"/>
                    </a:ext>
                  </a:extLst>
                </a:gridCol>
                <a:gridCol w="1619221">
                  <a:extLst>
                    <a:ext uri="{9D8B030D-6E8A-4147-A177-3AD203B41FA5}">
                      <a16:colId xmlns:a16="http://schemas.microsoft.com/office/drawing/2014/main" val="3317651171"/>
                    </a:ext>
                  </a:extLst>
                </a:gridCol>
                <a:gridCol w="1000410">
                  <a:extLst>
                    <a:ext uri="{9D8B030D-6E8A-4147-A177-3AD203B41FA5}">
                      <a16:colId xmlns:a16="http://schemas.microsoft.com/office/drawing/2014/main" val="2570484567"/>
                    </a:ext>
                  </a:extLst>
                </a:gridCol>
                <a:gridCol w="1129329">
                  <a:extLst>
                    <a:ext uri="{9D8B030D-6E8A-4147-A177-3AD203B41FA5}">
                      <a16:colId xmlns:a16="http://schemas.microsoft.com/office/drawing/2014/main" val="30239263"/>
                    </a:ext>
                  </a:extLst>
                </a:gridCol>
                <a:gridCol w="1314972">
                  <a:extLst>
                    <a:ext uri="{9D8B030D-6E8A-4147-A177-3AD203B41FA5}">
                      <a16:colId xmlns:a16="http://schemas.microsoft.com/office/drawing/2014/main" val="3434539659"/>
                    </a:ext>
                  </a:extLst>
                </a:gridCol>
              </a:tblGrid>
              <a:tr h="77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Georgia" panose="02040502050405020303" pitchFamily="18" charset="0"/>
                          <a:ea typeface="Noto Serif" panose="02020600060500020200" pitchFamily="18" charset="0"/>
                          <a:cs typeface="Noto Serif" panose="02020600060500020200" pitchFamily="18" charset="0"/>
                        </a:rPr>
                        <a:t>FY 2025 Original Appropriation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Georgia" panose="02040502050405020303" pitchFamily="18" charset="0"/>
                          <a:ea typeface="Noto Serif" panose="02020600060500020200" pitchFamily="18" charset="0"/>
                          <a:cs typeface="Noto Serif" panose="02020600060500020200" pitchFamily="18" charset="0"/>
                        </a:rPr>
                        <a:t>PUBLIC SCHOOLS SUPPORT PROGRAM</a:t>
                      </a:r>
                    </a:p>
                  </a:txBody>
                  <a:tcPr marL="74257" marR="74257" marT="37129" marB="37129">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78F"/>
                    </a:solidFill>
                  </a:tcPr>
                </a:tc>
                <a:tc>
                  <a:txBody>
                    <a:bodyPr/>
                    <a:lstStyle/>
                    <a:p>
                      <a:endParaRPr lang="en-US" sz="1100" dirty="0"/>
                    </a:p>
                  </a:txBody>
                  <a:tcPr marL="74257" marR="74257" marT="37129" marB="37129">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78F"/>
                    </a:solidFill>
                  </a:tcPr>
                </a:tc>
                <a:tc>
                  <a:txBody>
                    <a:bodyPr/>
                    <a:lstStyle/>
                    <a:p>
                      <a:pPr algn="ctr"/>
                      <a:r>
                        <a:rPr lang="en-US" sz="1100" i="1" dirty="0">
                          <a:solidFill>
                            <a:schemeClr val="bg1"/>
                          </a:solidFill>
                          <a:latin typeface="Helvetica" panose="020B0604020202020204" pitchFamily="34" charset="0"/>
                          <a:cs typeface="Helvetica" panose="020B0604020202020204" pitchFamily="34" charset="0"/>
                        </a:rPr>
                        <a:t>FY 2024 Original </a:t>
                      </a:r>
                      <a:r>
                        <a:rPr lang="en-US" sz="1100" i="1" dirty="0" err="1">
                          <a:solidFill>
                            <a:schemeClr val="bg1"/>
                          </a:solidFill>
                          <a:latin typeface="Helvetica" panose="020B0604020202020204" pitchFamily="34" charset="0"/>
                          <a:cs typeface="Helvetica" panose="020B0604020202020204" pitchFamily="34" charset="0"/>
                        </a:rPr>
                        <a:t>Approp</a:t>
                      </a:r>
                      <a:r>
                        <a:rPr lang="en-US" sz="1100" i="1" dirty="0">
                          <a:solidFill>
                            <a:schemeClr val="bg1"/>
                          </a:solidFill>
                          <a:latin typeface="Helvetica" panose="020B0604020202020204" pitchFamily="34" charset="0"/>
                          <a:cs typeface="Helvetica" panose="020B0604020202020204" pitchFamily="34" charset="0"/>
                        </a:rPr>
                        <a:t>.</a:t>
                      </a:r>
                    </a:p>
                  </a:txBody>
                  <a:tcPr marL="74257" marR="74257"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A478F"/>
                    </a:solidFill>
                  </a:tcPr>
                </a:tc>
                <a:tc>
                  <a:txBody>
                    <a:bodyPr/>
                    <a:lstStyle/>
                    <a:p>
                      <a:pPr algn="ctr"/>
                      <a:r>
                        <a:rPr lang="en-US" sz="1100" i="1" dirty="0">
                          <a:solidFill>
                            <a:schemeClr val="bg1"/>
                          </a:solidFill>
                          <a:latin typeface="Helvetica" panose="020B0604020202020204" pitchFamily="34" charset="0"/>
                          <a:cs typeface="Helvetica" panose="020B0604020202020204" pitchFamily="34" charset="0"/>
                        </a:rPr>
                        <a:t>FY 2025 Original Appropriation</a:t>
                      </a:r>
                    </a:p>
                  </a:txBody>
                  <a:tcPr marL="74257" marR="74257"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A478F"/>
                    </a:solidFill>
                  </a:tcPr>
                </a:tc>
                <a:tc>
                  <a:txBody>
                    <a:bodyPr/>
                    <a:lstStyle/>
                    <a:p>
                      <a:pPr algn="ctr"/>
                      <a:r>
                        <a:rPr lang="en-US" sz="1100" i="1" dirty="0">
                          <a:solidFill>
                            <a:schemeClr val="bg1"/>
                          </a:solidFill>
                          <a:latin typeface="Helvetica" panose="020B0604020202020204" pitchFamily="34" charset="0"/>
                          <a:cs typeface="Helvetica" panose="020B0604020202020204" pitchFamily="34" charset="0"/>
                        </a:rPr>
                        <a:t>Change from 2024 Orig. </a:t>
                      </a:r>
                      <a:r>
                        <a:rPr lang="en-US" sz="1100" i="1" dirty="0" err="1">
                          <a:solidFill>
                            <a:schemeClr val="bg1"/>
                          </a:solidFill>
                          <a:latin typeface="Helvetica" panose="020B0604020202020204" pitchFamily="34" charset="0"/>
                          <a:cs typeface="Helvetica" panose="020B0604020202020204" pitchFamily="34" charset="0"/>
                        </a:rPr>
                        <a:t>Approp</a:t>
                      </a:r>
                      <a:r>
                        <a:rPr lang="en-US" sz="1100" i="1" dirty="0">
                          <a:solidFill>
                            <a:schemeClr val="bg1"/>
                          </a:solidFill>
                          <a:latin typeface="Helvetica" panose="020B0604020202020204" pitchFamily="34" charset="0"/>
                          <a:cs typeface="Helvetica" panose="020B0604020202020204" pitchFamily="34" charset="0"/>
                        </a:rPr>
                        <a:t>.</a:t>
                      </a:r>
                    </a:p>
                  </a:txBody>
                  <a:tcPr marL="74257" marR="74257"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A478F"/>
                    </a:solidFill>
                  </a:tcPr>
                </a:tc>
                <a:extLst>
                  <a:ext uri="{0D108BD9-81ED-4DB2-BD59-A6C34878D82A}">
                    <a16:rowId xmlns:a16="http://schemas.microsoft.com/office/drawing/2014/main" val="3058507029"/>
                  </a:ext>
                </a:extLst>
              </a:tr>
              <a:tr h="277347">
                <a:tc>
                  <a:txBody>
                    <a:bodyPr/>
                    <a:lstStyle/>
                    <a:p>
                      <a:r>
                        <a:rPr lang="en-US" sz="1300" dirty="0">
                          <a:latin typeface="Helvetica" panose="020B0604020202020204" pitchFamily="34" charset="0"/>
                          <a:cs typeface="Helvetica" panose="020B0604020202020204" pitchFamily="34" charset="0"/>
                        </a:rPr>
                        <a:t>Fund Sources</a:t>
                      </a:r>
                    </a:p>
                  </a:txBody>
                  <a:tcPr marL="37129" marR="37129" marT="37129" marB="37129">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dirty="0">
                        <a:latin typeface="Helvetica" panose="020B0604020202020204" pitchFamily="34" charset="0"/>
                        <a:cs typeface="Helvetica" panose="020B0604020202020204" pitchFamily="34" charset="0"/>
                      </a:endParaRPr>
                    </a:p>
                  </a:txBody>
                  <a:tcPr marL="37129" marR="37129" marT="37129" marB="37129">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dirty="0">
                          <a:latin typeface="Helvetica" panose="020B0604020202020204" pitchFamily="34" charset="0"/>
                          <a:cs typeface="Helvetica" panose="020B0604020202020204" pitchFamily="34" charset="0"/>
                        </a:rPr>
                        <a:t>FY 2025</a:t>
                      </a:r>
                    </a:p>
                  </a:txBody>
                  <a:tcPr marL="37129" marR="37129" marT="37129" marB="37129">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300" dirty="0">
                          <a:latin typeface="Helvetica" panose="020B0604020202020204" pitchFamily="34" charset="0"/>
                          <a:cs typeface="Helvetica" panose="020B0604020202020204" pitchFamily="34" charset="0"/>
                        </a:rPr>
                        <a:t>JFAC Action </a:t>
                      </a:r>
                    </a:p>
                  </a:txBody>
                  <a:tcPr marL="37129" marR="37129" marT="37129" marB="37129">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latin typeface="Helvetica" panose="020B0604020202020204" pitchFamily="34" charset="0"/>
                          <a:cs typeface="Helvetica" panose="020B0604020202020204" pitchFamily="34" charset="0"/>
                        </a:rPr>
                        <a:t>(Legislation)</a:t>
                      </a:r>
                      <a:r>
                        <a:rPr lang="en-US" sz="1300" dirty="0">
                          <a:latin typeface="Helvetica" panose="020B0604020202020204" pitchFamily="34" charset="0"/>
                          <a:cs typeface="Helvetica" panose="020B0604020202020204" pitchFamily="34" charset="0"/>
                          <a:sym typeface="Wingdings" panose="05000000000000000000" pitchFamily="2" charset="2"/>
                        </a:rPr>
                        <a:t></a:t>
                      </a:r>
                      <a:endParaRPr lang="en-US" sz="1300" dirty="0">
                        <a:latin typeface="Helvetica" panose="020B0604020202020204" pitchFamily="34" charset="0"/>
                        <a:cs typeface="Helvetica" panose="020B0604020202020204" pitchFamily="34" charset="0"/>
                      </a:endParaRPr>
                    </a:p>
                  </a:txBody>
                  <a:tcPr marL="37129" marR="37129" marT="37129" marB="37129">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9070286"/>
                  </a:ext>
                </a:extLst>
              </a:tr>
              <a:tr h="22100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i="1" dirty="0">
                          <a:latin typeface="Helvetica" panose="020B0604020202020204" pitchFamily="34" charset="0"/>
                          <a:cs typeface="Helvetica" panose="020B0604020202020204" pitchFamily="34" charset="0"/>
                        </a:rPr>
                        <a:t>      General Fund</a:t>
                      </a:r>
                    </a:p>
                  </a:txBody>
                  <a:tcPr marL="37129" marR="37129" marT="37129" marB="37129">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solidFill>
                  </a:tcPr>
                </a:tc>
                <a:tc>
                  <a:txBody>
                    <a:bodyPr/>
                    <a:lstStyle/>
                    <a:p>
                      <a:endParaRPr lang="en-US" sz="900" dirty="0">
                        <a:latin typeface="Helvetica" panose="020B0604020202020204" pitchFamily="34" charset="0"/>
                        <a:cs typeface="Helvetica" panose="020B0604020202020204" pitchFamily="34" charset="0"/>
                      </a:endParaRPr>
                    </a:p>
                  </a:txBody>
                  <a:tcPr marL="37129" marR="37129" marT="37129" marB="37129">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algn="r"/>
                      <a:r>
                        <a:rPr lang="en-US" sz="900" i="1" dirty="0">
                          <a:latin typeface="Helvetica" panose="020B0604020202020204" pitchFamily="34" charset="0"/>
                          <a:cs typeface="Helvetica" panose="020B0604020202020204" pitchFamily="34" charset="0"/>
                        </a:rPr>
                        <a:t>$2,698,842,500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algn="r"/>
                      <a:r>
                        <a:rPr lang="en-US" sz="900" i="1" dirty="0">
                          <a:latin typeface="Helvetica" panose="020B0604020202020204" pitchFamily="34" charset="0"/>
                          <a:cs typeface="Helvetica" panose="020B0604020202020204" pitchFamily="34" charset="0"/>
                        </a:rPr>
                        <a:t>$2,651,908,900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algn="r"/>
                      <a:r>
                        <a:rPr lang="en-US" sz="900" i="1" dirty="0">
                          <a:solidFill>
                            <a:srgbClr val="C00000"/>
                          </a:solidFill>
                          <a:latin typeface="Helvetica" panose="020B0604020202020204" pitchFamily="34" charset="0"/>
                          <a:cs typeface="Helvetica" panose="020B0604020202020204" pitchFamily="34" charset="0"/>
                        </a:rPr>
                        <a:t>($46,933,600)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617150213"/>
                  </a:ext>
                </a:extLst>
              </a:tr>
              <a:tr h="22100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i="1" dirty="0">
                          <a:latin typeface="Helvetica" panose="020B0604020202020204" pitchFamily="34" charset="0"/>
                          <a:cs typeface="Helvetica" panose="020B0604020202020204" pitchFamily="34" charset="0"/>
                        </a:rPr>
                        <a:t>Dedicated Funds</a:t>
                      </a:r>
                    </a:p>
                  </a:txBody>
                  <a:tcPr marL="37129" marR="37129" marT="37129" marB="37129">
                    <a:lnL w="28575"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Helvetica" panose="020B0604020202020204" pitchFamily="34" charset="0"/>
                        <a:cs typeface="Helvetica" panose="020B0604020202020204" pitchFamily="34" charset="0"/>
                      </a:endParaRPr>
                    </a:p>
                  </a:txBody>
                  <a:tcPr marL="37129" marR="37129" marT="37129" marB="37129">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i="1" dirty="0">
                          <a:latin typeface="Helvetica" panose="020B0604020202020204" pitchFamily="34" charset="0"/>
                          <a:cs typeface="Helvetica" panose="020B0604020202020204" pitchFamily="34" charset="0"/>
                        </a:rPr>
                        <a:t>$126,498,300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i="1" dirty="0">
                          <a:latin typeface="Helvetica" panose="020B0604020202020204" pitchFamily="34" charset="0"/>
                          <a:cs typeface="Helvetica" panose="020B0604020202020204" pitchFamily="34" charset="0"/>
                        </a:rPr>
                        <a:t>$284,030,400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i="1" dirty="0">
                          <a:latin typeface="Helvetica" panose="020B0604020202020204" pitchFamily="34" charset="0"/>
                          <a:cs typeface="Helvetica" panose="020B0604020202020204" pitchFamily="34" charset="0"/>
                        </a:rPr>
                        <a:t>$157,532,100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574607"/>
                  </a:ext>
                </a:extLst>
              </a:tr>
              <a:tr h="221002">
                <a:tc>
                  <a:txBody>
                    <a:bodyPr/>
                    <a:lstStyle/>
                    <a:p>
                      <a:endParaRPr lang="en-US" sz="900" b="1" dirty="0">
                        <a:latin typeface="Helvetica" panose="020B0604020202020204" pitchFamily="34" charset="0"/>
                        <a:cs typeface="Helvetica" panose="020B0604020202020204" pitchFamily="34" charset="0"/>
                      </a:endParaRP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900" b="1" dirty="0">
                          <a:latin typeface="Helvetica" panose="020B0604020202020204" pitchFamily="34" charset="0"/>
                          <a:cs typeface="Helvetica" panose="020B0604020202020204" pitchFamily="34" charset="0"/>
                        </a:rPr>
                        <a:t>State Funds</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algn="r"/>
                      <a:r>
                        <a:rPr lang="en-US" sz="900" b="1" dirty="0">
                          <a:latin typeface="Helvetica" panose="020B0604020202020204" pitchFamily="34" charset="0"/>
                          <a:cs typeface="Helvetica" panose="020B0604020202020204" pitchFamily="34" charset="0"/>
                        </a:rPr>
                        <a:t>$2,825,340,800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algn="r"/>
                      <a:r>
                        <a:rPr lang="en-US" sz="900" b="1" dirty="0">
                          <a:latin typeface="Helvetica" panose="020B0604020202020204" pitchFamily="34" charset="0"/>
                          <a:cs typeface="Helvetica" panose="020B0604020202020204" pitchFamily="34" charset="0"/>
                        </a:rPr>
                        <a:t>$2,935,939,300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algn="r"/>
                      <a:r>
                        <a:rPr lang="en-US" sz="900" b="1" dirty="0">
                          <a:latin typeface="Helvetica" panose="020B0604020202020204" pitchFamily="34" charset="0"/>
                          <a:cs typeface="Helvetica" panose="020B0604020202020204" pitchFamily="34" charset="0"/>
                        </a:rPr>
                        <a:t>$100,598,500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661114209"/>
                  </a:ext>
                </a:extLst>
              </a:tr>
              <a:tr h="221002">
                <a:tc>
                  <a:txBody>
                    <a:bodyPr/>
                    <a:lstStyle/>
                    <a:p>
                      <a:endParaRPr lang="en-US" sz="900" b="1">
                        <a:latin typeface="Helvetica" panose="020B0604020202020204" pitchFamily="34" charset="0"/>
                        <a:cs typeface="Helvetica" panose="020B0604020202020204" pitchFamily="34" charset="0"/>
                      </a:endParaRP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r>
                        <a:rPr lang="en-US" sz="900" b="1" dirty="0">
                          <a:latin typeface="Helvetica" panose="020B0604020202020204" pitchFamily="34" charset="0"/>
                          <a:cs typeface="Helvetica" panose="020B0604020202020204" pitchFamily="34" charset="0"/>
                        </a:rPr>
                        <a:t>Federal Funds</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Helvetica" panose="020B0604020202020204" pitchFamily="34" charset="0"/>
                          <a:cs typeface="Helvetica" panose="020B0604020202020204" pitchFamily="34" charset="0"/>
                        </a:rPr>
                        <a:t>$557,501,200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Helvetica" panose="020B0604020202020204" pitchFamily="34" charset="0"/>
                          <a:cs typeface="Helvetica" panose="020B0604020202020204" pitchFamily="34" charset="0"/>
                        </a:rPr>
                        <a:t>$351,105,500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solidFill>
                            <a:srgbClr val="C00000"/>
                          </a:solidFill>
                          <a:latin typeface="Helvetica" panose="020B0604020202020204" pitchFamily="34" charset="0"/>
                          <a:cs typeface="Helvetica" panose="020B0604020202020204" pitchFamily="34" charset="0"/>
                        </a:rPr>
                        <a:t>($206,395,700)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4697944"/>
                  </a:ext>
                </a:extLst>
              </a:tr>
              <a:tr h="221002">
                <a:tc>
                  <a:txBody>
                    <a:bodyPr/>
                    <a:lstStyle/>
                    <a:p>
                      <a:endParaRPr lang="en-US" sz="900" b="1" dirty="0">
                        <a:latin typeface="Helvetica" panose="020B0604020202020204" pitchFamily="34" charset="0"/>
                        <a:cs typeface="Helvetica" panose="020B0604020202020204" pitchFamily="34" charset="0"/>
                      </a:endParaRP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Helvetica" panose="020B0604020202020204" pitchFamily="34" charset="0"/>
                          <a:cs typeface="Helvetica" panose="020B0604020202020204" pitchFamily="34" charset="0"/>
                        </a:rPr>
                        <a:t>Total Appropriation</a:t>
                      </a:r>
                    </a:p>
                  </a:txBody>
                  <a:tcPr marL="37129" marR="37129" marT="37129" marB="37129">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solidFill>
                  </a:tcPr>
                </a:tc>
                <a:tc>
                  <a:txBody>
                    <a:bodyPr/>
                    <a:lstStyle/>
                    <a:p>
                      <a:pPr algn="r"/>
                      <a:r>
                        <a:rPr lang="en-US" sz="900" b="1" dirty="0">
                          <a:latin typeface="Helvetica" panose="020B0604020202020204" pitchFamily="34" charset="0"/>
                          <a:cs typeface="Helvetica" panose="020B0604020202020204" pitchFamily="34" charset="0"/>
                        </a:rPr>
                        <a:t>$3,382,842,000</a:t>
                      </a:r>
                    </a:p>
                  </a:txBody>
                  <a:tcPr marL="37129" marR="37129" marT="37129" marB="37129">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b="1" dirty="0">
                          <a:latin typeface="Helvetica" panose="020B0604020202020204" pitchFamily="34" charset="0"/>
                          <a:cs typeface="Helvetica" panose="020B0604020202020204" pitchFamily="34" charset="0"/>
                        </a:rPr>
                        <a:t>$3,287,044,800</a:t>
                      </a:r>
                    </a:p>
                  </a:txBody>
                  <a:tcPr marL="37129" marR="37129" marT="37129" marB="37129">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b="1" dirty="0">
                          <a:solidFill>
                            <a:srgbClr val="C00000"/>
                          </a:solidFill>
                          <a:latin typeface="Helvetica" panose="020B0604020202020204" pitchFamily="34" charset="0"/>
                          <a:cs typeface="Helvetica" panose="020B0604020202020204" pitchFamily="34" charset="0"/>
                        </a:rPr>
                        <a:t>($95,797,200)</a:t>
                      </a:r>
                    </a:p>
                  </a:txBody>
                  <a:tcPr marL="37129" marR="37129" marT="37129" marB="37129">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029838"/>
                  </a:ext>
                </a:extLst>
              </a:tr>
              <a:tr h="358738">
                <a:tc>
                  <a:txBody>
                    <a:bodyPr/>
                    <a:lstStyle/>
                    <a:p>
                      <a:endParaRPr lang="en-US" sz="900" b="1" dirty="0">
                        <a:latin typeface="Helvetica" panose="020B0604020202020204" pitchFamily="34" charset="0"/>
                        <a:cs typeface="Helvetica" panose="020B0604020202020204" pitchFamily="34" charset="0"/>
                      </a:endParaRP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r>
                        <a:rPr lang="en-US" sz="900" b="1" i="1" dirty="0">
                          <a:latin typeface="Helvetica" panose="020B0604020202020204" pitchFamily="34" charset="0"/>
                          <a:cs typeface="Helvetica" panose="020B0604020202020204" pitchFamily="34" charset="0"/>
                        </a:rPr>
                        <a:t>State Funds Percent Change:</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r"/>
                      <a:endParaRPr lang="en-US" sz="900" dirty="0">
                        <a:latin typeface="Helvetica" panose="020B0604020202020204" pitchFamily="34" charset="0"/>
                        <a:cs typeface="Helvetica" panose="020B0604020202020204" pitchFamily="34" charset="0"/>
                      </a:endParaRP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algn="r"/>
                      <a:endParaRPr lang="en-US" sz="900" dirty="0">
                        <a:latin typeface="Helvetica" panose="020B0604020202020204" pitchFamily="34" charset="0"/>
                        <a:cs typeface="Helvetica" panose="020B0604020202020204" pitchFamily="34" charset="0"/>
                      </a:endParaRP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algn="r"/>
                      <a:r>
                        <a:rPr lang="en-US" sz="900" dirty="0">
                          <a:latin typeface="Helvetica" panose="020B0604020202020204" pitchFamily="34" charset="0"/>
                          <a:cs typeface="Helvetica" panose="020B0604020202020204" pitchFamily="34" charset="0"/>
                        </a:rPr>
                        <a:t>3.9%</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520360466"/>
                  </a:ext>
                </a:extLst>
              </a:tr>
              <a:tr h="358738">
                <a:tc>
                  <a:txBody>
                    <a:bodyPr/>
                    <a:lstStyle/>
                    <a:p>
                      <a:endParaRPr lang="en-US" sz="900" b="1">
                        <a:latin typeface="Helvetica" panose="020B0604020202020204" pitchFamily="34" charset="0"/>
                        <a:cs typeface="Helvetica" panose="020B0604020202020204" pitchFamily="34" charset="0"/>
                      </a:endParaRP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r>
                        <a:rPr lang="en-US" sz="900" b="1" i="1" dirty="0">
                          <a:latin typeface="Helvetica" panose="020B0604020202020204" pitchFamily="34" charset="0"/>
                          <a:cs typeface="Helvetica" panose="020B0604020202020204" pitchFamily="34" charset="0"/>
                        </a:rPr>
                        <a:t>Total Funds Percent Change: </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pPr algn="r"/>
                      <a:endParaRPr lang="en-US" sz="900" dirty="0">
                        <a:latin typeface="Helvetica" panose="020B0604020202020204" pitchFamily="34" charset="0"/>
                        <a:cs typeface="Helvetica" panose="020B0604020202020204" pitchFamily="34" charset="0"/>
                      </a:endParaRP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pPr algn="r"/>
                      <a:endParaRPr lang="en-US" sz="900" dirty="0">
                        <a:latin typeface="Helvetica" panose="020B0604020202020204" pitchFamily="34" charset="0"/>
                        <a:cs typeface="Helvetica" panose="020B0604020202020204" pitchFamily="34" charset="0"/>
                      </a:endParaRP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solidFill>
                            <a:srgbClr val="C00000"/>
                          </a:solidFill>
                          <a:latin typeface="Helvetica" panose="020B0604020202020204" pitchFamily="34" charset="0"/>
                          <a:cs typeface="Helvetica" panose="020B0604020202020204" pitchFamily="34" charset="0"/>
                        </a:rPr>
                        <a:t>(2.8%)</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1608959"/>
                  </a:ext>
                </a:extLst>
              </a:tr>
              <a:tr h="221002">
                <a:tc>
                  <a:txBody>
                    <a:bodyPr/>
                    <a:lstStyle/>
                    <a:p>
                      <a:r>
                        <a:rPr lang="en-US" sz="900" b="1" dirty="0">
                          <a:latin typeface="Helvetica" panose="020B0604020202020204" pitchFamily="34" charset="0"/>
                          <a:cs typeface="Helvetica" panose="020B0604020202020204" pitchFamily="34" charset="0"/>
                        </a:rPr>
                        <a:t>II. State Discretionary Funds</a:t>
                      </a:r>
                    </a:p>
                  </a:txBody>
                  <a:tcPr marL="37129" marR="37129" marT="37129" marB="37129">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b="1" dirty="0">
                        <a:latin typeface="Helvetica" panose="020B0604020202020204" pitchFamily="34" charset="0"/>
                        <a:cs typeface="Helvetica" panose="020B0604020202020204" pitchFamily="34" charset="0"/>
                      </a:endParaRPr>
                    </a:p>
                  </a:txBody>
                  <a:tcPr marL="37129" marR="37129" marT="37129" marB="37129">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dirty="0">
                          <a:latin typeface="Helvetica" panose="020B0604020202020204" pitchFamily="34" charset="0"/>
                          <a:cs typeface="Helvetica" panose="020B0604020202020204" pitchFamily="34" charset="0"/>
                        </a:rPr>
                        <a:t>$329,203,100</a:t>
                      </a:r>
                    </a:p>
                  </a:txBody>
                  <a:tcPr marL="37129" marR="37129" marT="37129" marB="37129">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dirty="0">
                          <a:latin typeface="Helvetica" panose="020B0604020202020204" pitchFamily="34" charset="0"/>
                          <a:cs typeface="Helvetica" panose="020B0604020202020204" pitchFamily="34" charset="0"/>
                        </a:rPr>
                        <a:t>$379,168,000</a:t>
                      </a:r>
                    </a:p>
                  </a:txBody>
                  <a:tcPr marL="37129" marR="37129" marT="37129" marB="37129">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dirty="0">
                          <a:solidFill>
                            <a:schemeClr val="tx1"/>
                          </a:solidFill>
                          <a:latin typeface="Helvetica" panose="020B0604020202020204" pitchFamily="34" charset="0"/>
                          <a:cs typeface="Helvetica" panose="020B0604020202020204" pitchFamily="34" charset="0"/>
                        </a:rPr>
                        <a:t>$49,964,900</a:t>
                      </a:r>
                    </a:p>
                  </a:txBody>
                  <a:tcPr marL="37129" marR="37129" marT="37129" marB="37129">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1134108"/>
                  </a:ext>
                </a:extLst>
              </a:tr>
              <a:tr h="221002">
                <a:tc>
                  <a:txBody>
                    <a:bodyPr/>
                    <a:lstStyle/>
                    <a:p>
                      <a:r>
                        <a:rPr lang="en-US" sz="900" b="1" dirty="0">
                          <a:latin typeface="Helvetica" panose="020B0604020202020204" pitchFamily="34" charset="0"/>
                          <a:cs typeface="Helvetica" panose="020B0604020202020204" pitchFamily="34" charset="0"/>
                        </a:rPr>
                        <a:t>III. Health Insurance Funds</a:t>
                      </a:r>
                    </a:p>
                  </a:txBody>
                  <a:tcPr marL="37129" marR="37129" marT="37129" marB="37129">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b="1" dirty="0">
                        <a:latin typeface="Helvetica" panose="020B0604020202020204" pitchFamily="34" charset="0"/>
                        <a:cs typeface="Helvetica" panose="020B0604020202020204" pitchFamily="34" charset="0"/>
                      </a:endParaRPr>
                    </a:p>
                  </a:txBody>
                  <a:tcPr marL="37129" marR="37129" marT="37129" marB="37129">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dirty="0">
                          <a:latin typeface="Helvetica" panose="020B0604020202020204" pitchFamily="34" charset="0"/>
                          <a:cs typeface="Helvetica" panose="020B0604020202020204" pitchFamily="34" charset="0"/>
                        </a:rPr>
                        <a:t>$368,246,900</a:t>
                      </a:r>
                    </a:p>
                  </a:txBody>
                  <a:tcPr marL="37129" marR="37129" marT="37129" marB="37129">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dirty="0">
                          <a:latin typeface="Helvetica" panose="020B0604020202020204" pitchFamily="34" charset="0"/>
                          <a:cs typeface="Helvetica" panose="020B0604020202020204" pitchFamily="34" charset="0"/>
                        </a:rPr>
                        <a:t>$325,503,100</a:t>
                      </a:r>
                    </a:p>
                  </a:txBody>
                  <a:tcPr marL="37129" marR="37129" marT="37129" marB="37129">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dirty="0">
                          <a:solidFill>
                            <a:srgbClr val="C00000"/>
                          </a:solidFill>
                          <a:latin typeface="Helvetica" panose="020B0604020202020204" pitchFamily="34" charset="0"/>
                          <a:cs typeface="Helvetica" panose="020B0604020202020204" pitchFamily="34" charset="0"/>
                        </a:rPr>
                        <a:t>($42,743,800)</a:t>
                      </a:r>
                    </a:p>
                  </a:txBody>
                  <a:tcPr marL="37129" marR="37129" marT="37129" marB="37129">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2893638"/>
                  </a:ext>
                </a:extLst>
              </a:tr>
              <a:tr h="358738">
                <a:tc>
                  <a:txBody>
                    <a:bodyPr/>
                    <a:lstStyle/>
                    <a:p>
                      <a:r>
                        <a:rPr lang="en-US" sz="900" b="1" dirty="0">
                          <a:latin typeface="Helvetica" panose="020B0604020202020204" pitchFamily="34" charset="0"/>
                          <a:cs typeface="Helvetica" panose="020B0604020202020204" pitchFamily="34" charset="0"/>
                        </a:rPr>
                        <a:t>IV. Estimated Support Units (Best 28 Weeks)</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endParaRPr lang="en-US" sz="900" b="1" dirty="0">
                        <a:latin typeface="Helvetica" panose="020B0604020202020204" pitchFamily="34" charset="0"/>
                        <a:cs typeface="Helvetica" panose="020B0604020202020204" pitchFamily="34" charset="0"/>
                      </a:endParaRP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algn="r"/>
                      <a:r>
                        <a:rPr lang="en-US" sz="900" dirty="0">
                          <a:latin typeface="Helvetica" panose="020B0604020202020204" pitchFamily="34" charset="0"/>
                          <a:cs typeface="Helvetica" panose="020B0604020202020204" pitchFamily="34" charset="0"/>
                        </a:rPr>
                        <a:t>16,850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algn="r"/>
                      <a:r>
                        <a:rPr lang="en-US" sz="900" dirty="0">
                          <a:latin typeface="Helvetica" panose="020B0604020202020204" pitchFamily="34" charset="0"/>
                          <a:cs typeface="Helvetica" panose="020B0604020202020204" pitchFamily="34" charset="0"/>
                        </a:rPr>
                        <a:t>16,154</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algn="r"/>
                      <a:r>
                        <a:rPr lang="en-US" sz="900" dirty="0">
                          <a:solidFill>
                            <a:srgbClr val="C00000"/>
                          </a:solidFill>
                          <a:latin typeface="Helvetica" panose="020B0604020202020204" pitchFamily="34" charset="0"/>
                          <a:cs typeface="Helvetica" panose="020B0604020202020204" pitchFamily="34" charset="0"/>
                        </a:rPr>
                        <a:t>(696)</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75445167"/>
                  </a:ext>
                </a:extLst>
              </a:tr>
              <a:tr h="358738">
                <a:tc>
                  <a:txBody>
                    <a:bodyPr/>
                    <a:lstStyle/>
                    <a:p>
                      <a:r>
                        <a:rPr lang="en-US" sz="900" b="1" dirty="0">
                          <a:latin typeface="Helvetica" panose="020B0604020202020204" pitchFamily="34" charset="0"/>
                          <a:cs typeface="Helvetica" panose="020B0604020202020204" pitchFamily="34" charset="0"/>
                        </a:rPr>
                        <a:t>V. State Discretionary $ Per Support Unit</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endParaRPr lang="en-US" sz="900" b="1" dirty="0">
                        <a:latin typeface="Helvetica" panose="020B0604020202020204" pitchFamily="34" charset="0"/>
                        <a:cs typeface="Helvetica" panose="020B0604020202020204" pitchFamily="34" charset="0"/>
                      </a:endParaRP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r"/>
                      <a:r>
                        <a:rPr lang="en-US" sz="900" dirty="0">
                          <a:latin typeface="Helvetica" panose="020B0604020202020204" pitchFamily="34" charset="0"/>
                          <a:cs typeface="Helvetica" panose="020B0604020202020204" pitchFamily="34" charset="0"/>
                        </a:rPr>
                        <a:t>$19,537</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r"/>
                      <a:r>
                        <a:rPr lang="en-US" sz="900" dirty="0">
                          <a:latin typeface="Helvetica" panose="020B0604020202020204" pitchFamily="34" charset="0"/>
                          <a:cs typeface="Helvetica" panose="020B0604020202020204" pitchFamily="34" charset="0"/>
                        </a:rPr>
                        <a:t>$23,472</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r"/>
                      <a:r>
                        <a:rPr lang="en-US" sz="900" dirty="0">
                          <a:solidFill>
                            <a:schemeClr val="tx1"/>
                          </a:solidFill>
                          <a:latin typeface="Helvetica" panose="020B0604020202020204" pitchFamily="34" charset="0"/>
                          <a:cs typeface="Helvetica" panose="020B0604020202020204" pitchFamily="34" charset="0"/>
                        </a:rPr>
                        <a:t>$3,935</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545407349"/>
                  </a:ext>
                </a:extLst>
              </a:tr>
              <a:tr h="221002">
                <a:tc>
                  <a:txBody>
                    <a:bodyPr/>
                    <a:lstStyle/>
                    <a:p>
                      <a:r>
                        <a:rPr lang="en-US" sz="900" b="1" dirty="0">
                          <a:latin typeface="Helvetica" panose="020B0604020202020204" pitchFamily="34" charset="0"/>
                          <a:cs typeface="Helvetica" panose="020B0604020202020204" pitchFamily="34" charset="0"/>
                        </a:rPr>
                        <a:t>VI. State Health </a:t>
                      </a:r>
                      <a:r>
                        <a:rPr lang="en-US" sz="900" b="1" dirty="0" err="1">
                          <a:latin typeface="Helvetica" panose="020B0604020202020204" pitchFamily="34" charset="0"/>
                          <a:cs typeface="Helvetica" panose="020B0604020202020204" pitchFamily="34" charset="0"/>
                        </a:rPr>
                        <a:t>Insur</a:t>
                      </a:r>
                      <a:r>
                        <a:rPr lang="en-US" sz="900" b="1" dirty="0">
                          <a:latin typeface="Helvetica" panose="020B0604020202020204" pitchFamily="34" charset="0"/>
                          <a:cs typeface="Helvetica" panose="020B0604020202020204" pitchFamily="34" charset="0"/>
                        </a:rPr>
                        <a:t>. $ Per Support Unit</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endParaRPr lang="en-US" sz="900" b="1" dirty="0">
                        <a:latin typeface="Helvetica" panose="020B0604020202020204" pitchFamily="34" charset="0"/>
                        <a:cs typeface="Helvetica" panose="020B0604020202020204" pitchFamily="34" charset="0"/>
                      </a:endParaRP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Helvetica" panose="020B0604020202020204" pitchFamily="34" charset="0"/>
                          <a:cs typeface="Helvetica" panose="020B0604020202020204" pitchFamily="34" charset="0"/>
                        </a:rPr>
                        <a:t>$21,854</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Helvetica" panose="020B0604020202020204" pitchFamily="34" charset="0"/>
                          <a:cs typeface="Helvetica" panose="020B0604020202020204" pitchFamily="34" charset="0"/>
                        </a:rPr>
                        <a:t>$20,150</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solidFill>
                            <a:srgbClr val="C00000"/>
                          </a:solidFill>
                          <a:latin typeface="Helvetica" panose="020B0604020202020204" pitchFamily="34" charset="0"/>
                          <a:cs typeface="Helvetica" panose="020B0604020202020204" pitchFamily="34" charset="0"/>
                        </a:rPr>
                        <a:t>($1,704)</a:t>
                      </a:r>
                    </a:p>
                  </a:txBody>
                  <a:tcPr marL="37129" marR="37129" marT="37129" marB="3712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0730760"/>
                  </a:ext>
                </a:extLst>
              </a:tr>
            </a:tbl>
          </a:graphicData>
        </a:graphic>
      </p:graphicFrame>
      <p:sp>
        <p:nvSpPr>
          <p:cNvPr id="3" name="Title 2">
            <a:extLst>
              <a:ext uri="{FF2B5EF4-FFF2-40B4-BE49-F238E27FC236}">
                <a16:creationId xmlns:a16="http://schemas.microsoft.com/office/drawing/2014/main" id="{7702E553-6836-1781-3C9B-2AD6B57C90C9}"/>
              </a:ext>
            </a:extLst>
          </p:cNvPr>
          <p:cNvSpPr>
            <a:spLocks noGrp="1"/>
          </p:cNvSpPr>
          <p:nvPr>
            <p:ph type="title"/>
          </p:nvPr>
        </p:nvSpPr>
        <p:spPr>
          <a:xfrm>
            <a:off x="1216151" y="144150"/>
            <a:ext cx="6665969" cy="596586"/>
          </a:xfrm>
        </p:spPr>
        <p:txBody>
          <a:bodyPr>
            <a:normAutofit/>
          </a:bodyPr>
          <a:lstStyle/>
          <a:p>
            <a:r>
              <a:rPr lang="en-US" dirty="0"/>
              <a:t>FY 2025 Original Appropriation</a:t>
            </a:r>
          </a:p>
        </p:txBody>
      </p:sp>
    </p:spTree>
    <p:extLst>
      <p:ext uri="{BB962C8B-B14F-4D97-AF65-F5344CB8AC3E}">
        <p14:creationId xmlns:p14="http://schemas.microsoft.com/office/powerpoint/2010/main" val="22367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188334" cy="905400"/>
          </a:xfrm>
        </p:spPr>
        <p:txBody>
          <a:bodyPr>
            <a:normAutofit/>
          </a:bodyPr>
          <a:lstStyle/>
          <a:p>
            <a:r>
              <a:rPr lang="en-US" dirty="0">
                <a:highlight>
                  <a:srgbClr val="FFFFFF"/>
                </a:highlight>
              </a:rPr>
              <a:t>FY 2025 K-12 Budget Highlights</a:t>
            </a:r>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814579"/>
            <a:ext cx="7608744" cy="3982728"/>
          </a:xfrm>
        </p:spPr>
        <p:txBody>
          <a:bodyPr>
            <a:normAutofit/>
          </a:bodyPr>
          <a:lstStyle/>
          <a:p>
            <a:pPr>
              <a:lnSpc>
                <a:spcPct val="120000"/>
              </a:lnSpc>
            </a:pPr>
            <a:r>
              <a:rPr lang="en-US" sz="2000" b="1" dirty="0">
                <a:latin typeface="Helvetica"/>
                <a:cs typeface="Helvetica"/>
              </a:rPr>
              <a:t>Enhancement Budget</a:t>
            </a:r>
            <a:endParaRPr lang="en-US" sz="2000" b="1" dirty="0"/>
          </a:p>
          <a:p>
            <a:pPr marL="1257300" lvl="1" indent="-342900">
              <a:lnSpc>
                <a:spcPct val="120000"/>
              </a:lnSpc>
              <a:buFont typeface="Arial" panose="020B0604020202020204" pitchFamily="34" charset="0"/>
              <a:buChar char="•"/>
            </a:pPr>
            <a:r>
              <a:rPr lang="en-US" sz="2000" dirty="0">
                <a:latin typeface="Helvetica"/>
                <a:cs typeface="Helvetica"/>
              </a:rPr>
              <a:t>Facilities</a:t>
            </a:r>
            <a:endParaRPr lang="en-US" sz="2000" dirty="0"/>
          </a:p>
          <a:p>
            <a:pPr marL="1714500" lvl="2">
              <a:lnSpc>
                <a:spcPct val="120000"/>
              </a:lnSpc>
              <a:buFont typeface="Wingdings" panose="020B0604020202020204" pitchFamily="34" charset="0"/>
              <a:buChar char="§"/>
            </a:pPr>
            <a:r>
              <a:rPr lang="en-US" sz="1600" dirty="0">
                <a:latin typeface="Helvetica"/>
                <a:cs typeface="Helvetica"/>
              </a:rPr>
              <a:t>$1 billion in state issued bonds not included in this budget (continuously appropriated)</a:t>
            </a:r>
          </a:p>
          <a:p>
            <a:pPr marL="1714500" lvl="2">
              <a:lnSpc>
                <a:spcPct val="120000"/>
              </a:lnSpc>
              <a:buFont typeface="Wingdings" panose="020B0604020202020204" pitchFamily="34" charset="0"/>
              <a:buChar char="§"/>
            </a:pPr>
            <a:r>
              <a:rPr lang="en-US" sz="1600" dirty="0">
                <a:latin typeface="Helvetica"/>
                <a:cs typeface="Helvetica"/>
              </a:rPr>
              <a:t>$202,978,700 for School District Facilities Fund (H292)</a:t>
            </a:r>
          </a:p>
          <a:p>
            <a:pPr marL="1714500" lvl="2">
              <a:lnSpc>
                <a:spcPct val="120000"/>
              </a:lnSpc>
              <a:buFont typeface="Wingdings" panose="020B0604020202020204" pitchFamily="34" charset="0"/>
              <a:buChar char="§"/>
            </a:pPr>
            <a:r>
              <a:rPr lang="en-US" sz="1600" dirty="0">
                <a:latin typeface="Helvetica"/>
                <a:cs typeface="Helvetica"/>
              </a:rPr>
              <a:t>Bond Levy Equalization and Facilities Maintenance Match discontinued</a:t>
            </a:r>
          </a:p>
          <a:p>
            <a:pPr marL="1714500" lvl="2">
              <a:lnSpc>
                <a:spcPct val="120000"/>
              </a:lnSpc>
              <a:buFont typeface="Wingdings" panose="020B0604020202020204" pitchFamily="34" charset="0"/>
              <a:buChar char="§"/>
            </a:pPr>
            <a:r>
              <a:rPr lang="en-US" sz="1600" dirty="0">
                <a:latin typeface="Helvetica"/>
                <a:cs typeface="Helvetica"/>
              </a:rPr>
              <a:t>Lottery funding put toward School District Facilities Fund </a:t>
            </a:r>
          </a:p>
          <a:p>
            <a:pPr marL="1714500" lvl="2">
              <a:lnSpc>
                <a:spcPct val="120000"/>
              </a:lnSpc>
              <a:buFont typeface="Wingdings" panose="020B0604020202020204" pitchFamily="34" charset="0"/>
              <a:buChar char="§"/>
            </a:pPr>
            <a:r>
              <a:rPr lang="en-US" sz="1600" dirty="0">
                <a:latin typeface="Helvetica"/>
                <a:cs typeface="Helvetica"/>
              </a:rPr>
              <a:t>Charter school facilities: $400 per attending student </a:t>
            </a:r>
          </a:p>
          <a:p>
            <a:pPr marL="1397000" lvl="2" indent="0">
              <a:lnSpc>
                <a:spcPct val="120000"/>
              </a:lnSpc>
              <a:buNone/>
            </a:pPr>
            <a:endParaRPr lang="en-US" sz="1600" dirty="0">
              <a:latin typeface="Helvetica"/>
              <a:cs typeface="Helvetica"/>
            </a:endParaRPr>
          </a:p>
          <a:p>
            <a:pPr marL="1257300" lvl="1" indent="-342900">
              <a:lnSpc>
                <a:spcPct val="120000"/>
              </a:lnSpc>
              <a:buChar char="•"/>
            </a:pPr>
            <a:endParaRPr lang="en-US" sz="2000" dirty="0"/>
          </a:p>
          <a:p>
            <a:pPr lvl="1">
              <a:lnSpc>
                <a:spcPct val="120000"/>
              </a:lnSpc>
            </a:pPr>
            <a:endParaRPr lang="en-US" sz="2000" dirty="0"/>
          </a:p>
          <a:p>
            <a:pPr>
              <a:lnSpc>
                <a:spcPct val="120000"/>
              </a:lnSpc>
            </a:pPr>
            <a:endParaRPr lang="en-US" sz="2000" b="1" dirty="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15</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23451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188334" cy="905400"/>
          </a:xfrm>
        </p:spPr>
        <p:txBody>
          <a:bodyPr>
            <a:normAutofit/>
          </a:bodyPr>
          <a:lstStyle/>
          <a:p>
            <a:r>
              <a:rPr lang="en-US" dirty="0">
                <a:highlight>
                  <a:srgbClr val="FFFFFF"/>
                </a:highlight>
              </a:rPr>
              <a:t>FY 2025 K-12 Budget Highlights</a:t>
            </a:r>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814579"/>
            <a:ext cx="7608744" cy="4156662"/>
          </a:xfrm>
        </p:spPr>
        <p:txBody>
          <a:bodyPr>
            <a:normAutofit/>
          </a:bodyPr>
          <a:lstStyle/>
          <a:p>
            <a:pPr>
              <a:lnSpc>
                <a:spcPct val="120000"/>
              </a:lnSpc>
            </a:pPr>
            <a:r>
              <a:rPr lang="en-US" sz="2000" b="1" dirty="0">
                <a:latin typeface="Helvetica"/>
                <a:cs typeface="Helvetica"/>
              </a:rPr>
              <a:t>Enhancement Budget</a:t>
            </a:r>
            <a:endParaRPr lang="en-US" sz="2000" b="1" dirty="0"/>
          </a:p>
          <a:p>
            <a:pPr marL="1257300" lvl="1" indent="-342900">
              <a:lnSpc>
                <a:spcPct val="120000"/>
              </a:lnSpc>
              <a:buFont typeface="Arial" panose="020B0604020202020204" pitchFamily="34" charset="0"/>
              <a:buChar char="•"/>
            </a:pPr>
            <a:r>
              <a:rPr lang="en-US" sz="2000" dirty="0">
                <a:latin typeface="Helvetica"/>
                <a:cs typeface="Helvetica"/>
              </a:rPr>
              <a:t>COVID funding</a:t>
            </a:r>
            <a:endParaRPr lang="en-US" sz="2000" dirty="0"/>
          </a:p>
          <a:p>
            <a:pPr marL="1714500" lvl="2">
              <a:lnSpc>
                <a:spcPct val="120000"/>
              </a:lnSpc>
              <a:buFont typeface="Wingdings" panose="020B0604020202020204" pitchFamily="34" charset="0"/>
              <a:buChar char="§"/>
            </a:pPr>
            <a:r>
              <a:rPr lang="en-US" sz="1600" dirty="0">
                <a:latin typeface="Helvetica"/>
                <a:cs typeface="Helvetica"/>
              </a:rPr>
              <a:t>$100 million in spending authority for remaining ESSER III and Homeless Children and Youth funding</a:t>
            </a:r>
          </a:p>
          <a:p>
            <a:pPr marL="1714500" lvl="2">
              <a:lnSpc>
                <a:spcPct val="120000"/>
              </a:lnSpc>
              <a:buFont typeface="Wingdings" panose="020B0604020202020204" pitchFamily="34" charset="0"/>
              <a:buChar char="§"/>
            </a:pPr>
            <a:r>
              <a:rPr lang="en-US" sz="1600" dirty="0">
                <a:latin typeface="Helvetica"/>
                <a:cs typeface="Helvetica"/>
              </a:rPr>
              <a:t>September 30, 2024 obligation deadline</a:t>
            </a:r>
          </a:p>
          <a:p>
            <a:pPr marL="1714500" lvl="2">
              <a:lnSpc>
                <a:spcPct val="120000"/>
              </a:lnSpc>
              <a:buFont typeface="Wingdings" panose="020B0604020202020204" pitchFamily="34" charset="0"/>
              <a:buChar char="§"/>
            </a:pPr>
            <a:endParaRPr lang="en-US" sz="1600" dirty="0">
              <a:latin typeface="Helvetica"/>
              <a:cs typeface="Helvetica"/>
            </a:endParaRPr>
          </a:p>
          <a:p>
            <a:pPr marL="1257300" lvl="1" indent="-342900">
              <a:lnSpc>
                <a:spcPct val="120000"/>
              </a:lnSpc>
              <a:buFont typeface="Arial" panose="020B0604020202020204" pitchFamily="34" charset="0"/>
              <a:buChar char="•"/>
            </a:pPr>
            <a:r>
              <a:rPr lang="en-US" sz="2000" dirty="0">
                <a:latin typeface="Helvetica"/>
                <a:cs typeface="Helvetica"/>
              </a:rPr>
              <a:t>Idaho Digital Learning Academy</a:t>
            </a:r>
          </a:p>
          <a:p>
            <a:pPr marL="1714500" lvl="2">
              <a:lnSpc>
                <a:spcPct val="120000"/>
              </a:lnSpc>
              <a:buFont typeface="Wingdings" panose="020B0604020202020204" pitchFamily="34" charset="0"/>
              <a:buChar char="§"/>
            </a:pPr>
            <a:r>
              <a:rPr lang="en-US" sz="1600" dirty="0">
                <a:latin typeface="Helvetica"/>
                <a:cs typeface="Helvetica"/>
              </a:rPr>
              <a:t>Moved to separate division</a:t>
            </a:r>
            <a:endParaRPr lang="en-US" sz="1600" dirty="0"/>
          </a:p>
          <a:p>
            <a:pPr marL="1714500" lvl="2">
              <a:lnSpc>
                <a:spcPct val="120000"/>
              </a:lnSpc>
              <a:buFont typeface="Wingdings" panose="020B0604020202020204" pitchFamily="34" charset="0"/>
              <a:buChar char="§"/>
            </a:pPr>
            <a:r>
              <a:rPr lang="en-US" sz="1600" dirty="0">
                <a:latin typeface="Helvetica"/>
                <a:cs typeface="Helvetica"/>
              </a:rPr>
              <a:t>Funding formula updated</a:t>
            </a:r>
            <a:endParaRPr lang="en-US" sz="1600" dirty="0"/>
          </a:p>
          <a:p>
            <a:pPr marL="2171700" lvl="3">
              <a:lnSpc>
                <a:spcPct val="120000"/>
              </a:lnSpc>
              <a:buFont typeface="Arial" panose="020B0604020202020204" pitchFamily="34" charset="0"/>
              <a:buChar char="•"/>
            </a:pPr>
            <a:r>
              <a:rPr lang="en-US" sz="1400" dirty="0">
                <a:latin typeface="Helvetica"/>
                <a:cs typeface="Helvetica"/>
              </a:rPr>
              <a:t>$430 per enrollment</a:t>
            </a:r>
            <a:endParaRPr lang="en-US" sz="1400" dirty="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16</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427052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188334" cy="905400"/>
          </a:xfrm>
        </p:spPr>
        <p:txBody>
          <a:bodyPr>
            <a:normAutofit/>
          </a:bodyPr>
          <a:lstStyle/>
          <a:p>
            <a:r>
              <a:rPr lang="en-US" dirty="0">
                <a:highlight>
                  <a:srgbClr val="FFFFFF"/>
                </a:highlight>
              </a:rPr>
              <a:t>FY 2025 New Intent Language</a:t>
            </a:r>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814579"/>
            <a:ext cx="7608744" cy="3982728"/>
          </a:xfrm>
        </p:spPr>
        <p:txBody>
          <a:bodyPr>
            <a:normAutofit fontScale="92500" lnSpcReduction="20000"/>
          </a:bodyPr>
          <a:lstStyle/>
          <a:p>
            <a:pPr>
              <a:lnSpc>
                <a:spcPct val="120000"/>
              </a:lnSpc>
            </a:pPr>
            <a:r>
              <a:rPr lang="en-US" sz="2000" b="1" dirty="0">
                <a:latin typeface="Helvetica"/>
                <a:cs typeface="Helvetica"/>
              </a:rPr>
              <a:t>Open Enrollment Information</a:t>
            </a:r>
            <a:endParaRPr lang="en-US" dirty="0"/>
          </a:p>
          <a:p>
            <a:pPr marL="1257300" lvl="1" indent="-342900">
              <a:lnSpc>
                <a:spcPct val="120000"/>
              </a:lnSpc>
              <a:buFont typeface="Arial" panose="020B0604020202020204" pitchFamily="34" charset="0"/>
              <a:buChar char="•"/>
            </a:pPr>
            <a:r>
              <a:rPr lang="en-US" sz="2000" dirty="0">
                <a:latin typeface="Helvetica"/>
                <a:cs typeface="Helvetica"/>
              </a:rPr>
              <a:t>"The State Department of Education shall withhold the November payment for any school district that is not in compliance with the provisions of Section 33-1409, Idaho Code, until such time that a school district becomes compliant." </a:t>
            </a:r>
            <a:endParaRPr lang="en-US" sz="2000" dirty="0">
              <a:solidFill>
                <a:srgbClr val="000000"/>
              </a:solidFill>
              <a:latin typeface="Helvetica"/>
              <a:cs typeface="Helvetica"/>
            </a:endParaRPr>
          </a:p>
          <a:p>
            <a:pPr lvl="1" indent="0">
              <a:lnSpc>
                <a:spcPct val="120000"/>
              </a:lnSpc>
              <a:buNone/>
            </a:pPr>
            <a:endParaRPr lang="en-US" sz="2000" dirty="0">
              <a:latin typeface="Helvetica"/>
              <a:cs typeface="Helvetica"/>
            </a:endParaRPr>
          </a:p>
          <a:p>
            <a:pPr marL="228600">
              <a:lnSpc>
                <a:spcPct val="120000"/>
              </a:lnSpc>
            </a:pPr>
            <a:r>
              <a:rPr lang="en-US" sz="2100" b="1" dirty="0">
                <a:latin typeface="Helvetica"/>
                <a:cs typeface="Helvetica"/>
              </a:rPr>
              <a:t>Digital Content</a:t>
            </a:r>
            <a:endParaRPr lang="en-US" dirty="0"/>
          </a:p>
          <a:p>
            <a:pPr marL="1257300" lvl="1" indent="-342900">
              <a:lnSpc>
                <a:spcPct val="120000"/>
              </a:lnSpc>
              <a:buFont typeface="Arial,Sans-Serif" panose="020B0604020202020204" pitchFamily="34" charset="0"/>
              <a:buChar char="•"/>
            </a:pPr>
            <a:r>
              <a:rPr lang="en-US" sz="2100" dirty="0">
                <a:latin typeface="Helvetica"/>
                <a:cs typeface="Helvetica"/>
              </a:rPr>
              <a:t>"$1,600,000 shall be distributed by the State Department of Education to school districts and public charter schools to purchase digital content and curricula of their choice. Funding will be distributed subject to Section 33-4804(2), Idaho Code." </a:t>
            </a:r>
            <a:endParaRPr lang="en-US" sz="2100" dirty="0">
              <a:solidFill>
                <a:srgbClr val="000000"/>
              </a:solidFill>
              <a:latin typeface="Helvetica"/>
              <a:cs typeface="Helvetica"/>
            </a:endParaRPr>
          </a:p>
          <a:p>
            <a:pPr marL="1257300" lvl="1" indent="-342900">
              <a:lnSpc>
                <a:spcPct val="120000"/>
              </a:lnSpc>
              <a:buChar char="•"/>
            </a:pPr>
            <a:endParaRPr lang="en-US" sz="2000" dirty="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17</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526857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188334" cy="905400"/>
          </a:xfrm>
        </p:spPr>
        <p:txBody>
          <a:bodyPr>
            <a:normAutofit fontScale="90000"/>
          </a:bodyPr>
          <a:lstStyle/>
          <a:p>
            <a:r>
              <a:rPr lang="en-US" dirty="0">
                <a:highlight>
                  <a:srgbClr val="FFFFFF"/>
                </a:highlight>
              </a:rPr>
              <a:t>FY 2025 Department Budget Highlights</a:t>
            </a:r>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814579"/>
            <a:ext cx="7766113" cy="4545944"/>
          </a:xfrm>
        </p:spPr>
        <p:txBody>
          <a:bodyPr>
            <a:normAutofit fontScale="92500" lnSpcReduction="20000"/>
          </a:bodyPr>
          <a:lstStyle/>
          <a:p>
            <a:pPr>
              <a:lnSpc>
                <a:spcPct val="120000"/>
              </a:lnSpc>
            </a:pPr>
            <a:r>
              <a:rPr lang="en-US" sz="2000" b="1" dirty="0">
                <a:latin typeface="Helvetica"/>
                <a:cs typeface="Helvetica"/>
              </a:rPr>
              <a:t>Programs</a:t>
            </a:r>
            <a:endParaRPr lang="en-US" sz="2000" b="1" dirty="0"/>
          </a:p>
          <a:p>
            <a:pPr marL="1257300" lvl="1" indent="-342900">
              <a:lnSpc>
                <a:spcPct val="120000"/>
              </a:lnSpc>
              <a:buFont typeface="Arial" panose="020B0604020202020204" pitchFamily="34" charset="0"/>
              <a:buChar char="•"/>
            </a:pPr>
            <a:r>
              <a:rPr lang="en-US" sz="2000" dirty="0">
                <a:latin typeface="Helvetica"/>
                <a:cs typeface="Helvetica"/>
              </a:rPr>
              <a:t>$350,000 for suicide prevention/behavioral health support</a:t>
            </a:r>
          </a:p>
          <a:p>
            <a:pPr marL="1257300" lvl="1" indent="-342900">
              <a:lnSpc>
                <a:spcPct val="120000"/>
              </a:lnSpc>
              <a:buFont typeface="Arial" panose="020B0604020202020204" pitchFamily="34" charset="0"/>
              <a:buChar char="•"/>
            </a:pPr>
            <a:r>
              <a:rPr lang="en-US" sz="2000" dirty="0">
                <a:latin typeface="Helvetica"/>
                <a:cs typeface="Helvetica"/>
              </a:rPr>
              <a:t>$302,000 for one-time underperforming charter schools support</a:t>
            </a:r>
            <a:endParaRPr lang="en-US" sz="2000" dirty="0"/>
          </a:p>
          <a:p>
            <a:pPr marL="1257300" lvl="1" indent="-342900">
              <a:lnSpc>
                <a:spcPct val="120000"/>
              </a:lnSpc>
              <a:buFont typeface="Arial" panose="020B0604020202020204" pitchFamily="34" charset="0"/>
              <a:buChar char="•"/>
            </a:pPr>
            <a:r>
              <a:rPr lang="en-US" sz="2000" dirty="0">
                <a:latin typeface="Helvetica"/>
                <a:cs typeface="Helvetica"/>
              </a:rPr>
              <a:t>$20 million for Career Ready Students grant program</a:t>
            </a:r>
          </a:p>
          <a:p>
            <a:pPr marL="1257300" lvl="1" indent="-342900">
              <a:lnSpc>
                <a:spcPct val="120000"/>
              </a:lnSpc>
              <a:buFont typeface="Arial" panose="020B0604020202020204" pitchFamily="34" charset="0"/>
              <a:buChar char="•"/>
            </a:pPr>
            <a:r>
              <a:rPr lang="en-US" sz="2000" dirty="0">
                <a:latin typeface="Helvetica"/>
                <a:cs typeface="Helvetica"/>
              </a:rPr>
              <a:t>Spending authority for Professional Standards Commission</a:t>
            </a:r>
          </a:p>
          <a:p>
            <a:pPr marL="1257300" lvl="1" indent="-342900">
              <a:lnSpc>
                <a:spcPct val="120000"/>
              </a:lnSpc>
              <a:buFont typeface="Arial" panose="020B0604020202020204" pitchFamily="34" charset="0"/>
              <a:buChar char="•"/>
            </a:pPr>
            <a:r>
              <a:rPr lang="en-US" sz="2000" dirty="0">
                <a:latin typeface="Helvetica"/>
                <a:cs typeface="Helvetica"/>
              </a:rPr>
              <a:t>Spending authority to administer remaining COVID funding</a:t>
            </a:r>
          </a:p>
          <a:p>
            <a:pPr lvl="1" indent="0">
              <a:lnSpc>
                <a:spcPct val="120000"/>
              </a:lnSpc>
              <a:buNone/>
            </a:pPr>
            <a:endParaRPr lang="en-US" sz="2000" dirty="0">
              <a:latin typeface="Helvetica"/>
              <a:cs typeface="Helvetica"/>
            </a:endParaRPr>
          </a:p>
          <a:p>
            <a:pPr indent="0">
              <a:lnSpc>
                <a:spcPct val="120000"/>
              </a:lnSpc>
              <a:buNone/>
            </a:pPr>
            <a:r>
              <a:rPr lang="en-US" sz="2000" b="1" dirty="0">
                <a:latin typeface="Helvetica"/>
                <a:cs typeface="Helvetica"/>
              </a:rPr>
              <a:t>Positions</a:t>
            </a:r>
            <a:endParaRPr lang="en-US" sz="2000" dirty="0">
              <a:solidFill>
                <a:srgbClr val="000000"/>
              </a:solidFill>
              <a:latin typeface="Helvetica"/>
              <a:cs typeface="Helvetica"/>
            </a:endParaRPr>
          </a:p>
          <a:p>
            <a:pPr marL="1257300" lvl="1" indent="-342900">
              <a:lnSpc>
                <a:spcPct val="120000"/>
              </a:lnSpc>
              <a:buFont typeface="Arial,Sans-Serif"/>
              <a:buChar char="•"/>
            </a:pPr>
            <a:r>
              <a:rPr lang="en-US" sz="2000" dirty="0">
                <a:latin typeface="Helvetica"/>
                <a:cs typeface="Helvetica"/>
              </a:rPr>
              <a:t>Auditor: help verify data that drives funding distributions</a:t>
            </a:r>
            <a:endParaRPr lang="en-US" sz="2000" dirty="0">
              <a:solidFill>
                <a:srgbClr val="000000"/>
              </a:solidFill>
              <a:latin typeface="Helvetica"/>
              <a:cs typeface="Helvetica"/>
            </a:endParaRPr>
          </a:p>
          <a:p>
            <a:pPr marL="1257300" lvl="1" indent="-342900">
              <a:lnSpc>
                <a:spcPct val="120000"/>
              </a:lnSpc>
              <a:buFont typeface="Arial,Sans-Serif"/>
              <a:buChar char="•"/>
            </a:pPr>
            <a:r>
              <a:rPr lang="en-US" sz="2000" dirty="0">
                <a:latin typeface="Helvetica"/>
                <a:cs typeface="Helvetica"/>
              </a:rPr>
              <a:t>Regional Director: support northern part of the state</a:t>
            </a:r>
          </a:p>
          <a:p>
            <a:pPr marL="1257300" lvl="1" indent="-342900">
              <a:lnSpc>
                <a:spcPct val="120000"/>
              </a:lnSpc>
              <a:buFont typeface="Arial,Sans-Serif"/>
              <a:buChar char="•"/>
            </a:pPr>
            <a:r>
              <a:rPr lang="en-US" sz="2000" dirty="0">
                <a:latin typeface="Helvetica"/>
                <a:cs typeface="Helvetica"/>
              </a:rPr>
              <a:t>Half-time position for underperforming charter school support</a:t>
            </a:r>
            <a:endParaRPr lang="en-US" sz="2000" dirty="0"/>
          </a:p>
          <a:p>
            <a:pPr marL="1257300" lvl="1" indent="-342900">
              <a:lnSpc>
                <a:spcPct val="120000"/>
              </a:lnSpc>
              <a:buFont typeface="Arial,Sans-Serif"/>
              <a:buChar char="•"/>
            </a:pPr>
            <a:endParaRPr lang="en-US" sz="2000" dirty="0"/>
          </a:p>
          <a:p>
            <a:pPr marL="1257300" lvl="1" indent="-342900">
              <a:lnSpc>
                <a:spcPct val="120000"/>
              </a:lnSpc>
              <a:buFont typeface="Arial,Sans-Serif"/>
              <a:buChar char="•"/>
            </a:pPr>
            <a:endParaRPr lang="en-US" sz="2000" dirty="0"/>
          </a:p>
          <a:p>
            <a:pPr lvl="1" indent="0">
              <a:lnSpc>
                <a:spcPct val="120000"/>
              </a:lnSpc>
              <a:buNone/>
            </a:pPr>
            <a:endParaRPr lang="en-US" sz="2000" dirty="0"/>
          </a:p>
          <a:p>
            <a:pPr lvl="1" indent="0">
              <a:lnSpc>
                <a:spcPct val="120000"/>
              </a:lnSpc>
              <a:buNone/>
            </a:pPr>
            <a:endParaRPr lang="en-US" sz="2000" dirty="0"/>
          </a:p>
          <a:p>
            <a:pPr marL="1257300" lvl="1" indent="-342900">
              <a:lnSpc>
                <a:spcPct val="120000"/>
              </a:lnSpc>
              <a:buChar char="•"/>
            </a:pPr>
            <a:endParaRPr lang="en-US" sz="2000" dirty="0"/>
          </a:p>
          <a:p>
            <a:pPr marL="1257300" lvl="1" indent="-342900">
              <a:lnSpc>
                <a:spcPct val="120000"/>
              </a:lnSpc>
              <a:buChar char="•"/>
            </a:pPr>
            <a:endParaRPr lang="en-US" sz="2000" dirty="0"/>
          </a:p>
          <a:p>
            <a:pPr lvl="1">
              <a:lnSpc>
                <a:spcPct val="120000"/>
              </a:lnSpc>
            </a:pPr>
            <a:endParaRPr lang="en-US" sz="2000" dirty="0"/>
          </a:p>
          <a:p>
            <a:pPr>
              <a:lnSpc>
                <a:spcPct val="120000"/>
              </a:lnSpc>
            </a:pPr>
            <a:endParaRPr lang="en-US" sz="2000" b="1" dirty="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18</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820797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dirty="0">
                <a:latin typeface="Georgia" panose="02040502050405020303" pitchFamily="18" charset="0"/>
              </a:rPr>
              <a:t>Q &amp; A</a:t>
            </a:r>
            <a:endParaRPr dirty="0">
              <a:latin typeface="Georgia" panose="02040502050405020303" pitchFamily="18" charset="0"/>
            </a:endParaRPr>
          </a:p>
        </p:txBody>
      </p:sp>
      <p:sp>
        <p:nvSpPr>
          <p:cNvPr id="198" name="Google Shape;198;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19</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60887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6536572" cy="905400"/>
          </a:xfrm>
        </p:spPr>
        <p:txBody>
          <a:bodyPr>
            <a:normAutofit/>
          </a:bodyPr>
          <a:lstStyle/>
          <a:p>
            <a:r>
              <a:rPr lang="en-US" b="1" i="0" dirty="0">
                <a:effectLst/>
                <a:highlight>
                  <a:srgbClr val="FFFFFF"/>
                </a:highlight>
              </a:rPr>
              <a:t>Supplemental Request for 2024</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a:lstStyle/>
          <a:p>
            <a:pPr>
              <a:lnSpc>
                <a:spcPct val="100000"/>
              </a:lnSpc>
            </a:pPr>
            <a:r>
              <a:rPr lang="en-US" sz="2000" b="1" u="sng" dirty="0">
                <a:latin typeface="Helvetica"/>
                <a:cs typeface="Helvetica"/>
              </a:rPr>
              <a:t>Legislative Intent</a:t>
            </a:r>
          </a:p>
          <a:p>
            <a:pPr>
              <a:lnSpc>
                <a:spcPct val="100000"/>
              </a:lnSpc>
            </a:pPr>
            <a:r>
              <a:rPr lang="en-US" sz="2000" dirty="0">
                <a:latin typeface="Helvetica"/>
                <a:cs typeface="Helvetica"/>
              </a:rPr>
              <a:t>Address the funding gap created in the transition between 2023 enrollment-based funding and returning to seat-time funding in 2024 in order to access HB 1 ($330m). </a:t>
            </a:r>
            <a:endParaRPr lang="en-US" sz="2000" dirty="0"/>
          </a:p>
          <a:p>
            <a:pPr>
              <a:lnSpc>
                <a:spcPct val="100000"/>
              </a:lnSpc>
            </a:pPr>
            <a:endParaRPr lang="en-US" sz="2000" dirty="0"/>
          </a:p>
          <a:p>
            <a:pPr>
              <a:lnSpc>
                <a:spcPct val="100000"/>
              </a:lnSpc>
            </a:pPr>
            <a:r>
              <a:rPr lang="en-US" sz="2000" b="1" u="sng" dirty="0">
                <a:latin typeface="Helvetica"/>
                <a:cs typeface="Helvetica"/>
              </a:rPr>
              <a:t>Key Impact</a:t>
            </a:r>
          </a:p>
          <a:p>
            <a:pPr>
              <a:lnSpc>
                <a:spcPct val="100000"/>
              </a:lnSpc>
            </a:pPr>
            <a:r>
              <a:rPr lang="en-US" sz="2000" dirty="0">
                <a:latin typeface="Helvetica"/>
                <a:cs typeface="Helvetica"/>
              </a:rPr>
              <a:t>$105m to schools in 2024 via discretionary</a:t>
            </a:r>
          </a:p>
          <a:p>
            <a:pPr>
              <a:lnSpc>
                <a:spcPct val="100000"/>
              </a:lnSpc>
            </a:pPr>
            <a:r>
              <a:rPr lang="en-US" sz="2000" dirty="0">
                <a:latin typeface="Helvetica"/>
                <a:cs typeface="Helvetica"/>
              </a:rPr>
              <a:t>$20m granted to the Career Ready Schools Grant</a:t>
            </a:r>
          </a:p>
          <a:p>
            <a:pPr>
              <a:lnSpc>
                <a:spcPct val="100000"/>
              </a:lnSpc>
            </a:pPr>
            <a:r>
              <a:rPr lang="en-US" sz="2000" dirty="0">
                <a:latin typeface="Helvetica"/>
                <a:cs typeface="Helvetica"/>
              </a:rPr>
              <a:t>$20m additional funding to H292 distributions</a:t>
            </a:r>
          </a:p>
          <a:p>
            <a:pPr>
              <a:lnSpc>
                <a:spcPct val="100000"/>
              </a:lnSpc>
            </a:pPr>
            <a:endParaRPr lang="en-US" sz="2000" dirty="0"/>
          </a:p>
          <a:p>
            <a:pPr>
              <a:lnSpc>
                <a:spcPct val="100000"/>
              </a:lnSpc>
            </a:pPr>
            <a:r>
              <a:rPr lang="en-US" sz="2000" dirty="0">
                <a:latin typeface="Helvetica"/>
                <a:cs typeface="Helvetica"/>
              </a:rPr>
              <a:t>Additional monies to discretionary, if gap is more than $145m</a:t>
            </a: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72665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dirty="0">
                <a:latin typeface="Georgia" panose="02040502050405020303" pitchFamily="18" charset="0"/>
              </a:rPr>
              <a:t>Lunch</a:t>
            </a:r>
            <a:endParaRPr dirty="0">
              <a:latin typeface="Georgia" panose="02040502050405020303" pitchFamily="18" charset="0"/>
            </a:endParaRPr>
          </a:p>
        </p:txBody>
      </p:sp>
      <p:sp>
        <p:nvSpPr>
          <p:cNvPr id="198" name="Google Shape;198;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20</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03419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dirty="0">
                <a:latin typeface="Georgia" panose="02040502050405020303" pitchFamily="18" charset="0"/>
              </a:rPr>
              <a:t>Afternoon</a:t>
            </a:r>
            <a:endParaRPr dirty="0">
              <a:latin typeface="Georgia" panose="02040502050405020303" pitchFamily="18" charset="0"/>
            </a:endParaRPr>
          </a:p>
        </p:txBody>
      </p:sp>
      <p:sp>
        <p:nvSpPr>
          <p:cNvPr id="198" name="Google Shape;198;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21</a:t>
            </a:fld>
            <a:endParaRPr sz="800">
              <a:solidFill>
                <a:srgbClr val="E7C221"/>
              </a:solidFill>
              <a:latin typeface="Georgia" panose="02040502050405020303" pitchFamily="18" charset="0"/>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4" name="Title 3">
            <a:extLst>
              <a:ext uri="{FF2B5EF4-FFF2-40B4-BE49-F238E27FC236}">
                <a16:creationId xmlns:a16="http://schemas.microsoft.com/office/drawing/2014/main" id="{C2B60A1E-1E5D-5CDE-4C09-0D2456576D07}"/>
              </a:ext>
            </a:extLst>
          </p:cNvPr>
          <p:cNvSpPr>
            <a:spLocks noGrp="1"/>
          </p:cNvSpPr>
          <p:nvPr>
            <p:ph type="title" idx="2"/>
          </p:nvPr>
        </p:nvSpPr>
        <p:spPr/>
        <p:txBody>
          <a:bodyPr>
            <a:normAutofit fontScale="90000"/>
          </a:bodyPr>
          <a:lstStyle/>
          <a:p>
            <a:r>
              <a:rPr lang="en-US" dirty="0">
                <a:latin typeface="Georgia" panose="02040502050405020303" pitchFamily="18" charset="0"/>
              </a:rPr>
              <a:t>Legislative Process 101</a:t>
            </a:r>
          </a:p>
        </p:txBody>
      </p:sp>
      <p:sp>
        <p:nvSpPr>
          <p:cNvPr id="2" name="Title 1">
            <a:extLst>
              <a:ext uri="{FF2B5EF4-FFF2-40B4-BE49-F238E27FC236}">
                <a16:creationId xmlns:a16="http://schemas.microsoft.com/office/drawing/2014/main" id="{A62B3583-FCDF-42DC-D263-575078417E62}"/>
              </a:ext>
            </a:extLst>
          </p:cNvPr>
          <p:cNvSpPr>
            <a:spLocks noGrp="1"/>
          </p:cNvSpPr>
          <p:nvPr>
            <p:ph type="title"/>
          </p:nvPr>
        </p:nvSpPr>
        <p:spPr>
          <a:xfrm>
            <a:off x="552005" y="902622"/>
            <a:ext cx="4005900" cy="905400"/>
          </a:xfrm>
        </p:spPr>
        <p:txBody>
          <a:bodyPr/>
          <a:lstStyle/>
          <a:p>
            <a:r>
              <a:rPr lang="en-US" dirty="0">
                <a:solidFill>
                  <a:schemeClr val="bg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Citizen Legislators</a:t>
            </a:r>
            <a:endParaRPr lang="en-US" dirty="0">
              <a:solidFill>
                <a:schemeClr val="bg1"/>
              </a:solidFill>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BCB45D56-1A06-3680-84A2-E4C444E83042}"/>
              </a:ext>
            </a:extLst>
          </p:cNvPr>
          <p:cNvSpPr>
            <a:spLocks noGrp="1"/>
          </p:cNvSpPr>
          <p:nvPr>
            <p:ph type="body" idx="1"/>
          </p:nvPr>
        </p:nvSpPr>
        <p:spPr>
          <a:xfrm>
            <a:off x="552000" y="1553846"/>
            <a:ext cx="7913348" cy="3273104"/>
          </a:xfrm>
        </p:spPr>
        <p:txBody>
          <a:bodyPr>
            <a:normAutofit/>
          </a:bodyPr>
          <a:lstStyle/>
          <a:p>
            <a:r>
              <a:rPr lang="en-US" sz="2000" dirty="0">
                <a:latin typeface="Helvetica"/>
                <a:cs typeface="Helvetica"/>
              </a:rPr>
              <a:t>Our 105 Senators &amp; Representatives are citizen-legislators, all serving 2-year terms.</a:t>
            </a:r>
            <a:endParaRPr lang="en-US" sz="2000" dirty="0">
              <a:latin typeface="Helvetica" panose="020B0604020202020204" pitchFamily="34" charset="0"/>
              <a:cs typeface="Helvetica" panose="020B0604020202020204" pitchFamily="34" charset="0"/>
            </a:endParaRPr>
          </a:p>
          <a:p>
            <a:endParaRPr lang="en-US" sz="2000" dirty="0">
              <a:solidFill>
                <a:schemeClr val="bg1"/>
              </a:solidFill>
              <a:latin typeface="Helvetica"/>
              <a:cs typeface="Helvetica"/>
            </a:endParaRPr>
          </a:p>
          <a:p>
            <a:pPr marL="457200" indent="-342900">
              <a:buFont typeface="Arial" panose="020B0604020202020204" pitchFamily="34" charset="0"/>
              <a:buChar char="•"/>
            </a:pPr>
            <a:r>
              <a:rPr lang="en-US" sz="2000" dirty="0">
                <a:solidFill>
                  <a:schemeClr val="bg1"/>
                </a:solidFill>
                <a:latin typeface="Helvetica"/>
                <a:cs typeface="Helvetica"/>
              </a:rPr>
              <a:t>"They are farmers and ranchers, business men and women, lawyers, doctors, sales people, loggers, teachers."</a:t>
            </a:r>
            <a:endParaRPr lang="en-US" sz="2000" dirty="0">
              <a:solidFill>
                <a:schemeClr val="bg1"/>
              </a:solidFill>
            </a:endParaRPr>
          </a:p>
          <a:p>
            <a:endParaRPr lang="en-US" sz="2000" dirty="0"/>
          </a:p>
          <a:p>
            <a:r>
              <a:rPr lang="en-US" sz="2000" dirty="0">
                <a:latin typeface="Helvetica"/>
                <a:cs typeface="Helvetica"/>
              </a:rPr>
              <a:t>7 Constitutional officers are paid positions and elected to 4-year terms (a plural executive).</a:t>
            </a:r>
          </a:p>
          <a:p>
            <a:endParaRPr lang="en-US" sz="2000" dirty="0">
              <a:latin typeface="Helvetica"/>
              <a:cs typeface="Helvetica"/>
            </a:endParaRPr>
          </a:p>
          <a:p>
            <a:r>
              <a:rPr lang="en-US" sz="2000" dirty="0">
                <a:latin typeface="Helvetica"/>
                <a:cs typeface="Helvetica"/>
              </a:rPr>
              <a:t>Each state government's legislature and executive branch is structured differently </a:t>
            </a:r>
          </a:p>
        </p:txBody>
      </p:sp>
      <p:sp>
        <p:nvSpPr>
          <p:cNvPr id="284" name="Google Shape;284;p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22</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879353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4" name="Title 3">
            <a:extLst>
              <a:ext uri="{FF2B5EF4-FFF2-40B4-BE49-F238E27FC236}">
                <a16:creationId xmlns:a16="http://schemas.microsoft.com/office/drawing/2014/main" id="{C2B60A1E-1E5D-5CDE-4C09-0D2456576D07}"/>
              </a:ext>
            </a:extLst>
          </p:cNvPr>
          <p:cNvSpPr>
            <a:spLocks noGrp="1"/>
          </p:cNvSpPr>
          <p:nvPr>
            <p:ph type="title" idx="2"/>
          </p:nvPr>
        </p:nvSpPr>
        <p:spPr/>
        <p:txBody>
          <a:bodyPr>
            <a:normAutofit fontScale="90000"/>
          </a:bodyPr>
          <a:lstStyle/>
          <a:p>
            <a:r>
              <a:rPr lang="en-US" dirty="0">
                <a:latin typeface="Georgia" panose="02040502050405020303" pitchFamily="18" charset="0"/>
              </a:rPr>
              <a:t>Legislative Process 101</a:t>
            </a:r>
          </a:p>
        </p:txBody>
      </p:sp>
      <p:sp>
        <p:nvSpPr>
          <p:cNvPr id="2" name="Title 1">
            <a:extLst>
              <a:ext uri="{FF2B5EF4-FFF2-40B4-BE49-F238E27FC236}">
                <a16:creationId xmlns:a16="http://schemas.microsoft.com/office/drawing/2014/main" id="{A62B3583-FCDF-42DC-D263-575078417E62}"/>
              </a:ext>
            </a:extLst>
          </p:cNvPr>
          <p:cNvSpPr>
            <a:spLocks noGrp="1"/>
          </p:cNvSpPr>
          <p:nvPr>
            <p:ph type="title"/>
          </p:nvPr>
        </p:nvSpPr>
        <p:spPr>
          <a:xfrm>
            <a:off x="576153" y="934819"/>
            <a:ext cx="6974288" cy="905400"/>
          </a:xfrm>
        </p:spPr>
        <p:txBody>
          <a:bodyPr>
            <a:normAutofit fontScale="90000"/>
          </a:bodyPr>
          <a:lstStyle/>
          <a:p>
            <a:r>
              <a:rPr lang="en-US" u="sng" dirty="0">
                <a:latin typeface="Helvetica" panose="020B0604020202020204" pitchFamily="34" charset="0"/>
                <a:cs typeface="Helvetica" panose="020B0604020202020204" pitchFamily="34" charset="0"/>
              </a:rPr>
              <a:t>Legislative Services Office (LSO) Process</a:t>
            </a:r>
          </a:p>
        </p:txBody>
      </p:sp>
      <p:sp>
        <p:nvSpPr>
          <p:cNvPr id="3" name="Text Placeholder 2">
            <a:extLst>
              <a:ext uri="{FF2B5EF4-FFF2-40B4-BE49-F238E27FC236}">
                <a16:creationId xmlns:a16="http://schemas.microsoft.com/office/drawing/2014/main" id="{BCB45D56-1A06-3680-84A2-E4C444E83042}"/>
              </a:ext>
            </a:extLst>
          </p:cNvPr>
          <p:cNvSpPr>
            <a:spLocks noGrp="1"/>
          </p:cNvSpPr>
          <p:nvPr>
            <p:ph type="body" idx="1"/>
          </p:nvPr>
        </p:nvSpPr>
        <p:spPr>
          <a:xfrm>
            <a:off x="576148" y="1499303"/>
            <a:ext cx="8459618" cy="3069709"/>
          </a:xfrm>
        </p:spPr>
        <p:txBody>
          <a:bodyPr spcFirstLastPara="1" vert="horz" wrap="square" lIns="91425" tIns="91425" rIns="91425" bIns="91425" rtlCol="0" anchor="t" anchorCtr="0">
            <a:noAutofit/>
          </a:bodyPr>
          <a:lstStyle/>
          <a:p>
            <a:r>
              <a:rPr lang="en-US" sz="2000" dirty="0">
                <a:latin typeface="Helvetica"/>
                <a:cs typeface="Helvetica"/>
              </a:rPr>
              <a:t>All legislation and budgets are drafted by non-partisan staff who support the Legislature during the session.</a:t>
            </a:r>
            <a:endParaRPr lang="en-US" sz="2000" dirty="0"/>
          </a:p>
          <a:p>
            <a:endParaRPr lang="en-US" sz="2000" dirty="0">
              <a:latin typeface="Helvetica"/>
              <a:cs typeface="Helvetica"/>
            </a:endParaRPr>
          </a:p>
          <a:p>
            <a:r>
              <a:rPr lang="en-US" sz="2000" dirty="0">
                <a:solidFill>
                  <a:schemeClr val="bg1"/>
                </a:solidFill>
                <a:latin typeface="Helvetica"/>
                <a:cs typeface="Helvetica"/>
              </a:rPr>
              <a:t>All legislation must go through this drafting process.</a:t>
            </a:r>
            <a:endParaRPr lang="en-US" sz="2000" dirty="0">
              <a:solidFill>
                <a:schemeClr val="bg1"/>
              </a:solidFill>
            </a:endParaRPr>
          </a:p>
          <a:p>
            <a:endParaRPr lang="en-US" sz="2000" dirty="0">
              <a:solidFill>
                <a:schemeClr val="bg1"/>
              </a:solidFill>
              <a:latin typeface="Helvetica"/>
              <a:cs typeface="Helvetica"/>
            </a:endParaRPr>
          </a:p>
          <a:p>
            <a:r>
              <a:rPr lang="en-US" sz="2000" dirty="0">
                <a:solidFill>
                  <a:schemeClr val="bg1"/>
                </a:solidFill>
                <a:latin typeface="Helvetica"/>
                <a:cs typeface="Helvetica"/>
              </a:rPr>
              <a:t>LSO is comprised of four different offices: Budget and Policy Analysis; Information Technology; Legislative Audits; and Research and Legislation.</a:t>
            </a:r>
            <a:endParaRPr lang="en-US" sz="2000" dirty="0">
              <a:solidFill>
                <a:schemeClr val="bg1"/>
              </a:solidFill>
            </a:endParaRPr>
          </a:p>
          <a:p>
            <a:endParaRPr lang="en-US" sz="2000" dirty="0">
              <a:latin typeface="Helvetica"/>
              <a:cs typeface="Helvetica"/>
            </a:endParaRPr>
          </a:p>
          <a:p>
            <a:r>
              <a:rPr lang="en-US" sz="2000" dirty="0">
                <a:latin typeface="Helvetica"/>
                <a:cs typeface="Helvetica"/>
              </a:rPr>
              <a:t>Idaho Department of Education's finance team works closely with LSO staff on the budget for K-12 and Idaho Department of Education.</a:t>
            </a:r>
          </a:p>
          <a:p>
            <a:endParaRPr lang="en-US" dirty="0">
              <a:solidFill>
                <a:schemeClr val="bg1"/>
              </a:solidFill>
              <a:latin typeface="Helvetica"/>
              <a:cs typeface="Helvetica"/>
            </a:endParaRPr>
          </a:p>
          <a:p>
            <a:pPr marL="285750" indent="-285750">
              <a:buFont typeface="Arial"/>
              <a:buChar char="•"/>
            </a:pPr>
            <a:endParaRPr lang="en-US" sz="1000" b="1" dirty="0">
              <a:solidFill>
                <a:schemeClr val="bg1"/>
              </a:solidFill>
            </a:endParaRPr>
          </a:p>
          <a:p>
            <a:endParaRPr lang="en-US" dirty="0">
              <a:latin typeface="Helvetica"/>
              <a:cs typeface="Helvetica"/>
            </a:endParaRPr>
          </a:p>
        </p:txBody>
      </p:sp>
      <p:sp>
        <p:nvSpPr>
          <p:cNvPr id="284" name="Google Shape;284;p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23</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034556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4" name="Title 3">
            <a:extLst>
              <a:ext uri="{FF2B5EF4-FFF2-40B4-BE49-F238E27FC236}">
                <a16:creationId xmlns:a16="http://schemas.microsoft.com/office/drawing/2014/main" id="{C2B60A1E-1E5D-5CDE-4C09-0D2456576D07}"/>
              </a:ext>
            </a:extLst>
          </p:cNvPr>
          <p:cNvSpPr>
            <a:spLocks noGrp="1"/>
          </p:cNvSpPr>
          <p:nvPr>
            <p:ph type="title" idx="2"/>
          </p:nvPr>
        </p:nvSpPr>
        <p:spPr/>
        <p:txBody>
          <a:bodyPr>
            <a:normAutofit fontScale="90000"/>
          </a:bodyPr>
          <a:lstStyle/>
          <a:p>
            <a:r>
              <a:rPr lang="en-US" dirty="0">
                <a:latin typeface="Georgia" panose="02040502050405020303" pitchFamily="18" charset="0"/>
              </a:rPr>
              <a:t>Legislative Process 101</a:t>
            </a:r>
          </a:p>
        </p:txBody>
      </p:sp>
      <p:sp>
        <p:nvSpPr>
          <p:cNvPr id="2" name="Title 1">
            <a:extLst>
              <a:ext uri="{FF2B5EF4-FFF2-40B4-BE49-F238E27FC236}">
                <a16:creationId xmlns:a16="http://schemas.microsoft.com/office/drawing/2014/main" id="{A62B3583-FCDF-42DC-D263-575078417E62}"/>
              </a:ext>
            </a:extLst>
          </p:cNvPr>
          <p:cNvSpPr>
            <a:spLocks noGrp="1"/>
          </p:cNvSpPr>
          <p:nvPr>
            <p:ph type="title"/>
          </p:nvPr>
        </p:nvSpPr>
        <p:spPr>
          <a:xfrm>
            <a:off x="552005" y="930374"/>
            <a:ext cx="4005900" cy="905400"/>
          </a:xfrm>
        </p:spPr>
        <p:txBody>
          <a:bodyPr>
            <a:normAutofit/>
          </a:bodyPr>
          <a:lstStyle/>
          <a:p>
            <a:r>
              <a:rPr lang="en-US" u="sng" dirty="0">
                <a:latin typeface="Helvetica" panose="020B0604020202020204" pitchFamily="34" charset="0"/>
                <a:cs typeface="Helvetica" panose="020B0604020202020204" pitchFamily="34" charset="0"/>
              </a:rPr>
              <a:t>Routing Slip (RS)</a:t>
            </a:r>
          </a:p>
        </p:txBody>
      </p:sp>
      <p:sp>
        <p:nvSpPr>
          <p:cNvPr id="3" name="Text Placeholder 2">
            <a:extLst>
              <a:ext uri="{FF2B5EF4-FFF2-40B4-BE49-F238E27FC236}">
                <a16:creationId xmlns:a16="http://schemas.microsoft.com/office/drawing/2014/main" id="{BCB45D56-1A06-3680-84A2-E4C444E83042}"/>
              </a:ext>
            </a:extLst>
          </p:cNvPr>
          <p:cNvSpPr>
            <a:spLocks noGrp="1"/>
          </p:cNvSpPr>
          <p:nvPr>
            <p:ph type="body" idx="1"/>
          </p:nvPr>
        </p:nvSpPr>
        <p:spPr>
          <a:xfrm>
            <a:off x="552000" y="1521408"/>
            <a:ext cx="8049105" cy="2522357"/>
          </a:xfrm>
        </p:spPr>
        <p:txBody>
          <a:bodyPr spcFirstLastPara="1" vert="horz" wrap="square" lIns="91425" tIns="91425" rIns="91425" bIns="91425" rtlCol="0" anchor="t" anchorCtr="0">
            <a:noAutofit/>
          </a:bodyPr>
          <a:lstStyle/>
          <a:p>
            <a:r>
              <a:rPr lang="en-US" sz="2000" dirty="0">
                <a:latin typeface="Helvetica"/>
                <a:cs typeface="Helvetica"/>
              </a:rPr>
              <a:t>Draft legislation is created and put into an RS form by LSO staff.</a:t>
            </a:r>
            <a:endParaRPr lang="en-US" sz="2000" dirty="0"/>
          </a:p>
          <a:p>
            <a:endParaRPr lang="en-US" sz="2000" dirty="0"/>
          </a:p>
          <a:p>
            <a:r>
              <a:rPr lang="en-US" sz="2000" dirty="0">
                <a:latin typeface="Helvetica"/>
                <a:cs typeface="Helvetica"/>
              </a:rPr>
              <a:t>An RS is introduced in an initial committee hearing, called a print hearing. If the committee approves the introduction, this RS gets a bill number and a potential full committee hearing.</a:t>
            </a:r>
            <a:endParaRPr lang="en-US" sz="2000" dirty="0"/>
          </a:p>
          <a:p>
            <a:endParaRPr lang="en-US" sz="2000" dirty="0"/>
          </a:p>
          <a:p>
            <a:r>
              <a:rPr lang="en-US" sz="2000" dirty="0">
                <a:latin typeface="Helvetica"/>
                <a:cs typeface="Helvetica"/>
              </a:rPr>
              <a:t>A bill is getting an assigned number based on order and which body (i.e., House or Senate) introduces the bill.</a:t>
            </a:r>
            <a:endParaRPr lang="en-US" sz="2000" dirty="0"/>
          </a:p>
        </p:txBody>
      </p:sp>
      <p:sp>
        <p:nvSpPr>
          <p:cNvPr id="284" name="Google Shape;284;p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24</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09677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4" name="Title 3">
            <a:extLst>
              <a:ext uri="{FF2B5EF4-FFF2-40B4-BE49-F238E27FC236}">
                <a16:creationId xmlns:a16="http://schemas.microsoft.com/office/drawing/2014/main" id="{C2B60A1E-1E5D-5CDE-4C09-0D2456576D07}"/>
              </a:ext>
            </a:extLst>
          </p:cNvPr>
          <p:cNvSpPr>
            <a:spLocks noGrp="1"/>
          </p:cNvSpPr>
          <p:nvPr>
            <p:ph type="title" idx="2"/>
          </p:nvPr>
        </p:nvSpPr>
        <p:spPr/>
        <p:txBody>
          <a:bodyPr>
            <a:normAutofit fontScale="90000"/>
          </a:bodyPr>
          <a:lstStyle/>
          <a:p>
            <a:r>
              <a:rPr lang="en-US" dirty="0">
                <a:latin typeface="Georgia" panose="02040502050405020303" pitchFamily="18" charset="0"/>
              </a:rPr>
              <a:t>Legislative Process 101</a:t>
            </a:r>
          </a:p>
        </p:txBody>
      </p:sp>
      <p:sp>
        <p:nvSpPr>
          <p:cNvPr id="2" name="Title 1">
            <a:extLst>
              <a:ext uri="{FF2B5EF4-FFF2-40B4-BE49-F238E27FC236}">
                <a16:creationId xmlns:a16="http://schemas.microsoft.com/office/drawing/2014/main" id="{A62B3583-FCDF-42DC-D263-575078417E62}"/>
              </a:ext>
            </a:extLst>
          </p:cNvPr>
          <p:cNvSpPr>
            <a:spLocks noGrp="1"/>
          </p:cNvSpPr>
          <p:nvPr>
            <p:ph type="title"/>
          </p:nvPr>
        </p:nvSpPr>
        <p:spPr>
          <a:xfrm>
            <a:off x="552005" y="836545"/>
            <a:ext cx="4005900" cy="905400"/>
          </a:xfrm>
        </p:spPr>
        <p:txBody>
          <a:bodyPr>
            <a:normAutofit/>
          </a:bodyPr>
          <a:lstStyle/>
          <a:p>
            <a:r>
              <a:rPr lang="en-US" u="sng" dirty="0">
                <a:latin typeface="Helvetica" panose="020B0604020202020204" pitchFamily="34" charset="0"/>
                <a:cs typeface="Helvetica" panose="020B0604020202020204" pitchFamily="34" charset="0"/>
              </a:rPr>
              <a:t>Germane Committee</a:t>
            </a:r>
          </a:p>
        </p:txBody>
      </p:sp>
      <p:sp>
        <p:nvSpPr>
          <p:cNvPr id="3" name="Text Placeholder 2">
            <a:extLst>
              <a:ext uri="{FF2B5EF4-FFF2-40B4-BE49-F238E27FC236}">
                <a16:creationId xmlns:a16="http://schemas.microsoft.com/office/drawing/2014/main" id="{BCB45D56-1A06-3680-84A2-E4C444E83042}"/>
              </a:ext>
            </a:extLst>
          </p:cNvPr>
          <p:cNvSpPr>
            <a:spLocks noGrp="1"/>
          </p:cNvSpPr>
          <p:nvPr>
            <p:ph type="body" idx="1"/>
          </p:nvPr>
        </p:nvSpPr>
        <p:spPr>
          <a:xfrm>
            <a:off x="513234" y="1405488"/>
            <a:ext cx="7695536" cy="3557712"/>
          </a:xfrm>
        </p:spPr>
        <p:txBody>
          <a:bodyPr>
            <a:noAutofit/>
          </a:bodyPr>
          <a:lstStyle/>
          <a:p>
            <a:r>
              <a:rPr lang="en-US" sz="1900" dirty="0">
                <a:latin typeface="Helvetica"/>
                <a:cs typeface="Helvetica"/>
              </a:rPr>
              <a:t>There are 15 House standing committees and 10 Senate standing committees.</a:t>
            </a:r>
            <a:endParaRPr lang="en-US" sz="1900" dirty="0"/>
          </a:p>
          <a:p>
            <a:endParaRPr lang="en-US" sz="1900" dirty="0">
              <a:latin typeface="Helvetica" panose="020B0604020202020204" pitchFamily="34" charset="0"/>
              <a:cs typeface="Helvetica" panose="020B0604020202020204" pitchFamily="34" charset="0"/>
            </a:endParaRPr>
          </a:p>
          <a:p>
            <a:r>
              <a:rPr lang="en-US" sz="1900" dirty="0">
                <a:latin typeface="Helvetica"/>
                <a:cs typeface="Helvetica"/>
              </a:rPr>
              <a:t>Committees are the policy "workhorses" of the Legislature.</a:t>
            </a:r>
          </a:p>
          <a:p>
            <a:endParaRPr lang="en-US" sz="1900" dirty="0"/>
          </a:p>
          <a:p>
            <a:r>
              <a:rPr lang="en-US" sz="1900" dirty="0">
                <a:latin typeface="Helvetica"/>
                <a:cs typeface="Helvetica"/>
              </a:rPr>
              <a:t>For education policy, there are two "germane committees": House Education and Senate Education Committees.</a:t>
            </a:r>
            <a:endParaRPr lang="en-US" sz="1900" dirty="0"/>
          </a:p>
          <a:p>
            <a:endParaRPr lang="en-US" sz="1900" dirty="0"/>
          </a:p>
          <a:p>
            <a:r>
              <a:rPr lang="en-US" sz="1900" dirty="0">
                <a:latin typeface="Helvetica"/>
                <a:cs typeface="Helvetica"/>
              </a:rPr>
              <a:t>Education policy bills are introduced and receive full hearings in these committees.</a:t>
            </a:r>
          </a:p>
          <a:p>
            <a:endParaRPr lang="en-US" sz="1900" dirty="0">
              <a:latin typeface="Helvetica"/>
            </a:endParaRPr>
          </a:p>
          <a:p>
            <a:r>
              <a:rPr lang="en-US" sz="1900" dirty="0">
                <a:latin typeface="Helvetica"/>
                <a:cs typeface="Helvetica"/>
              </a:rPr>
              <a:t>Privileged committees in the House and Senate that have special status during the session, especially toward the end.</a:t>
            </a:r>
            <a:endParaRPr lang="en-US" sz="1900" dirty="0">
              <a:cs typeface="Helvetica"/>
            </a:endParaRPr>
          </a:p>
        </p:txBody>
      </p:sp>
      <p:sp>
        <p:nvSpPr>
          <p:cNvPr id="284" name="Google Shape;284;p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25</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472274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4" name="Title 3">
            <a:extLst>
              <a:ext uri="{FF2B5EF4-FFF2-40B4-BE49-F238E27FC236}">
                <a16:creationId xmlns:a16="http://schemas.microsoft.com/office/drawing/2014/main" id="{C2B60A1E-1E5D-5CDE-4C09-0D2456576D07}"/>
              </a:ext>
            </a:extLst>
          </p:cNvPr>
          <p:cNvSpPr>
            <a:spLocks noGrp="1"/>
          </p:cNvSpPr>
          <p:nvPr>
            <p:ph type="title" idx="2"/>
          </p:nvPr>
        </p:nvSpPr>
        <p:spPr/>
        <p:txBody>
          <a:bodyPr>
            <a:normAutofit fontScale="90000"/>
          </a:bodyPr>
          <a:lstStyle/>
          <a:p>
            <a:r>
              <a:rPr lang="en-US" dirty="0">
                <a:latin typeface="Georgia" panose="02040502050405020303" pitchFamily="18" charset="0"/>
              </a:rPr>
              <a:t>Legislative Process 101</a:t>
            </a:r>
          </a:p>
        </p:txBody>
      </p:sp>
      <p:sp>
        <p:nvSpPr>
          <p:cNvPr id="2" name="Title 1">
            <a:extLst>
              <a:ext uri="{FF2B5EF4-FFF2-40B4-BE49-F238E27FC236}">
                <a16:creationId xmlns:a16="http://schemas.microsoft.com/office/drawing/2014/main" id="{A62B3583-FCDF-42DC-D263-575078417E62}"/>
              </a:ext>
            </a:extLst>
          </p:cNvPr>
          <p:cNvSpPr>
            <a:spLocks noGrp="1"/>
          </p:cNvSpPr>
          <p:nvPr>
            <p:ph type="title"/>
          </p:nvPr>
        </p:nvSpPr>
        <p:spPr>
          <a:xfrm>
            <a:off x="552005" y="836545"/>
            <a:ext cx="4005900" cy="905400"/>
          </a:xfrm>
        </p:spPr>
        <p:txBody>
          <a:bodyPr>
            <a:normAutofit/>
          </a:bodyPr>
          <a:lstStyle/>
          <a:p>
            <a:r>
              <a:rPr lang="en-US" dirty="0">
                <a:solidFill>
                  <a:schemeClr val="bg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The Path of a Bill</a:t>
            </a:r>
            <a:endParaRPr lang="en-US" dirty="0">
              <a:solidFill>
                <a:schemeClr val="bg1"/>
              </a:solidFill>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BCB45D56-1A06-3680-84A2-E4C444E83042}"/>
              </a:ext>
            </a:extLst>
          </p:cNvPr>
          <p:cNvSpPr>
            <a:spLocks noGrp="1"/>
          </p:cNvSpPr>
          <p:nvPr>
            <p:ph type="body" idx="1"/>
          </p:nvPr>
        </p:nvSpPr>
        <p:spPr>
          <a:xfrm>
            <a:off x="708575" y="1439148"/>
            <a:ext cx="7727133" cy="3701997"/>
          </a:xfrm>
        </p:spPr>
        <p:txBody>
          <a:bodyPr>
            <a:noAutofit/>
          </a:bodyPr>
          <a:lstStyle/>
          <a:p>
            <a:r>
              <a:rPr lang="en-US" sz="2000" dirty="0">
                <a:latin typeface="Helvetica"/>
                <a:cs typeface="Helvetica"/>
              </a:rPr>
              <a:t>1. LSO</a:t>
            </a:r>
            <a:endParaRPr lang="en-US" sz="2000" dirty="0"/>
          </a:p>
          <a:p>
            <a:r>
              <a:rPr lang="en-US" sz="2000" dirty="0">
                <a:latin typeface="Helvetica"/>
                <a:cs typeface="Helvetica"/>
              </a:rPr>
              <a:t>2. Routing slip</a:t>
            </a:r>
          </a:p>
          <a:p>
            <a:r>
              <a:rPr lang="en-US" sz="2000" dirty="0">
                <a:latin typeface="Helvetica"/>
                <a:cs typeface="Helvetica"/>
              </a:rPr>
              <a:t>3. Germane committee (House or Senate)</a:t>
            </a:r>
            <a:endParaRPr lang="en-US" sz="2000" dirty="0">
              <a:latin typeface="Helvetica" panose="020B0604020202020204" pitchFamily="34" charset="0"/>
              <a:cs typeface="Helvetica" panose="020B0604020202020204" pitchFamily="34" charset="0"/>
            </a:endParaRPr>
          </a:p>
          <a:p>
            <a:r>
              <a:rPr lang="en-US" sz="2000" dirty="0">
                <a:latin typeface="Helvetica"/>
                <a:cs typeface="Helvetica"/>
              </a:rPr>
              <a:t>4. Floor (House or Senate)</a:t>
            </a:r>
            <a:endParaRPr lang="en-US" sz="2000" dirty="0"/>
          </a:p>
          <a:p>
            <a:r>
              <a:rPr lang="en-US" sz="2000" dirty="0">
                <a:latin typeface="Helvetica"/>
                <a:cs typeface="Helvetica"/>
              </a:rPr>
              <a:t>5. Germane committee (House or Senate)</a:t>
            </a:r>
            <a:endParaRPr lang="en-US" sz="2000" dirty="0">
              <a:latin typeface="Helvetica" panose="020B0604020202020204" pitchFamily="34" charset="0"/>
              <a:cs typeface="Helvetica" panose="020B0604020202020204" pitchFamily="34" charset="0"/>
            </a:endParaRPr>
          </a:p>
          <a:p>
            <a:r>
              <a:rPr lang="en-US" sz="2000" dirty="0">
                <a:latin typeface="Helvetica"/>
                <a:cs typeface="Helvetica"/>
              </a:rPr>
              <a:t>6. Floor (House or Senate)</a:t>
            </a:r>
          </a:p>
          <a:p>
            <a:r>
              <a:rPr lang="en-US" sz="2000" dirty="0">
                <a:latin typeface="Helvetica"/>
                <a:cs typeface="Helvetica"/>
              </a:rPr>
              <a:t>7. Governor</a:t>
            </a:r>
            <a:endParaRPr lang="en-US" sz="2000" dirty="0"/>
          </a:p>
          <a:p>
            <a:endParaRPr lang="en-US" sz="2000" dirty="0">
              <a:solidFill>
                <a:schemeClr val="bg1"/>
              </a:solidFill>
              <a:latin typeface="Helvetica"/>
              <a:cs typeface="Helvetica"/>
            </a:endParaRPr>
          </a:p>
          <a:p>
            <a:r>
              <a:rPr lang="en-US" sz="2000" dirty="0">
                <a:solidFill>
                  <a:schemeClr val="bg1"/>
                </a:solidFill>
                <a:latin typeface="Helvetica"/>
                <a:cs typeface="Helvetica"/>
              </a:rPr>
              <a:t>Revenue measures must originate in the House.</a:t>
            </a:r>
            <a:endParaRPr lang="en-US" sz="2000" dirty="0">
              <a:solidFill>
                <a:schemeClr val="bg1"/>
              </a:solidFill>
            </a:endParaRPr>
          </a:p>
          <a:p>
            <a:endParaRPr lang="en-US" dirty="0">
              <a:solidFill>
                <a:schemeClr val="bg1"/>
              </a:solidFill>
            </a:endParaRPr>
          </a:p>
        </p:txBody>
      </p:sp>
      <p:sp>
        <p:nvSpPr>
          <p:cNvPr id="284" name="Google Shape;284;p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26</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727555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4" name="Title 3">
            <a:extLst>
              <a:ext uri="{FF2B5EF4-FFF2-40B4-BE49-F238E27FC236}">
                <a16:creationId xmlns:a16="http://schemas.microsoft.com/office/drawing/2014/main" id="{C2B60A1E-1E5D-5CDE-4C09-0D2456576D07}"/>
              </a:ext>
            </a:extLst>
          </p:cNvPr>
          <p:cNvSpPr>
            <a:spLocks noGrp="1"/>
          </p:cNvSpPr>
          <p:nvPr>
            <p:ph type="title" idx="2"/>
          </p:nvPr>
        </p:nvSpPr>
        <p:spPr/>
        <p:txBody>
          <a:bodyPr>
            <a:normAutofit fontScale="90000"/>
          </a:bodyPr>
          <a:lstStyle/>
          <a:p>
            <a:r>
              <a:rPr lang="en-US" dirty="0">
                <a:latin typeface="Georgia" panose="02040502050405020303" pitchFamily="18" charset="0"/>
              </a:rPr>
              <a:t>Legislative Process 101</a:t>
            </a:r>
          </a:p>
        </p:txBody>
      </p:sp>
      <p:sp>
        <p:nvSpPr>
          <p:cNvPr id="2" name="Title 1">
            <a:extLst>
              <a:ext uri="{FF2B5EF4-FFF2-40B4-BE49-F238E27FC236}">
                <a16:creationId xmlns:a16="http://schemas.microsoft.com/office/drawing/2014/main" id="{A62B3583-FCDF-42DC-D263-575078417E62}"/>
              </a:ext>
            </a:extLst>
          </p:cNvPr>
          <p:cNvSpPr>
            <a:spLocks noGrp="1"/>
          </p:cNvSpPr>
          <p:nvPr>
            <p:ph type="title"/>
          </p:nvPr>
        </p:nvSpPr>
        <p:spPr>
          <a:xfrm>
            <a:off x="552005" y="836545"/>
            <a:ext cx="4005900" cy="905400"/>
          </a:xfrm>
        </p:spPr>
        <p:txBody>
          <a:bodyPr>
            <a:normAutofit/>
          </a:bodyPr>
          <a:lstStyle/>
          <a:p>
            <a:r>
              <a:rPr lang="en-US" u="sng" dirty="0">
                <a:latin typeface="Helvetica" panose="020B0604020202020204" pitchFamily="34" charset="0"/>
                <a:cs typeface="Helvetica" panose="020B0604020202020204" pitchFamily="34" charset="0"/>
              </a:rPr>
              <a:t>Floor Debate</a:t>
            </a:r>
          </a:p>
        </p:txBody>
      </p:sp>
      <p:sp>
        <p:nvSpPr>
          <p:cNvPr id="3" name="Text Placeholder 2">
            <a:extLst>
              <a:ext uri="{FF2B5EF4-FFF2-40B4-BE49-F238E27FC236}">
                <a16:creationId xmlns:a16="http://schemas.microsoft.com/office/drawing/2014/main" id="{BCB45D56-1A06-3680-84A2-E4C444E83042}"/>
              </a:ext>
            </a:extLst>
          </p:cNvPr>
          <p:cNvSpPr>
            <a:spLocks noGrp="1"/>
          </p:cNvSpPr>
          <p:nvPr>
            <p:ph type="body" idx="1"/>
          </p:nvPr>
        </p:nvSpPr>
        <p:spPr>
          <a:xfrm>
            <a:off x="569060" y="2570580"/>
            <a:ext cx="7542000" cy="2849735"/>
          </a:xfrm>
        </p:spPr>
        <p:txBody>
          <a:bodyPr>
            <a:normAutofit/>
          </a:bodyPr>
          <a:lstStyle/>
          <a:p>
            <a:r>
              <a:rPr lang="en-US" sz="2000" dirty="0">
                <a:latin typeface="Helvetica"/>
                <a:cs typeface="Helvetica"/>
              </a:rPr>
              <a:t>The reality of 36 to 18 to 1.</a:t>
            </a:r>
            <a:endParaRPr lang="en-US" sz="2000" dirty="0"/>
          </a:p>
          <a:p>
            <a:pPr marL="1200150" lvl="1" indent="-285750">
              <a:buClr>
                <a:srgbClr val="FFFFFF"/>
              </a:buClr>
              <a:buSzPts val="1800"/>
              <a:buFont typeface="Courier New" panose="020B0604020202020204" pitchFamily="34" charset="0"/>
              <a:buChar char="o"/>
            </a:pPr>
            <a:r>
              <a:rPr lang="en-US" sz="2000" dirty="0">
                <a:latin typeface="Helvetica"/>
                <a:cs typeface="Helvetica"/>
              </a:rPr>
              <a:t>Constructing a bill to make it all of the way.</a:t>
            </a:r>
          </a:p>
          <a:p>
            <a:pPr>
              <a:buClr>
                <a:srgbClr val="FFFFFF"/>
              </a:buClr>
            </a:pPr>
            <a:endParaRPr lang="en-US" sz="2000" dirty="0">
              <a:latin typeface="Helvetica"/>
              <a:cs typeface="Helvetica"/>
            </a:endParaRPr>
          </a:p>
          <a:p>
            <a:endParaRPr lang="en-US" sz="2000" dirty="0"/>
          </a:p>
        </p:txBody>
      </p:sp>
      <p:sp>
        <p:nvSpPr>
          <p:cNvPr id="284" name="Google Shape;284;p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27</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4158360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4" name="Title 3">
            <a:extLst>
              <a:ext uri="{FF2B5EF4-FFF2-40B4-BE49-F238E27FC236}">
                <a16:creationId xmlns:a16="http://schemas.microsoft.com/office/drawing/2014/main" id="{C2B60A1E-1E5D-5CDE-4C09-0D2456576D07}"/>
              </a:ext>
            </a:extLst>
          </p:cNvPr>
          <p:cNvSpPr>
            <a:spLocks noGrp="1"/>
          </p:cNvSpPr>
          <p:nvPr>
            <p:ph type="title" idx="2"/>
          </p:nvPr>
        </p:nvSpPr>
        <p:spPr/>
        <p:txBody>
          <a:bodyPr>
            <a:normAutofit fontScale="90000"/>
          </a:bodyPr>
          <a:lstStyle/>
          <a:p>
            <a:r>
              <a:rPr lang="en-US" dirty="0">
                <a:latin typeface="Georgia" panose="02040502050405020303" pitchFamily="18" charset="0"/>
              </a:rPr>
              <a:t>Legislative Process 101</a:t>
            </a:r>
          </a:p>
        </p:txBody>
      </p:sp>
      <p:sp>
        <p:nvSpPr>
          <p:cNvPr id="2" name="Title 1">
            <a:extLst>
              <a:ext uri="{FF2B5EF4-FFF2-40B4-BE49-F238E27FC236}">
                <a16:creationId xmlns:a16="http://schemas.microsoft.com/office/drawing/2014/main" id="{A62B3583-FCDF-42DC-D263-575078417E62}"/>
              </a:ext>
            </a:extLst>
          </p:cNvPr>
          <p:cNvSpPr>
            <a:spLocks noGrp="1"/>
          </p:cNvSpPr>
          <p:nvPr>
            <p:ph type="title"/>
          </p:nvPr>
        </p:nvSpPr>
        <p:spPr>
          <a:xfrm>
            <a:off x="552005" y="836545"/>
            <a:ext cx="4005900" cy="905400"/>
          </a:xfrm>
        </p:spPr>
        <p:txBody>
          <a:bodyPr>
            <a:normAutofit/>
          </a:bodyPr>
          <a:lstStyle/>
          <a:p>
            <a:r>
              <a:rPr lang="en-US" u="sng" dirty="0">
                <a:latin typeface="Helvetica" panose="020B0604020202020204" pitchFamily="34" charset="0"/>
                <a:cs typeface="Helvetica" panose="020B0604020202020204" pitchFamily="34" charset="0"/>
              </a:rPr>
              <a:t>Governor's Office</a:t>
            </a:r>
          </a:p>
        </p:txBody>
      </p:sp>
      <p:sp>
        <p:nvSpPr>
          <p:cNvPr id="3" name="Text Placeholder 2">
            <a:extLst>
              <a:ext uri="{FF2B5EF4-FFF2-40B4-BE49-F238E27FC236}">
                <a16:creationId xmlns:a16="http://schemas.microsoft.com/office/drawing/2014/main" id="{BCB45D56-1A06-3680-84A2-E4C444E83042}"/>
              </a:ext>
            </a:extLst>
          </p:cNvPr>
          <p:cNvSpPr>
            <a:spLocks noGrp="1"/>
          </p:cNvSpPr>
          <p:nvPr>
            <p:ph type="body" idx="1"/>
          </p:nvPr>
        </p:nvSpPr>
        <p:spPr>
          <a:xfrm>
            <a:off x="552000" y="1419051"/>
            <a:ext cx="7695536" cy="3557712"/>
          </a:xfrm>
        </p:spPr>
        <p:txBody>
          <a:bodyPr>
            <a:normAutofit/>
          </a:bodyPr>
          <a:lstStyle/>
          <a:p>
            <a:r>
              <a:rPr lang="en-US" sz="2000">
                <a:solidFill>
                  <a:schemeClr val="bg1"/>
                </a:solidFill>
                <a:latin typeface="Helvetica"/>
                <a:cs typeface="Helvetica"/>
              </a:rPr>
              <a:t>If the Governor vetoes a bill, it can become law if the veto is overridden by a two-thirds majority of those present in each house. </a:t>
            </a:r>
          </a:p>
          <a:p>
            <a:endParaRPr lang="en-US" sz="2000">
              <a:solidFill>
                <a:schemeClr val="bg1"/>
              </a:solidFill>
              <a:latin typeface="Helvetica"/>
              <a:cs typeface="Helvetica"/>
            </a:endParaRPr>
          </a:p>
          <a:p>
            <a:r>
              <a:rPr lang="en-US" sz="2000">
                <a:solidFill>
                  <a:schemeClr val="bg1"/>
                </a:solidFill>
                <a:latin typeface="Helvetica"/>
                <a:cs typeface="Helvetica"/>
              </a:rPr>
              <a:t>A bill can also become law without the Governor’s signature if it is not vetoed within five days (Sundays excepted) after presentation to the Governor. </a:t>
            </a:r>
          </a:p>
          <a:p>
            <a:endParaRPr lang="en-US" sz="2000">
              <a:solidFill>
                <a:schemeClr val="bg1"/>
              </a:solidFill>
              <a:latin typeface="Helvetica"/>
              <a:cs typeface="Helvetica"/>
            </a:endParaRPr>
          </a:p>
          <a:p>
            <a:r>
              <a:rPr lang="en-US" sz="2000">
                <a:solidFill>
                  <a:schemeClr val="bg1"/>
                </a:solidFill>
                <a:latin typeface="Helvetica"/>
                <a:cs typeface="Helvetica"/>
              </a:rPr>
              <a:t>After the Legislature adjourns “sine die,” the Governor has ten days to veto or sign a bill.</a:t>
            </a:r>
          </a:p>
        </p:txBody>
      </p:sp>
      <p:sp>
        <p:nvSpPr>
          <p:cNvPr id="284" name="Google Shape;284;p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28</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504434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4" name="Title 3">
            <a:extLst>
              <a:ext uri="{FF2B5EF4-FFF2-40B4-BE49-F238E27FC236}">
                <a16:creationId xmlns:a16="http://schemas.microsoft.com/office/drawing/2014/main" id="{C2B60A1E-1E5D-5CDE-4C09-0D2456576D07}"/>
              </a:ext>
            </a:extLst>
          </p:cNvPr>
          <p:cNvSpPr>
            <a:spLocks noGrp="1"/>
          </p:cNvSpPr>
          <p:nvPr>
            <p:ph type="title" idx="2"/>
          </p:nvPr>
        </p:nvSpPr>
        <p:spPr/>
        <p:txBody>
          <a:bodyPr>
            <a:normAutofit fontScale="90000"/>
          </a:bodyPr>
          <a:lstStyle/>
          <a:p>
            <a:r>
              <a:rPr lang="en-US" dirty="0">
                <a:latin typeface="Georgia" panose="02040502050405020303" pitchFamily="18" charset="0"/>
              </a:rPr>
              <a:t>Legislative Process 101</a:t>
            </a:r>
          </a:p>
        </p:txBody>
      </p:sp>
      <p:sp>
        <p:nvSpPr>
          <p:cNvPr id="2" name="Title 1">
            <a:extLst>
              <a:ext uri="{FF2B5EF4-FFF2-40B4-BE49-F238E27FC236}">
                <a16:creationId xmlns:a16="http://schemas.microsoft.com/office/drawing/2014/main" id="{A62B3583-FCDF-42DC-D263-575078417E62}"/>
              </a:ext>
            </a:extLst>
          </p:cNvPr>
          <p:cNvSpPr>
            <a:spLocks noGrp="1"/>
          </p:cNvSpPr>
          <p:nvPr>
            <p:ph type="title"/>
          </p:nvPr>
        </p:nvSpPr>
        <p:spPr>
          <a:xfrm>
            <a:off x="552005" y="836545"/>
            <a:ext cx="4005900" cy="905400"/>
          </a:xfrm>
        </p:spPr>
        <p:txBody>
          <a:bodyPr>
            <a:normAutofit/>
          </a:bodyPr>
          <a:lstStyle/>
          <a:p>
            <a:r>
              <a:rPr lang="en-US" u="sng" dirty="0">
                <a:latin typeface="Helvetica" panose="020B0604020202020204" pitchFamily="34" charset="0"/>
                <a:cs typeface="Helvetica" panose="020B0604020202020204" pitchFamily="34" charset="0"/>
              </a:rPr>
              <a:t>Sausage-Making</a:t>
            </a:r>
          </a:p>
        </p:txBody>
      </p:sp>
      <p:sp>
        <p:nvSpPr>
          <p:cNvPr id="3" name="Text Placeholder 2">
            <a:extLst>
              <a:ext uri="{FF2B5EF4-FFF2-40B4-BE49-F238E27FC236}">
                <a16:creationId xmlns:a16="http://schemas.microsoft.com/office/drawing/2014/main" id="{BCB45D56-1A06-3680-84A2-E4C444E83042}"/>
              </a:ext>
            </a:extLst>
          </p:cNvPr>
          <p:cNvSpPr>
            <a:spLocks noGrp="1"/>
          </p:cNvSpPr>
          <p:nvPr>
            <p:ph type="body" idx="1"/>
          </p:nvPr>
        </p:nvSpPr>
        <p:spPr>
          <a:xfrm>
            <a:off x="552000" y="1555528"/>
            <a:ext cx="7542000" cy="2849735"/>
          </a:xfrm>
        </p:spPr>
        <p:txBody>
          <a:bodyPr>
            <a:normAutofit fontScale="92500" lnSpcReduction="20000"/>
          </a:bodyPr>
          <a:lstStyle/>
          <a:p>
            <a:pPr>
              <a:buClr>
                <a:srgbClr val="FFFFFF"/>
              </a:buClr>
            </a:pPr>
            <a:r>
              <a:rPr lang="en-US" sz="2000" dirty="0">
                <a:latin typeface="Helvetica"/>
                <a:cs typeface="Helvetica"/>
              </a:rPr>
              <a:t>105 personalities, agenda and constituent representations</a:t>
            </a:r>
          </a:p>
          <a:p>
            <a:pPr marL="1257300" lvl="1" indent="-342900">
              <a:buClr>
                <a:srgbClr val="FFFFFF"/>
              </a:buClr>
              <a:buFont typeface="Arial" panose="020B0604020202020204" pitchFamily="34" charset="0"/>
              <a:buChar char="•"/>
            </a:pPr>
            <a:r>
              <a:rPr lang="en-US" sz="2000" dirty="0">
                <a:latin typeface="Helvetica"/>
                <a:cs typeface="Helvetica"/>
              </a:rPr>
              <a:t>Lobbyists &amp; agencies</a:t>
            </a:r>
          </a:p>
          <a:p>
            <a:pPr>
              <a:buClr>
                <a:srgbClr val="FFFFFF"/>
              </a:buClr>
            </a:pPr>
            <a:endParaRPr lang="en-US" sz="2000" dirty="0">
              <a:latin typeface="Helvetica"/>
              <a:cs typeface="Helvetica"/>
            </a:endParaRPr>
          </a:p>
          <a:p>
            <a:pPr>
              <a:buClr>
                <a:srgbClr val="FFFFFF"/>
              </a:buClr>
            </a:pPr>
            <a:r>
              <a:rPr lang="en-US" sz="2000" dirty="0">
                <a:latin typeface="Helvetica"/>
                <a:cs typeface="Helvetica"/>
              </a:rPr>
              <a:t>The Art of Compromise</a:t>
            </a:r>
          </a:p>
          <a:p>
            <a:endParaRPr lang="en-US" sz="2000" dirty="0">
              <a:latin typeface="Helvetica" panose="020B0604020202020204" pitchFamily="34" charset="0"/>
              <a:cs typeface="Helvetica" panose="020B0604020202020204" pitchFamily="34" charset="0"/>
            </a:endParaRPr>
          </a:p>
          <a:p>
            <a:r>
              <a:rPr lang="en-US" sz="2000" dirty="0">
                <a:latin typeface="Helvetica"/>
                <a:cs typeface="Helvetica"/>
              </a:rPr>
              <a:t>Christmas tree bills</a:t>
            </a:r>
            <a:endParaRPr lang="en-US" sz="2000" dirty="0"/>
          </a:p>
          <a:p>
            <a:pPr marL="1200150" lvl="1" indent="-285750">
              <a:buClr>
                <a:srgbClr val="FFFFFF"/>
              </a:buClr>
              <a:buFont typeface="Courier New" panose="020B0604020202020204" pitchFamily="34" charset="0"/>
              <a:buChar char="o"/>
            </a:pPr>
            <a:r>
              <a:rPr lang="en-US" sz="2000" dirty="0">
                <a:latin typeface="Helvetica"/>
                <a:cs typeface="Helvetica"/>
              </a:rPr>
              <a:t>Single subject requirement in Idaho Constitution</a:t>
            </a:r>
          </a:p>
          <a:p>
            <a:pPr marL="1200150" lvl="1" indent="-285750">
              <a:buClr>
                <a:srgbClr val="FFFFFF"/>
              </a:buClr>
              <a:buFont typeface="Courier New" panose="020B0604020202020204" pitchFamily="34" charset="0"/>
              <a:buChar char="o"/>
            </a:pPr>
            <a:endParaRPr lang="en-US" sz="2000" dirty="0">
              <a:latin typeface="Helvetica"/>
            </a:endParaRPr>
          </a:p>
          <a:p>
            <a:pPr>
              <a:buClr>
                <a:srgbClr val="FFFFFF"/>
              </a:buClr>
            </a:pPr>
            <a:r>
              <a:rPr lang="en-US" sz="2000" dirty="0">
                <a:latin typeface="Helvetica"/>
                <a:cs typeface="Helvetica" panose="020B0604020202020204" pitchFamily="34" charset="0"/>
              </a:rPr>
              <a:t>A “good bill”, is a good start</a:t>
            </a:r>
          </a:p>
          <a:p>
            <a:pPr>
              <a:buClr>
                <a:srgbClr val="FFFFFF"/>
              </a:buClr>
            </a:pPr>
            <a:endParaRPr lang="en-US" sz="2000" dirty="0">
              <a:latin typeface="Helvetica"/>
            </a:endParaRPr>
          </a:p>
          <a:p>
            <a:pPr>
              <a:buClr>
                <a:srgbClr val="FFFFFF"/>
              </a:buClr>
            </a:pPr>
            <a:r>
              <a:rPr lang="en-US" sz="2000" dirty="0">
                <a:latin typeface="Helvetica"/>
                <a:cs typeface="Helvetica" panose="020B0604020202020204" pitchFamily="34" charset="0"/>
              </a:rPr>
              <a:t>H 521 and H 415 as examples of this process.</a:t>
            </a:r>
          </a:p>
          <a:p>
            <a:pPr>
              <a:buClr>
                <a:srgbClr val="FFFFFF"/>
              </a:buClr>
            </a:pPr>
            <a:endParaRPr lang="en-US" sz="2000" dirty="0">
              <a:latin typeface="Helvetica"/>
            </a:endParaRPr>
          </a:p>
          <a:p>
            <a:pPr>
              <a:buClr>
                <a:srgbClr val="FFFFFF"/>
              </a:buClr>
            </a:pPr>
            <a:r>
              <a:rPr lang="en-US" sz="2000" dirty="0">
                <a:latin typeface="Helvetica"/>
                <a:cs typeface="Helvetica" panose="020B0604020202020204" pitchFamily="34" charset="0"/>
              </a:rPr>
              <a:t>Weighted Per Student and OBF Process in 2024. </a:t>
            </a:r>
            <a:endParaRPr lang="en-US" sz="2000" dirty="0">
              <a:latin typeface="Helvetica" panose="020B0604020202020204" pitchFamily="34" charset="0"/>
              <a:cs typeface="Helvetica" panose="020B0604020202020204" pitchFamily="34" charset="0"/>
            </a:endParaRPr>
          </a:p>
          <a:p>
            <a:pPr marL="400050" indent="-285750">
              <a:buFont typeface="Arial" panose="020B0604020202020204" pitchFamily="34" charset="0"/>
              <a:buChar char="•"/>
            </a:pPr>
            <a:endParaRPr lang="en-US" sz="2000" dirty="0"/>
          </a:p>
        </p:txBody>
      </p:sp>
      <p:sp>
        <p:nvSpPr>
          <p:cNvPr id="284" name="Google Shape;284;p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29</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87907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733776" cy="905400"/>
          </a:xfrm>
        </p:spPr>
        <p:txBody>
          <a:bodyPr>
            <a:normAutofit/>
          </a:bodyPr>
          <a:lstStyle/>
          <a:p>
            <a:r>
              <a:rPr lang="en-US" b="1" i="0" dirty="0">
                <a:effectLst/>
                <a:highlight>
                  <a:srgbClr val="FFFFFF"/>
                </a:highlight>
              </a:rPr>
              <a:t>Weighted, Per-Student Discretionary</a:t>
            </a:r>
            <a:br>
              <a:rPr lang="en-US" dirty="0">
                <a:highlight>
                  <a:srgbClr val="FFFFFF"/>
                </a:highlight>
              </a:rPr>
            </a:br>
            <a:r>
              <a:rPr lang="en-US" sz="1400" dirty="0">
                <a:highlight>
                  <a:srgbClr val="FFFFFF"/>
                </a:highlight>
              </a:rPr>
              <a:t>(Stalled in House at Introduction)</a:t>
            </a:r>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225731"/>
          </a:xfrm>
        </p:spPr>
        <p:txBody>
          <a:bodyPr>
            <a:normAutofit/>
          </a:bodyPr>
          <a:lstStyle/>
          <a:p>
            <a:pPr>
              <a:lnSpc>
                <a:spcPct val="100000"/>
              </a:lnSpc>
            </a:pPr>
            <a:r>
              <a:rPr lang="en-US" sz="2000" b="1" u="sng">
                <a:latin typeface="Helvetica"/>
                <a:cs typeface="Helvetica"/>
              </a:rPr>
              <a:t>Legislative Intent</a:t>
            </a:r>
          </a:p>
          <a:p>
            <a:pPr>
              <a:lnSpc>
                <a:spcPct val="100000"/>
              </a:lnSpc>
            </a:pPr>
            <a:r>
              <a:rPr lang="en-US" sz="2000">
                <a:latin typeface="Helvetica"/>
                <a:cs typeface="Helvetica"/>
              </a:rPr>
              <a:t>A policy bill for distributing discretionary funds based on student characteristics. Fix for Enrollment/ADA shift. </a:t>
            </a:r>
          </a:p>
          <a:p>
            <a:pPr>
              <a:lnSpc>
                <a:spcPct val="100000"/>
              </a:lnSpc>
            </a:pPr>
            <a:endParaRPr lang="en-US" sz="2000"/>
          </a:p>
          <a:p>
            <a:pPr>
              <a:lnSpc>
                <a:spcPct val="100000"/>
              </a:lnSpc>
            </a:pPr>
            <a:r>
              <a:rPr lang="en-US" sz="2000" b="1" u="sng">
                <a:latin typeface="Helvetica"/>
                <a:cs typeface="Helvetica"/>
              </a:rPr>
              <a:t>Key Impact</a:t>
            </a:r>
          </a:p>
          <a:p>
            <a:pPr>
              <a:lnSpc>
                <a:spcPct val="100000"/>
              </a:lnSpc>
            </a:pPr>
            <a:r>
              <a:rPr lang="en-US" sz="2000">
                <a:latin typeface="Helvetica"/>
                <a:cs typeface="Helvetica"/>
              </a:rPr>
              <a:t>$382m in discretionary distributions</a:t>
            </a:r>
          </a:p>
          <a:p>
            <a:pPr>
              <a:lnSpc>
                <a:spcPct val="100000"/>
              </a:lnSpc>
            </a:pPr>
            <a:r>
              <a:rPr lang="en-US" sz="2000">
                <a:latin typeface="Helvetica"/>
                <a:cs typeface="Helvetica"/>
              </a:rPr>
              <a:t>Close $46m of the +$145m gap (enrollment to seat-time)</a:t>
            </a:r>
          </a:p>
          <a:p>
            <a:pPr>
              <a:lnSpc>
                <a:spcPct val="100000"/>
              </a:lnSpc>
            </a:pPr>
            <a:r>
              <a:rPr lang="en-US" sz="2000">
                <a:latin typeface="Helvetica"/>
                <a:cs typeface="Helvetica"/>
              </a:rPr>
              <a:t>Focus on a base student amount with stacking weights:</a:t>
            </a:r>
            <a:endParaRPr lang="en-US" sz="2000"/>
          </a:p>
          <a:p>
            <a:pPr marL="457200" indent="-342900">
              <a:lnSpc>
                <a:spcPct val="100000"/>
              </a:lnSpc>
              <a:buFont typeface="Arial" panose="020B0604020202020204" pitchFamily="34" charset="0"/>
              <a:buChar char="•"/>
            </a:pPr>
            <a:r>
              <a:rPr lang="en-US" sz="2000">
                <a:latin typeface="Helvetica"/>
                <a:cs typeface="Helvetica"/>
              </a:rPr>
              <a:t>2x Special Education</a:t>
            </a:r>
          </a:p>
          <a:p>
            <a:pPr marL="457200" indent="-342900">
              <a:lnSpc>
                <a:spcPct val="100000"/>
              </a:lnSpc>
              <a:buFont typeface="Arial" panose="020B0604020202020204" pitchFamily="34" charset="0"/>
              <a:buChar char="•"/>
            </a:pPr>
            <a:r>
              <a:rPr lang="en-US" sz="2000">
                <a:latin typeface="Helvetica"/>
                <a:cs typeface="Helvetica"/>
              </a:rPr>
              <a:t>1x small school (&lt;800)</a:t>
            </a:r>
          </a:p>
          <a:p>
            <a:pPr marL="457200" indent="-342900">
              <a:lnSpc>
                <a:spcPct val="100000"/>
              </a:lnSpc>
              <a:buFont typeface="Arial" panose="020B0604020202020204" pitchFamily="34" charset="0"/>
              <a:buChar char="•"/>
            </a:pPr>
            <a:r>
              <a:rPr lang="en-US" sz="2000">
                <a:latin typeface="Helvetica"/>
                <a:cs typeface="Helvetica"/>
              </a:rPr>
              <a:t>1x at-risk student</a:t>
            </a:r>
          </a:p>
          <a:p>
            <a:pPr marL="457200" indent="-342900">
              <a:lnSpc>
                <a:spcPct val="100000"/>
              </a:lnSpc>
              <a:buFont typeface="Arial" panose="020B0604020202020204" pitchFamily="34" charset="0"/>
              <a:buChar char="•"/>
            </a:pPr>
            <a:r>
              <a:rPr lang="en-US" sz="2000">
                <a:latin typeface="Helvetica"/>
                <a:cs typeface="Helvetica"/>
              </a:rPr>
              <a:t>0.25x ELL</a:t>
            </a:r>
          </a:p>
          <a:p>
            <a:pPr marL="457200" indent="-342900">
              <a:lnSpc>
                <a:spcPct val="100000"/>
              </a:lnSpc>
              <a:buFont typeface="Arial" panose="020B0604020202020204" pitchFamily="34" charset="0"/>
              <a:buChar char="•"/>
            </a:pPr>
            <a:r>
              <a:rPr lang="en-US" sz="2000">
                <a:latin typeface="Helvetica"/>
                <a:cs typeface="Helvetica"/>
              </a:rPr>
              <a:t>0.25x economically disadvantaged</a:t>
            </a:r>
          </a:p>
          <a:p>
            <a:pPr marL="457200" indent="-342900">
              <a:lnSpc>
                <a:spcPct val="100000"/>
              </a:lnSpc>
              <a:buFont typeface="Arial" panose="020B0604020202020204" pitchFamily="34" charset="0"/>
              <a:buChar char="•"/>
            </a:pPr>
            <a:endParaRPr lang="en-US" sz="2000">
              <a:latin typeface="Helvetica" panose="020B0604020202020204" pitchFamily="34" charset="0"/>
              <a:cs typeface="Helvetica" panose="020B0604020202020204" pitchFamily="34" charset="0"/>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588426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6341351" cy="905400"/>
          </a:xfrm>
        </p:spPr>
        <p:txBody>
          <a:bodyPr>
            <a:normAutofit/>
          </a:bodyPr>
          <a:lstStyle/>
          <a:p>
            <a:r>
              <a:rPr lang="en-US" b="1" i="0" dirty="0">
                <a:effectLst/>
                <a:highlight>
                  <a:srgbClr val="FFFFFF"/>
                </a:highlight>
                <a:hlinkClick r:id="rId3"/>
              </a:rPr>
              <a:t>H422</a:t>
            </a:r>
            <a:r>
              <a:rPr lang="en-US" b="1" i="0" dirty="0">
                <a:effectLst/>
                <a:highlight>
                  <a:srgbClr val="FFFFFF"/>
                </a:highlight>
              </a:rPr>
              <a:t>: Charter Recodification</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a:normAutofit/>
          </a:bodyPr>
          <a:lstStyle/>
          <a:p>
            <a:pPr>
              <a:lnSpc>
                <a:spcPct val="100000"/>
              </a:lnSpc>
            </a:pPr>
            <a:r>
              <a:rPr lang="en-US" sz="2000" b="1">
                <a:latin typeface="Helvetica"/>
                <a:cs typeface="Helvetica"/>
                <a:hlinkClick r:id="rId4"/>
              </a:rPr>
              <a:t>Bill Sponsors</a:t>
            </a:r>
            <a:r>
              <a:rPr lang="en-US" sz="2000">
                <a:latin typeface="Helvetica"/>
                <a:cs typeface="Helvetica"/>
              </a:rPr>
              <a:t> </a:t>
            </a:r>
            <a:endParaRPr lang="en-US" sz="2000">
              <a:latin typeface="Helvetica" panose="020B0604020202020204" pitchFamily="34" charset="0"/>
              <a:cs typeface="Helvetica" panose="020B0604020202020204" pitchFamily="34" charset="0"/>
            </a:endParaRPr>
          </a:p>
          <a:p>
            <a:pPr>
              <a:lnSpc>
                <a:spcPct val="100000"/>
              </a:lnSpc>
            </a:pPr>
            <a:r>
              <a:rPr lang="en-US" sz="2000">
                <a:latin typeface="Helvetica"/>
                <a:cs typeface="Helvetica"/>
              </a:rPr>
              <a:t>Rep. Judy Boyle &amp; Sen. Lori Den Hartog</a:t>
            </a:r>
          </a:p>
          <a:p>
            <a:pPr>
              <a:lnSpc>
                <a:spcPct val="100000"/>
              </a:lnSpc>
            </a:pPr>
            <a:endParaRPr lang="en-US" sz="2000"/>
          </a:p>
          <a:p>
            <a:pPr>
              <a:lnSpc>
                <a:spcPct val="100000"/>
              </a:lnSpc>
            </a:pPr>
            <a:r>
              <a:rPr lang="en-US" sz="2000" b="1" u="sng">
                <a:latin typeface="Helvetica"/>
                <a:cs typeface="Helvetica"/>
              </a:rPr>
              <a:t>Legislative Intent</a:t>
            </a:r>
          </a:p>
          <a:p>
            <a:pPr>
              <a:lnSpc>
                <a:spcPct val="100000"/>
              </a:lnSpc>
            </a:pPr>
            <a:r>
              <a:rPr lang="en-US" sz="2000">
                <a:latin typeface="Helvetica"/>
                <a:cs typeface="Helvetica"/>
              </a:rPr>
              <a:t>Update charter school codification to make duplication of successful charter schools easier, while reducing the reporting for charter schools meeting their performance certificate.</a:t>
            </a:r>
          </a:p>
          <a:p>
            <a:pPr>
              <a:lnSpc>
                <a:spcPct val="100000"/>
              </a:lnSpc>
            </a:pPr>
            <a:endParaRPr lang="en-US" sz="2000"/>
          </a:p>
          <a:p>
            <a:pPr>
              <a:lnSpc>
                <a:spcPct val="100000"/>
              </a:lnSpc>
            </a:pPr>
            <a:r>
              <a:rPr lang="en-US" sz="2000" b="1" u="sng">
                <a:latin typeface="Helvetica"/>
                <a:cs typeface="Helvetica"/>
              </a:rPr>
              <a:t>Key Impact</a:t>
            </a:r>
          </a:p>
          <a:p>
            <a:pPr marL="457200" indent="-342900">
              <a:lnSpc>
                <a:spcPct val="100000"/>
              </a:lnSpc>
              <a:buFont typeface="Arial" panose="020B0604020202020204" pitchFamily="34" charset="0"/>
              <a:buChar char="•"/>
            </a:pPr>
            <a:r>
              <a:rPr lang="en-US" sz="2000">
                <a:latin typeface="Helvetica"/>
                <a:cs typeface="Helvetica"/>
              </a:rPr>
              <a:t>Reduce charter-related reporting, for high-performing schools</a:t>
            </a:r>
          </a:p>
          <a:p>
            <a:pPr marL="457200" indent="-342900">
              <a:lnSpc>
                <a:spcPct val="100000"/>
              </a:lnSpc>
              <a:buFont typeface="Arial" panose="020B0604020202020204" pitchFamily="34" charset="0"/>
              <a:buChar char="•"/>
            </a:pPr>
            <a:r>
              <a:rPr lang="en-US" sz="2000">
                <a:latin typeface="Helvetica"/>
                <a:cs typeface="Helvetica"/>
              </a:rPr>
              <a:t>Offer additional supports to underperforming charter schools</a:t>
            </a:r>
          </a:p>
          <a:p>
            <a:pPr marL="457200" indent="-342900">
              <a:lnSpc>
                <a:spcPct val="100000"/>
              </a:lnSpc>
              <a:buFont typeface="Arial" panose="020B0604020202020204" pitchFamily="34" charset="0"/>
              <a:buChar char="•"/>
            </a:pPr>
            <a:r>
              <a:rPr lang="en-US" sz="2000">
                <a:latin typeface="Helvetica"/>
                <a:cs typeface="Helvetica"/>
              </a:rPr>
              <a:t>Use performance certificate as reporting measures</a:t>
            </a: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30</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069208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6341351" cy="905400"/>
          </a:xfrm>
        </p:spPr>
        <p:txBody>
          <a:bodyPr>
            <a:normAutofit/>
          </a:bodyPr>
          <a:lstStyle/>
          <a:p>
            <a:r>
              <a:rPr lang="en-US" dirty="0">
                <a:highlight>
                  <a:srgbClr val="FFFFFF"/>
                </a:highlight>
                <a:hlinkClick r:id="rId3"/>
              </a:rPr>
              <a:t>S1358</a:t>
            </a:r>
            <a:r>
              <a:rPr lang="en-US" b="1" i="0" dirty="0">
                <a:effectLst/>
                <a:highlight>
                  <a:srgbClr val="FFFFFF"/>
                </a:highlight>
              </a:rPr>
              <a:t>: </a:t>
            </a:r>
            <a:r>
              <a:rPr lang="en-US" dirty="0">
                <a:highlight>
                  <a:srgbClr val="FFFFFF"/>
                </a:highlight>
              </a:rPr>
              <a:t>Empowering Parents</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682523"/>
            <a:ext cx="7938682" cy="4832158"/>
          </a:xfrm>
        </p:spPr>
        <p:txBody>
          <a:bodyPr>
            <a:normAutofit/>
          </a:bodyPr>
          <a:lstStyle/>
          <a:p>
            <a:pPr>
              <a:lnSpc>
                <a:spcPct val="100000"/>
              </a:lnSpc>
            </a:pPr>
            <a:r>
              <a:rPr lang="en-US" sz="1800" b="1" dirty="0">
                <a:latin typeface="Helvetica"/>
                <a:cs typeface="Helvetica"/>
                <a:hlinkClick r:id="rId4"/>
              </a:rPr>
              <a:t>Bill Sponsors</a:t>
            </a:r>
            <a:r>
              <a:rPr lang="en-US" sz="1800" dirty="0">
                <a:latin typeface="Helvetica"/>
                <a:cs typeface="Helvetica"/>
              </a:rPr>
              <a:t> </a:t>
            </a:r>
            <a:endParaRPr lang="en-US" sz="1800" dirty="0">
              <a:latin typeface="Helvetica" panose="020B0604020202020204" pitchFamily="34" charset="0"/>
              <a:cs typeface="Helvetica" panose="020B0604020202020204" pitchFamily="34" charset="0"/>
            </a:endParaRPr>
          </a:p>
          <a:p>
            <a:pPr>
              <a:lnSpc>
                <a:spcPct val="120000"/>
              </a:lnSpc>
            </a:pPr>
            <a:r>
              <a:rPr lang="en-US" sz="1800" dirty="0">
                <a:latin typeface="Helvetica"/>
                <a:cs typeface="Helvetica"/>
              </a:rPr>
              <a:t>Rep. </a:t>
            </a:r>
            <a:r>
              <a:rPr lang="en-US" sz="1800" dirty="0" err="1">
                <a:latin typeface="Helvetica"/>
                <a:cs typeface="Helvetica"/>
              </a:rPr>
              <a:t>Horman</a:t>
            </a:r>
            <a:r>
              <a:rPr lang="en-US" sz="1800" dirty="0">
                <a:latin typeface="Helvetica"/>
                <a:cs typeface="Helvetica"/>
              </a:rPr>
              <a:t> &amp; Sen. Hartog</a:t>
            </a:r>
          </a:p>
          <a:p>
            <a:pPr>
              <a:lnSpc>
                <a:spcPct val="100000"/>
              </a:lnSpc>
            </a:pPr>
            <a:endParaRPr lang="en-US" sz="1800" dirty="0"/>
          </a:p>
          <a:p>
            <a:pPr>
              <a:lnSpc>
                <a:spcPct val="100000"/>
              </a:lnSpc>
            </a:pPr>
            <a:r>
              <a:rPr lang="en-US" sz="1800" b="1" u="sng" dirty="0">
                <a:latin typeface="Helvetica"/>
                <a:cs typeface="Helvetica"/>
              </a:rPr>
              <a:t>Legislative Intent</a:t>
            </a:r>
          </a:p>
          <a:p>
            <a:pPr>
              <a:lnSpc>
                <a:spcPct val="110000"/>
              </a:lnSpc>
            </a:pPr>
            <a:r>
              <a:rPr lang="en-US" sz="1800" dirty="0">
                <a:latin typeface="Helvetica"/>
                <a:cs typeface="Helvetica"/>
              </a:rPr>
              <a:t>Include recommendations for this summer's Empowering Parents Parent Advisory Panel (chaired by Supt. Critchfield) that require updates to law.</a:t>
            </a:r>
          </a:p>
          <a:p>
            <a:pPr>
              <a:lnSpc>
                <a:spcPct val="100000"/>
              </a:lnSpc>
            </a:pPr>
            <a:endParaRPr lang="en-US" sz="1800" dirty="0"/>
          </a:p>
          <a:p>
            <a:pPr>
              <a:lnSpc>
                <a:spcPct val="100000"/>
              </a:lnSpc>
            </a:pPr>
            <a:r>
              <a:rPr lang="en-US" sz="1800" b="1" u="sng" dirty="0">
                <a:latin typeface="Helvetica"/>
                <a:cs typeface="Helvetica"/>
              </a:rPr>
              <a:t>Key Impact</a:t>
            </a:r>
          </a:p>
          <a:p>
            <a:pPr marL="457200" indent="-342900">
              <a:lnSpc>
                <a:spcPct val="100000"/>
              </a:lnSpc>
              <a:buFont typeface="Arial" panose="020B0604020202020204" pitchFamily="34" charset="0"/>
              <a:buChar char="•"/>
            </a:pPr>
            <a:r>
              <a:rPr lang="en-US" sz="1800" dirty="0">
                <a:latin typeface="Helvetica"/>
                <a:cs typeface="Helvetica"/>
              </a:rPr>
              <a:t>Clarifies that students in school districts and public charter schools are eligible to use the micro-grants for programs offered through their schools that have an associated fee.</a:t>
            </a:r>
          </a:p>
          <a:p>
            <a:pPr marL="457200" indent="-342900">
              <a:lnSpc>
                <a:spcPct val="100000"/>
              </a:lnSpc>
              <a:buFont typeface="Arial" panose="020B0604020202020204" pitchFamily="34" charset="0"/>
              <a:buChar char="•"/>
            </a:pPr>
            <a:r>
              <a:rPr lang="en-US" sz="1800" dirty="0">
                <a:latin typeface="Helvetica"/>
                <a:cs typeface="Helvetica"/>
              </a:rPr>
              <a:t>Allows internet expenses to be subject to reimbursement instead of direct payment through the grant distribution platform.</a:t>
            </a:r>
            <a:endParaRPr lang="en-US" sz="1800" dirty="0"/>
          </a:p>
          <a:p>
            <a:pPr marL="457200" indent="-342900">
              <a:lnSpc>
                <a:spcPct val="100000"/>
              </a:lnSpc>
              <a:buFont typeface="Arial" panose="020B0604020202020204" pitchFamily="34" charset="0"/>
              <a:buChar char="•"/>
            </a:pPr>
            <a:r>
              <a:rPr lang="en-US" sz="1800" dirty="0">
                <a:latin typeface="Helvetica"/>
                <a:cs typeface="Helvetica"/>
              </a:rPr>
              <a:t>Increases the allowable timeframe to expend the funds from 2 to 3 years.</a:t>
            </a:r>
            <a:endParaRPr lang="en-US" sz="1800" dirty="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31</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149971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6241599" cy="905400"/>
          </a:xfrm>
        </p:spPr>
        <p:txBody>
          <a:bodyPr>
            <a:normAutofit/>
          </a:bodyPr>
          <a:lstStyle/>
          <a:p>
            <a:r>
              <a:rPr lang="en-US" b="1" i="0" dirty="0">
                <a:effectLst/>
                <a:highlight>
                  <a:srgbClr val="FFFFFF"/>
                </a:highlight>
                <a:hlinkClick r:id="rId3"/>
              </a:rPr>
              <a:t>S1359</a:t>
            </a:r>
            <a:r>
              <a:rPr lang="en-US" b="1" i="0" dirty="0">
                <a:effectLst/>
                <a:highlight>
                  <a:srgbClr val="FFFFFF"/>
                </a:highlight>
              </a:rPr>
              <a:t>: Advanced Opportunities</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a:normAutofit/>
          </a:bodyPr>
          <a:lstStyle/>
          <a:p>
            <a:pPr>
              <a:lnSpc>
                <a:spcPct val="100000"/>
              </a:lnSpc>
            </a:pPr>
            <a:r>
              <a:rPr lang="en-US" sz="2000" b="1" dirty="0">
                <a:latin typeface="Helvetica"/>
                <a:cs typeface="Helvetica"/>
                <a:hlinkClick r:id="rId4"/>
              </a:rPr>
              <a:t>Bill Sponsors</a:t>
            </a:r>
            <a:r>
              <a:rPr lang="en-US" sz="2000" dirty="0">
                <a:latin typeface="Helvetica"/>
                <a:cs typeface="Helvetica"/>
                <a:hlinkClick r:id="rId4"/>
              </a:rPr>
              <a:t> </a:t>
            </a:r>
            <a:endParaRPr lang="en-US" sz="2000" dirty="0">
              <a:latin typeface="Helvetica" panose="020B0604020202020204" pitchFamily="34" charset="0"/>
              <a:cs typeface="Helvetica" panose="020B0604020202020204" pitchFamily="34" charset="0"/>
            </a:endParaRPr>
          </a:p>
          <a:p>
            <a:pPr>
              <a:lnSpc>
                <a:spcPct val="100000"/>
              </a:lnSpc>
            </a:pPr>
            <a:r>
              <a:rPr lang="en-US" sz="2000" dirty="0">
                <a:latin typeface="Helvetica"/>
                <a:cs typeface="Helvetica"/>
              </a:rPr>
              <a:t>Sen. Ben Toews, Sen. Lori Den Hartog, &amp; Rep. Wendy </a:t>
            </a:r>
            <a:r>
              <a:rPr lang="en-US" sz="2000" dirty="0" err="1">
                <a:latin typeface="Helvetica"/>
                <a:cs typeface="Helvetica"/>
              </a:rPr>
              <a:t>Horman</a:t>
            </a:r>
            <a:endParaRPr lang="en-US" sz="2000" dirty="0">
              <a:latin typeface="Helvetica"/>
              <a:cs typeface="Helvetica"/>
            </a:endParaRPr>
          </a:p>
          <a:p>
            <a:pPr>
              <a:lnSpc>
                <a:spcPct val="100000"/>
              </a:lnSpc>
            </a:pPr>
            <a:endParaRPr lang="en-US" sz="2000" dirty="0"/>
          </a:p>
          <a:p>
            <a:pPr>
              <a:lnSpc>
                <a:spcPct val="100000"/>
              </a:lnSpc>
            </a:pPr>
            <a:r>
              <a:rPr lang="en-US" sz="2000" b="1" u="sng" dirty="0">
                <a:latin typeface="Helvetica"/>
                <a:cs typeface="Helvetica"/>
              </a:rPr>
              <a:t>Legislative Intent</a:t>
            </a:r>
          </a:p>
          <a:p>
            <a:pPr>
              <a:lnSpc>
                <a:spcPct val="100000"/>
              </a:lnSpc>
            </a:pPr>
            <a:r>
              <a:rPr lang="en-US" sz="2000" dirty="0">
                <a:latin typeface="Helvetica"/>
                <a:cs typeface="Helvetica"/>
              </a:rPr>
              <a:t>Increase A.O. $500 for public school students &amp; non-public school students by $1,750</a:t>
            </a:r>
          </a:p>
          <a:p>
            <a:pPr>
              <a:lnSpc>
                <a:spcPct val="100000"/>
              </a:lnSpc>
            </a:pPr>
            <a:endParaRPr lang="en-US" sz="2000" dirty="0"/>
          </a:p>
          <a:p>
            <a:pPr>
              <a:lnSpc>
                <a:spcPct val="100000"/>
              </a:lnSpc>
            </a:pPr>
            <a:r>
              <a:rPr lang="en-US" sz="2000" b="1" u="sng" dirty="0">
                <a:latin typeface="Helvetica"/>
                <a:cs typeface="Helvetica"/>
              </a:rPr>
              <a:t>Key Impact</a:t>
            </a:r>
          </a:p>
          <a:p>
            <a:pPr marL="457200" indent="-342900">
              <a:lnSpc>
                <a:spcPct val="100000"/>
              </a:lnSpc>
              <a:buFont typeface="Arial" panose="020B0604020202020204" pitchFamily="34" charset="0"/>
              <a:buChar char="•"/>
            </a:pPr>
            <a:r>
              <a:rPr lang="en-US" sz="2000" dirty="0">
                <a:latin typeface="Helvetica"/>
                <a:cs typeface="Helvetica"/>
              </a:rPr>
              <a:t>Public school student: From $4,125 to $4,625</a:t>
            </a:r>
          </a:p>
          <a:p>
            <a:pPr marL="457200" indent="-342900">
              <a:lnSpc>
                <a:spcPct val="100000"/>
              </a:lnSpc>
              <a:buFont typeface="Arial" panose="020B0604020202020204" pitchFamily="34" charset="0"/>
              <a:buChar char="•"/>
            </a:pPr>
            <a:r>
              <a:rPr lang="en-US" sz="2000" dirty="0">
                <a:latin typeface="Helvetica"/>
                <a:cs typeface="Helvetica"/>
              </a:rPr>
              <a:t>Non - public school student: From $750 to $2,500</a:t>
            </a:r>
          </a:p>
          <a:p>
            <a:pPr marL="457200" indent="-342900">
              <a:lnSpc>
                <a:spcPct val="100000"/>
              </a:lnSpc>
              <a:buFont typeface="Arial" panose="020B0604020202020204" pitchFamily="34" charset="0"/>
              <a:buChar char="•"/>
            </a:pPr>
            <a:r>
              <a:rPr lang="en-US" sz="2000" dirty="0">
                <a:latin typeface="Helvetica"/>
                <a:cs typeface="Helvetica"/>
              </a:rPr>
              <a:t>Modifies the payment structure to allow Idaho Department of Education pay the Idaho higher education institutions directly</a:t>
            </a:r>
            <a:endParaRPr lang="en-US" dirty="0">
              <a:latin typeface="Helvetica"/>
              <a:cs typeface="Helvetica"/>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32</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34737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5270895" cy="905400"/>
          </a:xfrm>
        </p:spPr>
        <p:txBody>
          <a:bodyPr>
            <a:normAutofit/>
          </a:bodyPr>
          <a:lstStyle/>
          <a:p>
            <a:r>
              <a:rPr lang="en-US" b="1" i="0" dirty="0">
                <a:effectLst/>
                <a:highlight>
                  <a:srgbClr val="FFFFFF"/>
                </a:highlight>
                <a:hlinkClick r:id="rId3"/>
              </a:rPr>
              <a:t>H566</a:t>
            </a:r>
            <a:r>
              <a:rPr lang="en-US" b="1" i="0" dirty="0">
                <a:effectLst/>
                <a:highlight>
                  <a:srgbClr val="FFFFFF"/>
                </a:highlight>
              </a:rPr>
              <a:t>: IRI Exemptions</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a:lstStyle/>
          <a:p>
            <a:pPr>
              <a:lnSpc>
                <a:spcPct val="100000"/>
              </a:lnSpc>
            </a:pPr>
            <a:r>
              <a:rPr lang="en-US" sz="2000" b="1">
                <a:latin typeface="Helvetica" panose="020B0604020202020204" pitchFamily="34" charset="0"/>
                <a:cs typeface="Helvetica" panose="020B0604020202020204" pitchFamily="34" charset="0"/>
                <a:hlinkClick r:id="rId3"/>
              </a:rPr>
              <a:t>Bill Sponsors</a:t>
            </a:r>
            <a:r>
              <a:rPr lang="en-US" sz="2000">
                <a:latin typeface="Helvetica" panose="020B0604020202020204" pitchFamily="34" charset="0"/>
                <a:cs typeface="Helvetica" panose="020B0604020202020204" pitchFamily="34" charset="0"/>
              </a:rPr>
              <a:t> </a:t>
            </a:r>
          </a:p>
          <a:p>
            <a:pPr>
              <a:lnSpc>
                <a:spcPct val="100000"/>
              </a:lnSpc>
            </a:pPr>
            <a:r>
              <a:rPr lang="en-US" sz="2000">
                <a:latin typeface="Helvetica" panose="020B0604020202020204" pitchFamily="34" charset="0"/>
                <a:cs typeface="Helvetica" panose="020B0604020202020204" pitchFamily="34" charset="0"/>
              </a:rPr>
              <a:t>Rep. Sonia Galaviz &amp; Sen. Carrie </a:t>
            </a:r>
            <a:r>
              <a:rPr lang="en-US" sz="2000" err="1">
                <a:latin typeface="Helvetica" panose="020B0604020202020204" pitchFamily="34" charset="0"/>
                <a:cs typeface="Helvetica" panose="020B0604020202020204" pitchFamily="34" charset="0"/>
              </a:rPr>
              <a:t>Semmelroth</a:t>
            </a:r>
            <a:endParaRPr lang="en-US" sz="2000"/>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Legislative Intent</a:t>
            </a:r>
          </a:p>
          <a:p>
            <a:pPr>
              <a:lnSpc>
                <a:spcPct val="100000"/>
              </a:lnSpc>
            </a:pPr>
            <a:r>
              <a:rPr lang="en-US" sz="2000"/>
              <a:t>Provide the </a:t>
            </a:r>
            <a:r>
              <a:rPr lang="en-US" sz="2000" i="1"/>
              <a:t>option</a:t>
            </a:r>
            <a:r>
              <a:rPr lang="en-US" sz="2000"/>
              <a:t> of exempting LEP1/LEP2 students from IRI – reduce false negatives.</a:t>
            </a:r>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Key Impact</a:t>
            </a:r>
          </a:p>
          <a:p>
            <a:pPr marL="457200" indent="-342900">
              <a:lnSpc>
                <a:spcPct val="100000"/>
              </a:lnSpc>
              <a:buFont typeface="Arial" panose="020B0604020202020204" pitchFamily="34" charset="0"/>
              <a:buChar char="•"/>
            </a:pPr>
            <a:r>
              <a:rPr lang="en-US" sz="2000"/>
              <a:t>LEP1/LEP2 students only – (state vs federal requirements)</a:t>
            </a:r>
          </a:p>
          <a:p>
            <a:pPr marL="457200" indent="-342900">
              <a:lnSpc>
                <a:spcPct val="100000"/>
              </a:lnSpc>
              <a:buFont typeface="Arial" panose="020B0604020202020204" pitchFamily="34" charset="0"/>
              <a:buChar char="•"/>
            </a:pPr>
            <a:r>
              <a:rPr lang="en-US" sz="2000"/>
              <a:t>Decide ahead of time, if the student will take the IRI</a:t>
            </a:r>
            <a:endParaRPr lang="en-US">
              <a:latin typeface="Helvetica" panose="020B0604020202020204" pitchFamily="34" charset="0"/>
              <a:cs typeface="Helvetica" panose="020B0604020202020204" pitchFamily="34" charset="0"/>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33</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578714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608744" cy="905400"/>
          </a:xfrm>
        </p:spPr>
        <p:txBody>
          <a:bodyPr>
            <a:normAutofit/>
          </a:bodyPr>
          <a:lstStyle/>
          <a:p>
            <a:r>
              <a:rPr lang="en-US" b="1" i="0" dirty="0">
                <a:effectLst/>
                <a:highlight>
                  <a:srgbClr val="FFFFFF"/>
                </a:highlight>
                <a:hlinkClick r:id="rId3"/>
              </a:rPr>
              <a:t>H581</a:t>
            </a:r>
            <a:r>
              <a:rPr lang="en-US" b="1" i="0" dirty="0">
                <a:effectLst/>
                <a:highlight>
                  <a:srgbClr val="FFFFFF"/>
                </a:highlight>
              </a:rPr>
              <a:t>: Restrain/Seclusion Amendment</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a:normAutofit lnSpcReduction="10000"/>
          </a:bodyPr>
          <a:lstStyle/>
          <a:p>
            <a:pPr>
              <a:lnSpc>
                <a:spcPct val="100000"/>
              </a:lnSpc>
            </a:pPr>
            <a:r>
              <a:rPr lang="en-US" sz="2000" b="1">
                <a:latin typeface="Helvetica" panose="020B0604020202020204" pitchFamily="34" charset="0"/>
                <a:cs typeface="Helvetica" panose="020B0604020202020204" pitchFamily="34" charset="0"/>
                <a:hlinkClick r:id="rId4"/>
              </a:rPr>
              <a:t>Bill Sponsors</a:t>
            </a:r>
            <a:r>
              <a:rPr lang="en-US" sz="2000">
                <a:latin typeface="Helvetica" panose="020B0604020202020204" pitchFamily="34" charset="0"/>
                <a:cs typeface="Helvetica" panose="020B0604020202020204" pitchFamily="34" charset="0"/>
                <a:hlinkClick r:id="rId4"/>
              </a:rPr>
              <a:t> </a:t>
            </a:r>
            <a:endParaRPr lang="en-US" sz="2000">
              <a:latin typeface="Helvetica" panose="020B0604020202020204" pitchFamily="34" charset="0"/>
              <a:cs typeface="Helvetica" panose="020B0604020202020204" pitchFamily="34" charset="0"/>
            </a:endParaRPr>
          </a:p>
          <a:p>
            <a:pPr>
              <a:lnSpc>
                <a:spcPct val="100000"/>
              </a:lnSpc>
            </a:pPr>
            <a:r>
              <a:rPr lang="en-US" sz="2000">
                <a:latin typeface="Helvetica" panose="020B0604020202020204" pitchFamily="34" charset="0"/>
                <a:cs typeface="Helvetica" panose="020B0604020202020204" pitchFamily="34" charset="0"/>
              </a:rPr>
              <a:t>Rep. Marco Erickson &amp; Rep. Lori McCann</a:t>
            </a:r>
            <a:endParaRPr lang="en-US" sz="2000" b="1" u="sng">
              <a:latin typeface="Helvetica" panose="020B0604020202020204" pitchFamily="34" charset="0"/>
              <a:cs typeface="Helvetica" panose="020B0604020202020204" pitchFamily="34" charset="0"/>
            </a:endParaRPr>
          </a:p>
          <a:p>
            <a:pPr>
              <a:lnSpc>
                <a:spcPct val="100000"/>
              </a:lnSpc>
            </a:pPr>
            <a:endParaRPr lang="en-US" sz="2000" b="1" u="sng">
              <a:latin typeface="Helvetica" panose="020B0604020202020204" pitchFamily="34" charset="0"/>
              <a:cs typeface="Helvetica" panose="020B0604020202020204" pitchFamily="34" charset="0"/>
            </a:endParaRPr>
          </a:p>
          <a:p>
            <a:pPr>
              <a:lnSpc>
                <a:spcPct val="100000"/>
              </a:lnSpc>
            </a:pPr>
            <a:r>
              <a:rPr lang="en-US" sz="2000" b="1" u="sng">
                <a:latin typeface="Helvetica" panose="020B0604020202020204" pitchFamily="34" charset="0"/>
                <a:cs typeface="Helvetica" panose="020B0604020202020204" pitchFamily="34" charset="0"/>
              </a:rPr>
              <a:t>Legislative Intent</a:t>
            </a:r>
          </a:p>
          <a:p>
            <a:pPr>
              <a:lnSpc>
                <a:spcPct val="100000"/>
              </a:lnSpc>
            </a:pPr>
            <a:r>
              <a:rPr lang="en-US" sz="2000"/>
              <a:t>Update H581 to clarify ‘escort’ in relationship to restraint and seclusion.</a:t>
            </a:r>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Key Impact</a:t>
            </a:r>
          </a:p>
          <a:p>
            <a:pPr marL="457200" indent="-342900">
              <a:lnSpc>
                <a:spcPct val="100000"/>
              </a:lnSpc>
              <a:buFont typeface="Arial" panose="020B0604020202020204" pitchFamily="34" charset="0"/>
              <a:buChar char="•"/>
            </a:pPr>
            <a:r>
              <a:rPr lang="en-US" sz="2000"/>
              <a:t>"Physical escort”: temporary touching or holding of the hand, wrist, arm, shoulder, or back for the purpose of directing a student to a safe location.”</a:t>
            </a:r>
          </a:p>
          <a:p>
            <a:pPr marL="457200" indent="-342900">
              <a:lnSpc>
                <a:spcPct val="100000"/>
              </a:lnSpc>
              <a:buFont typeface="Arial" panose="020B0604020202020204" pitchFamily="34" charset="0"/>
              <a:buChar char="•"/>
            </a:pPr>
            <a:r>
              <a:rPr lang="en-US" sz="2000"/>
              <a:t>…may be used to remove a student from the classroom … behavior is severely disrupting the learning of other students… as part of the IEP…</a:t>
            </a: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34</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265519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6341351" cy="905400"/>
          </a:xfrm>
        </p:spPr>
        <p:txBody>
          <a:bodyPr>
            <a:normAutofit/>
          </a:bodyPr>
          <a:lstStyle/>
          <a:p>
            <a:r>
              <a:rPr lang="en-US" b="1" i="0" dirty="0">
                <a:effectLst/>
                <a:highlight>
                  <a:srgbClr val="FFFFFF"/>
                </a:highlight>
              </a:rPr>
              <a:t>H645: Trustee Quorum</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225731"/>
          </a:xfrm>
        </p:spPr>
        <p:txBody>
          <a:bodyPr>
            <a:normAutofit/>
          </a:bodyPr>
          <a:lstStyle/>
          <a:p>
            <a:pPr>
              <a:lnSpc>
                <a:spcPct val="100000"/>
              </a:lnSpc>
            </a:pPr>
            <a:r>
              <a:rPr lang="en-US" sz="2000" b="1">
                <a:latin typeface="Helvetica" panose="020B0604020202020204" pitchFamily="34" charset="0"/>
                <a:cs typeface="Helvetica" panose="020B0604020202020204" pitchFamily="34" charset="0"/>
                <a:hlinkClick r:id="rId3"/>
              </a:rPr>
              <a:t>Bill Sponsor</a:t>
            </a:r>
            <a:r>
              <a:rPr lang="en-US" sz="2000">
                <a:latin typeface="Helvetica" panose="020B0604020202020204" pitchFamily="34" charset="0"/>
                <a:cs typeface="Helvetica" panose="020B0604020202020204" pitchFamily="34" charset="0"/>
              </a:rPr>
              <a:t> </a:t>
            </a:r>
          </a:p>
          <a:p>
            <a:pPr>
              <a:lnSpc>
                <a:spcPct val="100000"/>
              </a:lnSpc>
            </a:pPr>
            <a:r>
              <a:rPr lang="en-US" sz="2000">
                <a:latin typeface="Helvetica" panose="020B0604020202020204" pitchFamily="34" charset="0"/>
                <a:cs typeface="Helvetica" panose="020B0604020202020204" pitchFamily="34" charset="0"/>
              </a:rPr>
              <a:t>Representative Mark Sauter</a:t>
            </a:r>
            <a:endParaRPr lang="en-US" sz="2000"/>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Legislative Intent</a:t>
            </a:r>
          </a:p>
          <a:p>
            <a:pPr>
              <a:lnSpc>
                <a:spcPct val="100000"/>
              </a:lnSpc>
            </a:pPr>
            <a:r>
              <a:rPr lang="en-US" sz="2000"/>
              <a:t>Ensures</a:t>
            </a:r>
            <a:r>
              <a:rPr lang="en-US" sz="2000">
                <a:latin typeface="Helvetica" panose="020B0604020202020204" pitchFamily="34" charset="0"/>
                <a:cs typeface="Helvetica" panose="020B0604020202020204" pitchFamily="34" charset="0"/>
              </a:rPr>
              <a:t> the transaction of business can still occur when one or more vacancies exist on a board of trustees if a majority of remaining members of the board are present.</a:t>
            </a:r>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Key Impact</a:t>
            </a:r>
          </a:p>
          <a:p>
            <a:pPr>
              <a:lnSpc>
                <a:spcPct val="100000"/>
              </a:lnSpc>
            </a:pPr>
            <a:r>
              <a:rPr lang="en-US" sz="2000">
                <a:latin typeface="Helvetica" panose="020B0604020202020204" pitchFamily="34" charset="0"/>
                <a:cs typeface="Helvetica" panose="020B0604020202020204" pitchFamily="34" charset="0"/>
              </a:rPr>
              <a:t>33-510: “In the event of one or more vacancies on the board of trustees… the transaction of business shall be permitted if a majority of the remaining members of the board are present.”</a:t>
            </a:r>
            <a:endParaRPr lang="en-US">
              <a:latin typeface="Helvetica" panose="020B0604020202020204" pitchFamily="34" charset="0"/>
              <a:cs typeface="Helvetica" panose="020B0604020202020204" pitchFamily="34" charset="0"/>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35</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829117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6241599" cy="905400"/>
          </a:xfrm>
        </p:spPr>
        <p:txBody>
          <a:bodyPr>
            <a:normAutofit/>
          </a:bodyPr>
          <a:lstStyle/>
          <a:p>
            <a:r>
              <a:rPr lang="en-US" dirty="0">
                <a:latin typeface="Georgia" panose="02040502050405020303" pitchFamily="18" charset="0"/>
                <a:hlinkClick r:id="rId3"/>
              </a:rPr>
              <a:t>S1361</a:t>
            </a:r>
            <a:r>
              <a:rPr lang="en-US" dirty="0">
                <a:latin typeface="Georgia" panose="02040502050405020303" pitchFamily="18" charset="0"/>
              </a:rPr>
              <a:t>: Public Comment </a:t>
            </a:r>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225731"/>
          </a:xfrm>
        </p:spPr>
        <p:txBody>
          <a:bodyPr>
            <a:normAutofit/>
          </a:bodyPr>
          <a:lstStyle/>
          <a:p>
            <a:pPr>
              <a:lnSpc>
                <a:spcPct val="100000"/>
              </a:lnSpc>
            </a:pPr>
            <a:r>
              <a:rPr lang="en-US" sz="2000" b="1">
                <a:latin typeface="Helvetica" panose="020B0604020202020204" pitchFamily="34" charset="0"/>
                <a:cs typeface="Helvetica" panose="020B0604020202020204" pitchFamily="34" charset="0"/>
                <a:hlinkClick r:id="rId4"/>
              </a:rPr>
              <a:t>Bill Sponsors</a:t>
            </a:r>
            <a:r>
              <a:rPr lang="en-US" sz="2000">
                <a:latin typeface="Helvetica" panose="020B0604020202020204" pitchFamily="34" charset="0"/>
                <a:cs typeface="Helvetica" panose="020B0604020202020204" pitchFamily="34" charset="0"/>
              </a:rPr>
              <a:t> </a:t>
            </a:r>
          </a:p>
          <a:p>
            <a:pPr>
              <a:lnSpc>
                <a:spcPct val="100000"/>
              </a:lnSpc>
            </a:pPr>
            <a:r>
              <a:rPr lang="en-US" sz="2000">
                <a:latin typeface="Helvetica" panose="020B0604020202020204" pitchFamily="34" charset="0"/>
                <a:cs typeface="Helvetica" panose="020B0604020202020204" pitchFamily="34" charset="0"/>
              </a:rPr>
              <a:t>Sen Cindy J. Carlson &amp; Rep Jack Nelsen</a:t>
            </a:r>
            <a:endParaRPr lang="en-US" sz="2000"/>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Legislative Intent</a:t>
            </a:r>
          </a:p>
          <a:p>
            <a:pPr>
              <a:lnSpc>
                <a:spcPct val="100000"/>
              </a:lnSpc>
            </a:pPr>
            <a:r>
              <a:rPr lang="en-US" sz="2000">
                <a:latin typeface="Helvetica" panose="020B0604020202020204" pitchFamily="34" charset="0"/>
                <a:cs typeface="Helvetica" panose="020B0604020202020204" pitchFamily="34" charset="0"/>
              </a:rPr>
              <a:t>Ensure patrons have the option to provide in-person public comment, at regular meetings, before the board takes final action on items</a:t>
            </a:r>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Key Impact</a:t>
            </a:r>
          </a:p>
          <a:p>
            <a:pPr>
              <a:lnSpc>
                <a:spcPct val="100000"/>
              </a:lnSpc>
            </a:pPr>
            <a:r>
              <a:rPr lang="en-US" sz="2000">
                <a:latin typeface="Helvetica" panose="020B0604020202020204" pitchFamily="34" charset="0"/>
                <a:cs typeface="Helvetica" panose="020B0604020202020204" pitchFamily="34" charset="0"/>
              </a:rPr>
              <a:t>33-510: Annual Meetings. Make rules of order &amp; procedure available to the public… Each board of trustees shall hear public comment, if offered by a member of the public, prior to taking action on an agenda item.</a:t>
            </a:r>
            <a:endParaRPr lang="en-US">
              <a:latin typeface="Helvetica" panose="020B0604020202020204" pitchFamily="34" charset="0"/>
              <a:cs typeface="Helvetica" panose="020B0604020202020204" pitchFamily="34" charset="0"/>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36</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154748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6241599" cy="905400"/>
          </a:xfrm>
        </p:spPr>
        <p:txBody>
          <a:bodyPr>
            <a:normAutofit/>
          </a:bodyPr>
          <a:lstStyle/>
          <a:p>
            <a:r>
              <a:rPr lang="en-US" b="1" i="0" dirty="0">
                <a:effectLst/>
                <a:highlight>
                  <a:srgbClr val="FFFFFF"/>
                </a:highlight>
                <a:hlinkClick r:id="rId3"/>
              </a:rPr>
              <a:t>SCR116</a:t>
            </a:r>
            <a:r>
              <a:rPr lang="en-US" b="1" i="0" dirty="0">
                <a:effectLst/>
                <a:highlight>
                  <a:srgbClr val="FFFFFF"/>
                </a:highlight>
              </a:rPr>
              <a:t>: Civics Education</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225731"/>
          </a:xfrm>
        </p:spPr>
        <p:txBody>
          <a:bodyPr>
            <a:normAutofit/>
          </a:bodyPr>
          <a:lstStyle/>
          <a:p>
            <a:pPr>
              <a:lnSpc>
                <a:spcPct val="100000"/>
              </a:lnSpc>
            </a:pPr>
            <a:r>
              <a:rPr lang="en-US" sz="2000" b="1">
                <a:latin typeface="Helvetica" panose="020B0604020202020204" pitchFamily="34" charset="0"/>
                <a:cs typeface="Helvetica" panose="020B0604020202020204" pitchFamily="34" charset="0"/>
                <a:hlinkClick r:id="rId4"/>
              </a:rPr>
              <a:t>Bill</a:t>
            </a:r>
            <a:r>
              <a:rPr lang="en-US" sz="2000" b="1">
                <a:latin typeface="Helvetica" panose="020B0604020202020204" pitchFamily="34" charset="0"/>
                <a:cs typeface="Helvetica" panose="020B0604020202020204" pitchFamily="34" charset="0"/>
                <a:hlinkClick r:id="rId5"/>
              </a:rPr>
              <a:t> Sponsors</a:t>
            </a:r>
            <a:r>
              <a:rPr lang="en-US" sz="2000">
                <a:latin typeface="Helvetica" panose="020B0604020202020204" pitchFamily="34" charset="0"/>
                <a:cs typeface="Helvetica" panose="020B0604020202020204" pitchFamily="34" charset="0"/>
              </a:rPr>
              <a:t> </a:t>
            </a:r>
          </a:p>
          <a:p>
            <a:pPr>
              <a:lnSpc>
                <a:spcPct val="100000"/>
              </a:lnSpc>
            </a:pPr>
            <a:r>
              <a:rPr lang="en-US" sz="2000">
                <a:latin typeface="Helvetica" panose="020B0604020202020204" pitchFamily="34" charset="0"/>
                <a:cs typeface="Helvetica" panose="020B0604020202020204" pitchFamily="34" charset="0"/>
              </a:rPr>
              <a:t>Sen Cindy J. Carlson &amp; Rep Tony </a:t>
            </a:r>
            <a:r>
              <a:rPr lang="en-US" sz="2000" err="1">
                <a:latin typeface="Helvetica" panose="020B0604020202020204" pitchFamily="34" charset="0"/>
                <a:cs typeface="Helvetica" panose="020B0604020202020204" pitchFamily="34" charset="0"/>
              </a:rPr>
              <a:t>Wisniewski</a:t>
            </a:r>
            <a:endParaRPr lang="en-US" sz="2000"/>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Legislative Intent</a:t>
            </a:r>
          </a:p>
          <a:p>
            <a:pPr>
              <a:lnSpc>
                <a:spcPct val="100000"/>
              </a:lnSpc>
            </a:pPr>
            <a:r>
              <a:rPr lang="en-US" sz="2000"/>
              <a:t>E</a:t>
            </a:r>
            <a:r>
              <a:rPr lang="en-US" sz="2000">
                <a:latin typeface="Helvetica" panose="020B0604020202020204" pitchFamily="34" charset="0"/>
                <a:cs typeface="Helvetica" panose="020B0604020202020204" pitchFamily="34" charset="0"/>
              </a:rPr>
              <a:t>nsure students understand the importance of the history of Western Civilization, the founding principles of our government, and responsible participation in civic life.</a:t>
            </a:r>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Key Impact</a:t>
            </a:r>
          </a:p>
          <a:p>
            <a:pPr marL="571500" indent="-457200">
              <a:lnSpc>
                <a:spcPct val="100000"/>
              </a:lnSpc>
              <a:buFont typeface="Arial" panose="020B0604020202020204" pitchFamily="34" charset="0"/>
              <a:buChar char="•"/>
            </a:pPr>
            <a:r>
              <a:rPr lang="en-US" sz="2000">
                <a:latin typeface="Helvetica" panose="020B0604020202020204" pitchFamily="34" charset="0"/>
                <a:cs typeface="Helvetica" panose="020B0604020202020204" pitchFamily="34" charset="0"/>
              </a:rPr>
              <a:t>Promote the importance of the history of curriculum promoting responsible citizenship </a:t>
            </a:r>
          </a:p>
          <a:p>
            <a:pPr marL="571500" indent="-457200">
              <a:lnSpc>
                <a:spcPct val="100000"/>
              </a:lnSpc>
              <a:buFont typeface="Arial" panose="020B0604020202020204" pitchFamily="34" charset="0"/>
              <a:buChar char="•"/>
            </a:pPr>
            <a:r>
              <a:rPr lang="en-US" sz="2000">
                <a:latin typeface="Helvetica" panose="020B0604020202020204" pitchFamily="34" charset="0"/>
                <a:cs typeface="Helvetica" panose="020B0604020202020204" pitchFamily="34" charset="0"/>
              </a:rPr>
              <a:t>Emphasize the importance of civil discourse and responsible participation in civic life</a:t>
            </a:r>
            <a:endParaRPr lang="en-US">
              <a:latin typeface="Helvetica" panose="020B0604020202020204" pitchFamily="34" charset="0"/>
              <a:cs typeface="Helvetica" panose="020B0604020202020204" pitchFamily="34" charset="0"/>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37</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896545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6241599" cy="905400"/>
          </a:xfrm>
        </p:spPr>
        <p:txBody>
          <a:bodyPr>
            <a:normAutofit/>
          </a:bodyPr>
          <a:lstStyle/>
          <a:p>
            <a:r>
              <a:rPr lang="en-US" b="1" i="0" dirty="0">
                <a:effectLst/>
                <a:highlight>
                  <a:srgbClr val="FFFFFF"/>
                </a:highlight>
                <a:hlinkClick r:id="rId3"/>
              </a:rPr>
              <a:t>HCR25</a:t>
            </a:r>
            <a:r>
              <a:rPr lang="en-US" b="1" i="0" dirty="0">
                <a:effectLst/>
                <a:highlight>
                  <a:srgbClr val="FFFFFF"/>
                </a:highlight>
              </a:rPr>
              <a:t>: Holocaust Education</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225731"/>
          </a:xfrm>
        </p:spPr>
        <p:txBody>
          <a:bodyPr>
            <a:normAutofit/>
          </a:bodyPr>
          <a:lstStyle/>
          <a:p>
            <a:pPr>
              <a:lnSpc>
                <a:spcPct val="100000"/>
              </a:lnSpc>
            </a:pPr>
            <a:r>
              <a:rPr lang="en-US" sz="2000" b="1" dirty="0">
                <a:latin typeface="Helvetica" panose="020B0604020202020204" pitchFamily="34" charset="0"/>
                <a:cs typeface="Helvetica" panose="020B0604020202020204" pitchFamily="34" charset="0"/>
                <a:hlinkClick r:id="rId4"/>
              </a:rPr>
              <a:t>Bill Sponsors</a:t>
            </a:r>
            <a:r>
              <a:rPr lang="en-US" sz="2000" dirty="0">
                <a:latin typeface="Helvetica" panose="020B0604020202020204" pitchFamily="34" charset="0"/>
                <a:cs typeface="Helvetica" panose="020B0604020202020204" pitchFamily="34" charset="0"/>
              </a:rPr>
              <a:t> </a:t>
            </a:r>
          </a:p>
          <a:p>
            <a:pPr>
              <a:lnSpc>
                <a:spcPct val="100000"/>
              </a:lnSpc>
            </a:pPr>
            <a:r>
              <a:rPr lang="en-US" sz="2000" dirty="0">
                <a:latin typeface="Helvetica" panose="020B0604020202020204" pitchFamily="34" charset="0"/>
                <a:cs typeface="Helvetica" panose="020B0604020202020204" pitchFamily="34" charset="0"/>
              </a:rPr>
              <a:t>Rep Josh Wheeler, Rep Stephanie Jo </a:t>
            </a:r>
            <a:r>
              <a:rPr lang="en-US" sz="2000" dirty="0" err="1">
                <a:latin typeface="Helvetica" panose="020B0604020202020204" pitchFamily="34" charset="0"/>
                <a:cs typeface="Helvetica" panose="020B0604020202020204" pitchFamily="34" charset="0"/>
              </a:rPr>
              <a:t>Mickelsen</a:t>
            </a:r>
            <a:r>
              <a:rPr lang="en-US" sz="2000" dirty="0">
                <a:latin typeface="Helvetica" panose="020B0604020202020204" pitchFamily="34" charset="0"/>
                <a:cs typeface="Helvetica" panose="020B0604020202020204" pitchFamily="34" charset="0"/>
              </a:rPr>
              <a:t>, &amp; </a:t>
            </a:r>
          </a:p>
          <a:p>
            <a:pPr>
              <a:lnSpc>
                <a:spcPct val="100000"/>
              </a:lnSpc>
            </a:pPr>
            <a:r>
              <a:rPr lang="en-US" sz="2000" dirty="0">
                <a:latin typeface="Helvetica" panose="020B0604020202020204" pitchFamily="34" charset="0"/>
                <a:cs typeface="Helvetica" panose="020B0604020202020204" pitchFamily="34" charset="0"/>
              </a:rPr>
              <a:t>Rep Ilana Rubel</a:t>
            </a:r>
            <a:endParaRPr lang="en-US" sz="2000" dirty="0"/>
          </a:p>
          <a:p>
            <a:pPr>
              <a:lnSpc>
                <a:spcPct val="100000"/>
              </a:lnSpc>
            </a:pPr>
            <a:endParaRPr lang="en-US" sz="2000" dirty="0"/>
          </a:p>
          <a:p>
            <a:pPr>
              <a:lnSpc>
                <a:spcPct val="100000"/>
              </a:lnSpc>
            </a:pPr>
            <a:r>
              <a:rPr lang="en-US" sz="2000" b="1" u="sng" dirty="0">
                <a:latin typeface="Helvetica" panose="020B0604020202020204" pitchFamily="34" charset="0"/>
                <a:cs typeface="Helvetica" panose="020B0604020202020204" pitchFamily="34" charset="0"/>
              </a:rPr>
              <a:t>Legislative Intent</a:t>
            </a:r>
          </a:p>
          <a:p>
            <a:pPr>
              <a:lnSpc>
                <a:spcPct val="100000"/>
              </a:lnSpc>
            </a:pPr>
            <a:r>
              <a:rPr lang="en-US" sz="2000" dirty="0">
                <a:latin typeface="Helvetica" panose="020B0604020202020204" pitchFamily="34" charset="0"/>
                <a:cs typeface="Helvetica" panose="020B0604020202020204" pitchFamily="34" charset="0"/>
              </a:rPr>
              <a:t>Ensure the Holocaust is taught in Idaho schools, and part of Idaho’s content standards.</a:t>
            </a:r>
          </a:p>
          <a:p>
            <a:pPr>
              <a:lnSpc>
                <a:spcPct val="100000"/>
              </a:lnSpc>
            </a:pPr>
            <a:endParaRPr lang="en-US" sz="2000" dirty="0"/>
          </a:p>
          <a:p>
            <a:pPr>
              <a:lnSpc>
                <a:spcPct val="100000"/>
              </a:lnSpc>
            </a:pPr>
            <a:r>
              <a:rPr lang="en-US" sz="2000" b="1" u="sng" dirty="0">
                <a:latin typeface="Helvetica" panose="020B0604020202020204" pitchFamily="34" charset="0"/>
                <a:cs typeface="Helvetica" panose="020B0604020202020204" pitchFamily="34" charset="0"/>
              </a:rPr>
              <a:t>Key Impact</a:t>
            </a:r>
          </a:p>
          <a:p>
            <a:pPr>
              <a:lnSpc>
                <a:spcPct val="100000"/>
              </a:lnSpc>
            </a:pPr>
            <a:r>
              <a:rPr lang="en-US" sz="2000" dirty="0"/>
              <a:t>“E</a:t>
            </a:r>
            <a:r>
              <a:rPr lang="en-US" sz="2000" dirty="0">
                <a:latin typeface="Helvetica" panose="020B0604020202020204" pitchFamily="34" charset="0"/>
                <a:cs typeface="Helvetica" panose="020B0604020202020204" pitchFamily="34" charset="0"/>
              </a:rPr>
              <a:t>ncourages the Idaho Department of Education to take a thoughtful and comprehensive approach to adopting Holocaust education into the state's social studies curriculum.</a:t>
            </a:r>
            <a:endParaRPr lang="en-US" dirty="0">
              <a:latin typeface="Helvetica" panose="020B0604020202020204" pitchFamily="34" charset="0"/>
              <a:cs typeface="Helvetica" panose="020B0604020202020204" pitchFamily="34" charset="0"/>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38</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457041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6241599" cy="905400"/>
          </a:xfrm>
        </p:spPr>
        <p:txBody>
          <a:bodyPr>
            <a:normAutofit/>
          </a:bodyPr>
          <a:lstStyle/>
          <a:p>
            <a:r>
              <a:rPr lang="en-US" b="1" i="0" dirty="0">
                <a:effectLst/>
                <a:highlight>
                  <a:srgbClr val="FFFFFF"/>
                </a:highlight>
                <a:hlinkClick r:id="rId3"/>
              </a:rPr>
              <a:t>S1308</a:t>
            </a:r>
            <a:r>
              <a:rPr lang="en-US" b="1" i="0" dirty="0">
                <a:effectLst/>
                <a:highlight>
                  <a:srgbClr val="FFFFFF"/>
                </a:highlight>
              </a:rPr>
              <a:t>: Adoption Education</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a:normAutofit/>
          </a:bodyPr>
          <a:lstStyle/>
          <a:p>
            <a:pPr>
              <a:lnSpc>
                <a:spcPct val="100000"/>
              </a:lnSpc>
            </a:pPr>
            <a:r>
              <a:rPr lang="en-US" sz="2000" b="1">
                <a:latin typeface="Helvetica" panose="020B0604020202020204" pitchFamily="34" charset="0"/>
                <a:cs typeface="Helvetica" panose="020B0604020202020204" pitchFamily="34" charset="0"/>
                <a:hlinkClick r:id="rId4"/>
              </a:rPr>
              <a:t>Bill Sponsors</a:t>
            </a:r>
            <a:r>
              <a:rPr lang="en-US" sz="2000">
                <a:latin typeface="Helvetica" panose="020B0604020202020204" pitchFamily="34" charset="0"/>
                <a:cs typeface="Helvetica" panose="020B0604020202020204" pitchFamily="34" charset="0"/>
              </a:rPr>
              <a:t> </a:t>
            </a:r>
          </a:p>
          <a:p>
            <a:pPr>
              <a:lnSpc>
                <a:spcPct val="100000"/>
              </a:lnSpc>
            </a:pPr>
            <a:r>
              <a:rPr lang="en-US" sz="2000">
                <a:latin typeface="Helvetica"/>
                <a:cs typeface="Helvetica"/>
              </a:rPr>
              <a:t>Sen Julie VanOrden &amp; Sen Lori Den Hartog</a:t>
            </a:r>
            <a:endParaRPr lang="en-US" sz="2000"/>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Legislative Intent</a:t>
            </a:r>
          </a:p>
          <a:p>
            <a:pPr>
              <a:lnSpc>
                <a:spcPct val="100000"/>
              </a:lnSpc>
            </a:pPr>
            <a:r>
              <a:rPr lang="en-US" sz="2000">
                <a:latin typeface="Helvetica" panose="020B0604020202020204" pitchFamily="34" charset="0"/>
                <a:cs typeface="Helvetica" panose="020B0604020202020204" pitchFamily="34" charset="0"/>
              </a:rPr>
              <a:t>Include information on adoption as part of and LEA’s sex education program.</a:t>
            </a:r>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Key Impact</a:t>
            </a:r>
          </a:p>
          <a:p>
            <a:pPr>
              <a:lnSpc>
                <a:spcPct val="100000"/>
              </a:lnSpc>
            </a:pPr>
            <a:r>
              <a:rPr lang="en-US" sz="2000">
                <a:latin typeface="Helvetica" panose="020B0604020202020204" pitchFamily="34" charset="0"/>
                <a:cs typeface="Helvetica" panose="020B0604020202020204" pitchFamily="34" charset="0"/>
              </a:rPr>
              <a:t>33-1608: Family, Life and Sex Education. “The program should include instruction relating to available adoption resources and current adoption practices in the United States, as a means of providing for the well-being of a child...”</a:t>
            </a:r>
            <a:endParaRPr lang="en-US">
              <a:latin typeface="Helvetica" panose="020B0604020202020204" pitchFamily="34" charset="0"/>
              <a:cs typeface="Helvetica" panose="020B0604020202020204" pitchFamily="34" charset="0"/>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39</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401900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6536572" cy="905400"/>
          </a:xfrm>
        </p:spPr>
        <p:txBody>
          <a:bodyPr>
            <a:normAutofit/>
          </a:bodyPr>
          <a:lstStyle/>
          <a:p>
            <a:r>
              <a:rPr lang="en-US" b="1" i="0" dirty="0">
                <a:effectLst/>
                <a:highlight>
                  <a:srgbClr val="FFFFFF"/>
                </a:highlight>
              </a:rPr>
              <a:t>Outcomes-Based </a:t>
            </a:r>
            <a:r>
              <a:rPr lang="en-US" dirty="0">
                <a:highlight>
                  <a:srgbClr val="FFFFFF"/>
                </a:highlight>
              </a:rPr>
              <a:t>Funding</a:t>
            </a:r>
            <a:r>
              <a:rPr lang="en-US" b="1" i="0" dirty="0">
                <a:effectLst/>
                <a:highlight>
                  <a:srgbClr val="FFFFFF"/>
                </a:highlight>
              </a:rPr>
              <a:t> </a:t>
            </a:r>
            <a:br>
              <a:rPr lang="en-US" b="1" i="0" dirty="0">
                <a:effectLst/>
                <a:highlight>
                  <a:srgbClr val="FFFFFF"/>
                </a:highlight>
              </a:rPr>
            </a:br>
            <a:r>
              <a:rPr lang="en-US" sz="1200" dirty="0">
                <a:highlight>
                  <a:srgbClr val="FFFFFF"/>
                </a:highlight>
              </a:rPr>
              <a:t>(</a:t>
            </a:r>
            <a:r>
              <a:rPr lang="en-US" sz="1200" b="1" i="0" dirty="0">
                <a:effectLst/>
                <a:highlight>
                  <a:srgbClr val="FFFFFF"/>
                </a:highlight>
              </a:rPr>
              <a:t>Died in Senate Ed</a:t>
            </a:r>
            <a:r>
              <a:rPr lang="en-US" sz="1200" dirty="0">
                <a:highlight>
                  <a:srgbClr val="FFFFFF"/>
                </a:highlight>
              </a:rPr>
              <a:t>)</a:t>
            </a:r>
            <a:endParaRPr lang="en-US" sz="1200"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a:normAutofit lnSpcReduction="10000"/>
          </a:bodyPr>
          <a:lstStyle/>
          <a:p>
            <a:pPr>
              <a:lnSpc>
                <a:spcPct val="100000"/>
              </a:lnSpc>
            </a:pPr>
            <a:r>
              <a:rPr lang="en-US" sz="2000" b="1" u="sng" dirty="0">
                <a:latin typeface="Helvetica"/>
                <a:cs typeface="Helvetica"/>
              </a:rPr>
              <a:t>Legislative Intent</a:t>
            </a:r>
          </a:p>
          <a:p>
            <a:pPr>
              <a:lnSpc>
                <a:spcPct val="100000"/>
              </a:lnSpc>
            </a:pPr>
            <a:r>
              <a:rPr lang="en-US" sz="2000" dirty="0">
                <a:latin typeface="Helvetica"/>
                <a:cs typeface="Helvetica"/>
              </a:rPr>
              <a:t>Provide an additional $40m, via grades 5-8 math and secondary outcomes. </a:t>
            </a:r>
            <a:endParaRPr lang="en-US" sz="2000" dirty="0"/>
          </a:p>
          <a:p>
            <a:pPr>
              <a:lnSpc>
                <a:spcPct val="100000"/>
              </a:lnSpc>
            </a:pPr>
            <a:endParaRPr lang="en-US" sz="2000" dirty="0"/>
          </a:p>
          <a:p>
            <a:pPr>
              <a:lnSpc>
                <a:spcPct val="100000"/>
              </a:lnSpc>
            </a:pPr>
            <a:r>
              <a:rPr lang="en-US" sz="2000" dirty="0">
                <a:latin typeface="Helvetica"/>
                <a:cs typeface="Helvetica"/>
              </a:rPr>
              <a:t>Would look similar to the existing early literacy distribution in Idaho code.</a:t>
            </a:r>
          </a:p>
          <a:p>
            <a:pPr>
              <a:lnSpc>
                <a:spcPct val="100000"/>
              </a:lnSpc>
            </a:pPr>
            <a:endParaRPr lang="en-US" sz="2000" dirty="0"/>
          </a:p>
          <a:p>
            <a:pPr>
              <a:lnSpc>
                <a:spcPct val="100000"/>
              </a:lnSpc>
            </a:pPr>
            <a:r>
              <a:rPr lang="en-US" sz="2000" b="1" u="sng" dirty="0">
                <a:latin typeface="Helvetica"/>
                <a:cs typeface="Helvetica"/>
              </a:rPr>
              <a:t>Key Impact</a:t>
            </a:r>
          </a:p>
          <a:p>
            <a:pPr>
              <a:lnSpc>
                <a:spcPct val="100000"/>
              </a:lnSpc>
            </a:pPr>
            <a:r>
              <a:rPr lang="en-US" sz="2000" dirty="0">
                <a:latin typeface="Helvetica"/>
                <a:cs typeface="Helvetica"/>
              </a:rPr>
              <a:t>$24m to growth and proficiency in grades 5-8 math</a:t>
            </a:r>
          </a:p>
          <a:p>
            <a:pPr>
              <a:lnSpc>
                <a:spcPct val="100000"/>
              </a:lnSpc>
            </a:pPr>
            <a:endParaRPr lang="en-US" sz="2000" dirty="0">
              <a:latin typeface="Helvetica"/>
              <a:cs typeface="Helvetica"/>
            </a:endParaRPr>
          </a:p>
          <a:p>
            <a:pPr>
              <a:lnSpc>
                <a:spcPct val="100000"/>
              </a:lnSpc>
            </a:pPr>
            <a:r>
              <a:rPr lang="en-US" sz="2000" dirty="0">
                <a:latin typeface="Helvetica"/>
                <a:cs typeface="Helvetica"/>
              </a:rPr>
              <a:t>$16m focused on secondary outcomes</a:t>
            </a:r>
          </a:p>
          <a:p>
            <a:pPr>
              <a:lnSpc>
                <a:spcPct val="100000"/>
              </a:lnSpc>
            </a:pPr>
            <a:endParaRPr lang="en-US" sz="2000" dirty="0">
              <a:latin typeface="Helvetica"/>
              <a:cs typeface="Helvetica"/>
            </a:endParaRPr>
          </a:p>
          <a:p>
            <a:r>
              <a:rPr lang="en-US" sz="2000" dirty="0">
                <a:latin typeface="Helvetica"/>
                <a:cs typeface="Helvetica"/>
              </a:rPr>
              <a:t>It’s a distribution for math and college and career readiness initiatives at the local level</a:t>
            </a:r>
          </a:p>
          <a:p>
            <a:pPr>
              <a:lnSpc>
                <a:spcPct val="100000"/>
              </a:lnSpc>
            </a:pPr>
            <a:endParaRPr lang="en-US" sz="2000" dirty="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477635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6241599" cy="905400"/>
          </a:xfrm>
        </p:spPr>
        <p:txBody>
          <a:bodyPr>
            <a:normAutofit/>
          </a:bodyPr>
          <a:lstStyle/>
          <a:p>
            <a:r>
              <a:rPr lang="en-US" b="1" i="0" dirty="0">
                <a:effectLst/>
                <a:highlight>
                  <a:srgbClr val="FFFFFF"/>
                </a:highlight>
                <a:hlinkClick r:id="rId3"/>
              </a:rPr>
              <a:t>H666</a:t>
            </a:r>
            <a:r>
              <a:rPr lang="en-US" b="1" i="0" dirty="0">
                <a:effectLst/>
                <a:highlight>
                  <a:srgbClr val="FFFFFF"/>
                </a:highlight>
              </a:rPr>
              <a:t>: Abortion in Sex Ed</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225731"/>
          </a:xfrm>
        </p:spPr>
        <p:txBody>
          <a:bodyPr>
            <a:normAutofit/>
          </a:bodyPr>
          <a:lstStyle/>
          <a:p>
            <a:pPr>
              <a:lnSpc>
                <a:spcPct val="100000"/>
              </a:lnSpc>
            </a:pPr>
            <a:r>
              <a:rPr lang="en-US" sz="2000" b="1">
                <a:latin typeface="Helvetica" panose="020B0604020202020204" pitchFamily="34" charset="0"/>
                <a:cs typeface="Helvetica" panose="020B0604020202020204" pitchFamily="34" charset="0"/>
                <a:hlinkClick r:id="rId4"/>
              </a:rPr>
              <a:t>Bill Sponsors</a:t>
            </a:r>
            <a:r>
              <a:rPr lang="en-US" sz="2000">
                <a:latin typeface="Helvetica" panose="020B0604020202020204" pitchFamily="34" charset="0"/>
                <a:cs typeface="Helvetica" panose="020B0604020202020204" pitchFamily="34" charset="0"/>
              </a:rPr>
              <a:t> </a:t>
            </a:r>
          </a:p>
          <a:p>
            <a:pPr>
              <a:lnSpc>
                <a:spcPct val="100000"/>
              </a:lnSpc>
            </a:pPr>
            <a:r>
              <a:rPr lang="en-US" sz="2000">
                <a:latin typeface="Helvetica" panose="020B0604020202020204" pitchFamily="34" charset="0"/>
                <a:cs typeface="Helvetica" panose="020B0604020202020204" pitchFamily="34" charset="0"/>
              </a:rPr>
              <a:t>Rep. Bruce D. </a:t>
            </a:r>
            <a:r>
              <a:rPr lang="en-US" sz="2000" err="1">
                <a:latin typeface="Helvetica" panose="020B0604020202020204" pitchFamily="34" charset="0"/>
                <a:cs typeface="Helvetica" panose="020B0604020202020204" pitchFamily="34" charset="0"/>
              </a:rPr>
              <a:t>Skaug</a:t>
            </a:r>
            <a:endParaRPr lang="en-US" sz="2000"/>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Legislative Intent</a:t>
            </a:r>
          </a:p>
          <a:p>
            <a:pPr>
              <a:lnSpc>
                <a:spcPct val="100000"/>
              </a:lnSpc>
            </a:pPr>
            <a:r>
              <a:rPr lang="en-US" sz="2000">
                <a:latin typeface="Helvetica" panose="020B0604020202020204" pitchFamily="34" charset="0"/>
                <a:cs typeface="Helvetica" panose="020B0604020202020204" pitchFamily="34" charset="0"/>
              </a:rPr>
              <a:t>Prohibits any individual or organization, that is a provider of abortion, from furnishing any materials or instruction relating to sex education curricula.</a:t>
            </a:r>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Key Impact</a:t>
            </a:r>
          </a:p>
          <a:p>
            <a:pPr>
              <a:lnSpc>
                <a:spcPct val="100000"/>
              </a:lnSpc>
            </a:pPr>
            <a:r>
              <a:rPr lang="en-US" sz="2000">
                <a:latin typeface="Helvetica" panose="020B0604020202020204" pitchFamily="34" charset="0"/>
                <a:cs typeface="Helvetica" panose="020B0604020202020204" pitchFamily="34" charset="0"/>
              </a:rPr>
              <a:t>18-8707. Abortion-Related Activities Prohibited</a:t>
            </a:r>
            <a:r>
              <a:rPr lang="en-US" sz="2000"/>
              <a:t> in School</a:t>
            </a:r>
            <a:r>
              <a:rPr lang="en-US" sz="2000">
                <a:latin typeface="Helvetica" panose="020B0604020202020204" pitchFamily="34" charset="0"/>
                <a:cs typeface="Helvetica" panose="020B0604020202020204" pitchFamily="34" charset="0"/>
              </a:rPr>
              <a:t>-Based Health Clinics </a:t>
            </a:r>
            <a:r>
              <a:rPr lang="en-US" sz="2000" u="sng"/>
              <a:t>and Sex Education Curricula</a:t>
            </a:r>
            <a:r>
              <a:rPr lang="en-US" sz="2000"/>
              <a:t>. </a:t>
            </a:r>
            <a:endParaRPr lang="en-US" u="sng">
              <a:latin typeface="Helvetica" panose="020B0604020202020204" pitchFamily="34" charset="0"/>
              <a:cs typeface="Helvetica" panose="020B0604020202020204" pitchFamily="34" charset="0"/>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40</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36701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5270895" cy="905400"/>
          </a:xfrm>
        </p:spPr>
        <p:txBody>
          <a:bodyPr>
            <a:normAutofit/>
          </a:bodyPr>
          <a:lstStyle/>
          <a:p>
            <a:r>
              <a:rPr lang="en-US" b="1" i="0" dirty="0">
                <a:effectLst/>
                <a:highlight>
                  <a:srgbClr val="FFFFFF"/>
                </a:highlight>
                <a:hlinkClick r:id="rId3"/>
              </a:rPr>
              <a:t>H531</a:t>
            </a:r>
            <a:r>
              <a:rPr lang="en-US" b="1" i="0" dirty="0">
                <a:effectLst/>
                <a:highlight>
                  <a:srgbClr val="FFFFFF"/>
                </a:highlight>
              </a:rPr>
              <a:t>: Driver’s Education</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a:lstStyle/>
          <a:p>
            <a:pPr>
              <a:lnSpc>
                <a:spcPct val="100000"/>
              </a:lnSpc>
            </a:pPr>
            <a:r>
              <a:rPr lang="en-US" sz="2000" b="1">
                <a:latin typeface="Helvetica" panose="020B0604020202020204" pitchFamily="34" charset="0"/>
                <a:cs typeface="Helvetica" panose="020B0604020202020204" pitchFamily="34" charset="0"/>
                <a:hlinkClick r:id="rId3"/>
              </a:rPr>
              <a:t>Bill Sponsors</a:t>
            </a:r>
            <a:r>
              <a:rPr lang="en-US" sz="2000">
                <a:latin typeface="Helvetica" panose="020B0604020202020204" pitchFamily="34" charset="0"/>
                <a:cs typeface="Helvetica" panose="020B0604020202020204" pitchFamily="34" charset="0"/>
                <a:hlinkClick r:id="rId3"/>
              </a:rPr>
              <a:t> </a:t>
            </a:r>
            <a:endParaRPr lang="en-US" sz="2000">
              <a:latin typeface="Helvetica" panose="020B0604020202020204" pitchFamily="34" charset="0"/>
              <a:cs typeface="Helvetica" panose="020B0604020202020204" pitchFamily="34" charset="0"/>
            </a:endParaRPr>
          </a:p>
          <a:p>
            <a:pPr>
              <a:lnSpc>
                <a:spcPct val="100000"/>
              </a:lnSpc>
            </a:pPr>
            <a:r>
              <a:rPr lang="en-US" sz="2000">
                <a:latin typeface="Helvetica" panose="020B0604020202020204" pitchFamily="34" charset="0"/>
                <a:cs typeface="Helvetica" panose="020B0604020202020204" pitchFamily="34" charset="0"/>
              </a:rPr>
              <a:t>Rep. Ron </a:t>
            </a:r>
            <a:r>
              <a:rPr lang="en-US" sz="2000" err="1">
                <a:latin typeface="Helvetica" panose="020B0604020202020204" pitchFamily="34" charset="0"/>
                <a:cs typeface="Helvetica" panose="020B0604020202020204" pitchFamily="34" charset="0"/>
              </a:rPr>
              <a:t>Mendive</a:t>
            </a:r>
            <a:r>
              <a:rPr lang="en-US" sz="2000">
                <a:latin typeface="Helvetica" panose="020B0604020202020204" pitchFamily="34" charset="0"/>
                <a:cs typeface="Helvetica" panose="020B0604020202020204" pitchFamily="34" charset="0"/>
              </a:rPr>
              <a:t> &amp; Sen. Carl Bjerke </a:t>
            </a:r>
            <a:endParaRPr lang="en-US" sz="2000"/>
          </a:p>
          <a:p>
            <a:pPr>
              <a:lnSpc>
                <a:spcPct val="100000"/>
              </a:lnSpc>
            </a:pPr>
            <a:endParaRPr lang="en-US" sz="2000" b="1" u="sng">
              <a:latin typeface="Helvetica" panose="020B0604020202020204" pitchFamily="34" charset="0"/>
              <a:cs typeface="Helvetica" panose="020B0604020202020204" pitchFamily="34" charset="0"/>
            </a:endParaRPr>
          </a:p>
          <a:p>
            <a:pPr>
              <a:lnSpc>
                <a:spcPct val="100000"/>
              </a:lnSpc>
            </a:pPr>
            <a:r>
              <a:rPr lang="en-US" sz="2000" b="1" u="sng">
                <a:latin typeface="Helvetica" panose="020B0604020202020204" pitchFamily="34" charset="0"/>
                <a:cs typeface="Helvetica" panose="020B0604020202020204" pitchFamily="34" charset="0"/>
              </a:rPr>
              <a:t>Legislative Intent</a:t>
            </a:r>
          </a:p>
          <a:p>
            <a:pPr>
              <a:lnSpc>
                <a:spcPct val="100000"/>
              </a:lnSpc>
            </a:pPr>
            <a:r>
              <a:rPr lang="en-US" sz="2000"/>
              <a:t>Allow parents to provide on-road driving instruction</a:t>
            </a:r>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Key Impact</a:t>
            </a:r>
          </a:p>
          <a:p>
            <a:pPr marL="457200" indent="-342900">
              <a:lnSpc>
                <a:spcPct val="100000"/>
              </a:lnSpc>
              <a:buFont typeface="Arial" panose="020B0604020202020204" pitchFamily="34" charset="0"/>
              <a:buChar char="•"/>
            </a:pPr>
            <a:r>
              <a:rPr lang="en-US" sz="2000"/>
              <a:t>IDLA  and other providers: Written /curriculum instruction</a:t>
            </a:r>
          </a:p>
          <a:p>
            <a:pPr marL="457200" indent="-342900">
              <a:lnSpc>
                <a:spcPct val="100000"/>
              </a:lnSpc>
              <a:buFont typeface="Arial" panose="020B0604020202020204" pitchFamily="34" charset="0"/>
              <a:buChar char="•"/>
            </a:pPr>
            <a:r>
              <a:rPr lang="en-US" sz="2000"/>
              <a:t>Lives in a rural district (33-319), Idaho Code, or in a school district that does not offer driver education</a:t>
            </a:r>
          </a:p>
          <a:p>
            <a:pPr marL="457200" indent="-342900">
              <a:lnSpc>
                <a:spcPct val="100000"/>
              </a:lnSpc>
              <a:buFont typeface="Arial" panose="020B0604020202020204" pitchFamily="34" charset="0"/>
              <a:buChar char="•"/>
            </a:pPr>
            <a:endParaRPr lang="en-US">
              <a:latin typeface="Helvetica" panose="020B0604020202020204" pitchFamily="34" charset="0"/>
              <a:cs typeface="Helvetica" panose="020B0604020202020204" pitchFamily="34" charset="0"/>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41</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756617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5270895" cy="905400"/>
          </a:xfrm>
        </p:spPr>
        <p:txBody>
          <a:bodyPr>
            <a:normAutofit/>
          </a:bodyPr>
          <a:lstStyle/>
          <a:p>
            <a:r>
              <a:rPr lang="en-US" b="1" i="0" dirty="0">
                <a:effectLst/>
                <a:highlight>
                  <a:srgbClr val="FFFFFF"/>
                </a:highlight>
                <a:hlinkClick r:id="rId3"/>
              </a:rPr>
              <a:t>H452</a:t>
            </a:r>
            <a:r>
              <a:rPr lang="en-US" b="1" i="0" dirty="0">
                <a:effectLst/>
                <a:highlight>
                  <a:srgbClr val="FFFFFF"/>
                </a:highlight>
              </a:rPr>
              <a:t>: IDLA Funding</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a:lstStyle/>
          <a:p>
            <a:pPr>
              <a:lnSpc>
                <a:spcPct val="100000"/>
              </a:lnSpc>
            </a:pPr>
            <a:r>
              <a:rPr lang="en-US" sz="2000" b="1" dirty="0">
                <a:latin typeface="Helvetica" panose="020B0604020202020204" pitchFamily="34" charset="0"/>
                <a:cs typeface="Helvetica" panose="020B0604020202020204" pitchFamily="34" charset="0"/>
                <a:hlinkClick r:id="rId3"/>
              </a:rPr>
              <a:t>Bill Sponsors</a:t>
            </a:r>
            <a:r>
              <a:rPr lang="en-US" sz="2000" dirty="0">
                <a:latin typeface="Helvetica" panose="020B0604020202020204" pitchFamily="34" charset="0"/>
                <a:cs typeface="Helvetica" panose="020B0604020202020204" pitchFamily="34" charset="0"/>
                <a:hlinkClick r:id="rId3"/>
              </a:rPr>
              <a:t> </a:t>
            </a:r>
            <a:endParaRPr lang="en-US" sz="2000" dirty="0">
              <a:latin typeface="Helvetica" panose="020B0604020202020204" pitchFamily="34" charset="0"/>
              <a:cs typeface="Helvetica" panose="020B0604020202020204" pitchFamily="34" charset="0"/>
            </a:endParaRPr>
          </a:p>
          <a:p>
            <a:pPr>
              <a:lnSpc>
                <a:spcPct val="100000"/>
              </a:lnSpc>
            </a:pPr>
            <a:r>
              <a:rPr lang="en-US" sz="2000" dirty="0">
                <a:latin typeface="Helvetica" panose="020B0604020202020204" pitchFamily="34" charset="0"/>
                <a:cs typeface="Helvetica" panose="020B0604020202020204" pitchFamily="34" charset="0"/>
              </a:rPr>
              <a:t>Rep. James Petzke</a:t>
            </a:r>
          </a:p>
          <a:p>
            <a:pPr>
              <a:lnSpc>
                <a:spcPct val="100000"/>
              </a:lnSpc>
            </a:pPr>
            <a:endParaRPr lang="en-US" sz="2000" b="1" u="sng" dirty="0">
              <a:latin typeface="Helvetica" panose="020B0604020202020204" pitchFamily="34" charset="0"/>
              <a:cs typeface="Helvetica" panose="020B0604020202020204" pitchFamily="34" charset="0"/>
            </a:endParaRPr>
          </a:p>
          <a:p>
            <a:pPr>
              <a:lnSpc>
                <a:spcPct val="100000"/>
              </a:lnSpc>
            </a:pPr>
            <a:r>
              <a:rPr lang="en-US" sz="2000" b="1" u="sng" dirty="0">
                <a:latin typeface="Helvetica" panose="020B0604020202020204" pitchFamily="34" charset="0"/>
                <a:cs typeface="Helvetica" panose="020B0604020202020204" pitchFamily="34" charset="0"/>
              </a:rPr>
              <a:t>Legislative Intent</a:t>
            </a:r>
          </a:p>
          <a:p>
            <a:pPr>
              <a:lnSpc>
                <a:spcPct val="100000"/>
              </a:lnSpc>
            </a:pPr>
            <a:r>
              <a:rPr lang="en-US" sz="2000" dirty="0"/>
              <a:t>Modernize IDLA’s funding – separate from Idaho Department of Education allocations to LEA’s</a:t>
            </a:r>
          </a:p>
          <a:p>
            <a:pPr>
              <a:lnSpc>
                <a:spcPct val="100000"/>
              </a:lnSpc>
            </a:pPr>
            <a:endParaRPr lang="en-US" sz="2000" dirty="0"/>
          </a:p>
          <a:p>
            <a:pPr>
              <a:lnSpc>
                <a:spcPct val="100000"/>
              </a:lnSpc>
            </a:pPr>
            <a:r>
              <a:rPr lang="en-US" sz="2000" b="1" u="sng" dirty="0">
                <a:latin typeface="Helvetica" panose="020B0604020202020204" pitchFamily="34" charset="0"/>
                <a:cs typeface="Helvetica" panose="020B0604020202020204" pitchFamily="34" charset="0"/>
              </a:rPr>
              <a:t>Key Impact</a:t>
            </a:r>
          </a:p>
          <a:p>
            <a:pPr marL="457200" indent="-342900">
              <a:lnSpc>
                <a:spcPct val="100000"/>
              </a:lnSpc>
              <a:buFont typeface="Arial" panose="020B0604020202020204" pitchFamily="34" charset="0"/>
              <a:buChar char="•"/>
            </a:pPr>
            <a:r>
              <a:rPr lang="en-US" sz="2000" dirty="0"/>
              <a:t>Per-student funding structure</a:t>
            </a:r>
          </a:p>
          <a:p>
            <a:pPr marL="457200" indent="-342900">
              <a:lnSpc>
                <a:spcPct val="100000"/>
              </a:lnSpc>
              <a:buFont typeface="Arial" panose="020B0604020202020204" pitchFamily="34" charset="0"/>
              <a:buChar char="•"/>
            </a:pPr>
            <a:r>
              <a:rPr lang="en-US" sz="2000" dirty="0"/>
              <a:t>IDLA reports to JFAC, annually</a:t>
            </a:r>
          </a:p>
          <a:p>
            <a:pPr>
              <a:lnSpc>
                <a:spcPct val="100000"/>
              </a:lnSpc>
            </a:pPr>
            <a:endParaRPr lang="en-US" sz="2000" dirty="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42</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232228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5270895" cy="905400"/>
          </a:xfrm>
        </p:spPr>
        <p:txBody>
          <a:bodyPr>
            <a:normAutofit/>
          </a:bodyPr>
          <a:lstStyle/>
          <a:p>
            <a:r>
              <a:rPr lang="en-US" dirty="0">
                <a:highlight>
                  <a:srgbClr val="FFFFFF"/>
                </a:highlight>
                <a:hlinkClick r:id="rId3"/>
              </a:rPr>
              <a:t>H610</a:t>
            </a:r>
            <a:r>
              <a:rPr lang="en-US" b="1" i="0" dirty="0">
                <a:effectLst/>
                <a:highlight>
                  <a:srgbClr val="FFFFFF"/>
                </a:highlight>
              </a:rPr>
              <a:t>: </a:t>
            </a:r>
            <a:r>
              <a:rPr lang="en-US" dirty="0">
                <a:highlight>
                  <a:srgbClr val="FFFFFF"/>
                </a:highlight>
              </a:rPr>
              <a:t>Stop Arm </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787870" cy="4326016"/>
          </a:xfrm>
        </p:spPr>
        <p:txBody>
          <a:bodyPr>
            <a:normAutofit/>
          </a:bodyPr>
          <a:lstStyle/>
          <a:p>
            <a:pPr>
              <a:lnSpc>
                <a:spcPct val="100000"/>
              </a:lnSpc>
            </a:pPr>
            <a:r>
              <a:rPr lang="en-US" sz="2000" b="1" dirty="0">
                <a:latin typeface="Helvetica"/>
                <a:cs typeface="Helvetica"/>
                <a:hlinkClick r:id="rId4"/>
              </a:rPr>
              <a:t>Bill Sponsors</a:t>
            </a:r>
            <a:r>
              <a:rPr lang="en-US" sz="2000" dirty="0">
                <a:latin typeface="Helvetica"/>
                <a:cs typeface="Helvetica"/>
              </a:rPr>
              <a:t> </a:t>
            </a:r>
            <a:endParaRPr lang="en-US" sz="2000" dirty="0">
              <a:latin typeface="Helvetica" panose="020B0604020202020204" pitchFamily="34" charset="0"/>
              <a:cs typeface="Helvetica" panose="020B0604020202020204" pitchFamily="34" charset="0"/>
            </a:endParaRPr>
          </a:p>
          <a:p>
            <a:pPr>
              <a:lnSpc>
                <a:spcPct val="100000"/>
              </a:lnSpc>
            </a:pPr>
            <a:r>
              <a:rPr lang="en-US" sz="2000" dirty="0">
                <a:latin typeface="Helvetica"/>
                <a:cs typeface="Helvetica"/>
              </a:rPr>
              <a:t>Rep. Charlie Shepherd &amp; Sen. Linda Hartgen</a:t>
            </a:r>
          </a:p>
          <a:p>
            <a:pPr>
              <a:lnSpc>
                <a:spcPct val="100000"/>
              </a:lnSpc>
            </a:pPr>
            <a:endParaRPr lang="en-US" sz="2000" b="1" u="sng" dirty="0">
              <a:latin typeface="Helvetica" panose="020B0604020202020204" pitchFamily="34" charset="0"/>
              <a:cs typeface="Helvetica" panose="020B0604020202020204" pitchFamily="34" charset="0"/>
            </a:endParaRPr>
          </a:p>
          <a:p>
            <a:pPr>
              <a:lnSpc>
                <a:spcPct val="100000"/>
              </a:lnSpc>
            </a:pPr>
            <a:r>
              <a:rPr lang="en-US" sz="2000" b="1" u="sng" dirty="0">
                <a:latin typeface="Helvetica"/>
                <a:cs typeface="Helvetica"/>
              </a:rPr>
              <a:t>Legislative Intent</a:t>
            </a:r>
          </a:p>
          <a:p>
            <a:pPr>
              <a:lnSpc>
                <a:spcPct val="100000"/>
              </a:lnSpc>
            </a:pPr>
            <a:r>
              <a:rPr lang="en-US" sz="2000" dirty="0">
                <a:latin typeface="Helvetica"/>
                <a:cs typeface="Helvetica"/>
              </a:rPr>
              <a:t>Deterrent &amp; raise awareness. </a:t>
            </a:r>
          </a:p>
          <a:p>
            <a:pPr>
              <a:lnSpc>
                <a:spcPct val="100000"/>
              </a:lnSpc>
            </a:pPr>
            <a:r>
              <a:rPr lang="en-US" sz="2000" dirty="0">
                <a:latin typeface="Helvetica"/>
                <a:cs typeface="Helvetica"/>
              </a:rPr>
              <a:t>Allow Idaho Department of Education to offer grants to LEA’s from generated funds</a:t>
            </a:r>
            <a:endParaRPr lang="en-US" sz="2000" dirty="0"/>
          </a:p>
          <a:p>
            <a:pPr>
              <a:lnSpc>
                <a:spcPct val="100000"/>
              </a:lnSpc>
            </a:pPr>
            <a:endParaRPr lang="en-US" sz="2000" dirty="0"/>
          </a:p>
          <a:p>
            <a:pPr>
              <a:lnSpc>
                <a:spcPct val="100000"/>
              </a:lnSpc>
            </a:pPr>
            <a:r>
              <a:rPr lang="en-US" sz="2000" b="1" u="sng" dirty="0">
                <a:latin typeface="Helvetica"/>
                <a:cs typeface="Helvetica"/>
              </a:rPr>
              <a:t>Key Impact</a:t>
            </a:r>
          </a:p>
          <a:p>
            <a:pPr marL="457200" indent="-342900">
              <a:lnSpc>
                <a:spcPct val="100000"/>
              </a:lnSpc>
              <a:buFont typeface="Arial" panose="020B0604020202020204" pitchFamily="34" charset="0"/>
              <a:buChar char="•"/>
            </a:pPr>
            <a:r>
              <a:rPr lang="en-US" sz="2000" dirty="0">
                <a:latin typeface="Helvetica"/>
                <a:cs typeface="Helvetica"/>
              </a:rPr>
              <a:t>First offense an infraction (not) misdemeanor: $300</a:t>
            </a:r>
          </a:p>
          <a:p>
            <a:pPr marL="457200" indent="-342900">
              <a:lnSpc>
                <a:spcPct val="100000"/>
              </a:lnSpc>
              <a:buFont typeface="Arial" panose="020B0604020202020204" pitchFamily="34" charset="0"/>
              <a:buChar char="•"/>
            </a:pPr>
            <a:r>
              <a:rPr lang="en-US" sz="2000" dirty="0">
                <a:latin typeface="Helvetica"/>
                <a:cs typeface="Helvetica"/>
              </a:rPr>
              <a:t>3</a:t>
            </a:r>
            <a:r>
              <a:rPr lang="en-US" sz="2000" baseline="30000" dirty="0">
                <a:latin typeface="Helvetica"/>
                <a:cs typeface="Helvetica"/>
              </a:rPr>
              <a:t>rd</a:t>
            </a:r>
            <a:r>
              <a:rPr lang="en-US" sz="2000" dirty="0">
                <a:latin typeface="Helvetica"/>
                <a:cs typeface="Helvetica"/>
              </a:rPr>
              <a:t> </a:t>
            </a:r>
            <a:r>
              <a:rPr lang="en-US" sz="2000" dirty="0" err="1">
                <a:latin typeface="Helvetica"/>
                <a:cs typeface="Helvetica"/>
              </a:rPr>
              <a:t>offen</a:t>
            </a:r>
            <a:r>
              <a:rPr lang="en-US" sz="2000" dirty="0">
                <a:latin typeface="Helvetica"/>
                <a:cs typeface="Helvetica"/>
              </a:rPr>
              <a:t> s e $1,000 (up from $600)</a:t>
            </a:r>
          </a:p>
          <a:p>
            <a:pPr marL="457200" indent="-342900">
              <a:lnSpc>
                <a:spcPct val="100000"/>
              </a:lnSpc>
              <a:buFont typeface="Arial" panose="020B0604020202020204" pitchFamily="34" charset="0"/>
              <a:buChar char="•"/>
            </a:pPr>
            <a:r>
              <a:rPr lang="en-US" sz="2000" dirty="0">
                <a:latin typeface="Helvetica"/>
                <a:cs typeface="Helvetica"/>
              </a:rPr>
              <a:t>Idaho Department of Education seeking spending authority to offer grants to LEA’s, based on generated revenue</a:t>
            </a: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43</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90882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6241599" cy="905400"/>
          </a:xfrm>
        </p:spPr>
        <p:txBody>
          <a:bodyPr>
            <a:normAutofit/>
          </a:bodyPr>
          <a:lstStyle/>
          <a:p>
            <a:r>
              <a:rPr lang="en-US" dirty="0">
                <a:latin typeface="Georgia" panose="02040502050405020303" pitchFamily="18" charset="0"/>
                <a:hlinkClick r:id="rId3"/>
              </a:rPr>
              <a:t>H644</a:t>
            </a:r>
            <a:r>
              <a:rPr lang="en-US" dirty="0">
                <a:latin typeface="Georgia" panose="02040502050405020303" pitchFamily="18" charset="0"/>
              </a:rPr>
              <a:t>: State Board Membership</a:t>
            </a:r>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a:lstStyle/>
          <a:p>
            <a:pPr>
              <a:lnSpc>
                <a:spcPct val="100000"/>
              </a:lnSpc>
            </a:pPr>
            <a:r>
              <a:rPr lang="en-US" sz="2000" b="1">
                <a:latin typeface="Helvetica" panose="020B0604020202020204" pitchFamily="34" charset="0"/>
                <a:cs typeface="Helvetica" panose="020B0604020202020204" pitchFamily="34" charset="0"/>
                <a:hlinkClick r:id="rId4"/>
              </a:rPr>
              <a:t>Bill Sponsors</a:t>
            </a:r>
            <a:r>
              <a:rPr lang="en-US" sz="2000">
                <a:latin typeface="Helvetica" panose="020B0604020202020204" pitchFamily="34" charset="0"/>
                <a:cs typeface="Helvetica" panose="020B0604020202020204" pitchFamily="34" charset="0"/>
              </a:rPr>
              <a:t> </a:t>
            </a:r>
          </a:p>
          <a:p>
            <a:pPr>
              <a:lnSpc>
                <a:spcPct val="100000"/>
              </a:lnSpc>
            </a:pPr>
            <a:r>
              <a:rPr lang="en-US" sz="2000">
                <a:latin typeface="Helvetica" panose="020B0604020202020204" pitchFamily="34" charset="0"/>
                <a:cs typeface="Helvetica" panose="020B0604020202020204" pitchFamily="34" charset="0"/>
              </a:rPr>
              <a:t>Rep Britt </a:t>
            </a:r>
            <a:r>
              <a:rPr lang="en-US" sz="2000" err="1">
                <a:latin typeface="Helvetica" panose="020B0604020202020204" pitchFamily="34" charset="0"/>
                <a:cs typeface="Helvetica" panose="020B0604020202020204" pitchFamily="34" charset="0"/>
              </a:rPr>
              <a:t>Raybould</a:t>
            </a:r>
            <a:endParaRPr lang="en-US" sz="2000"/>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Legislative Intent</a:t>
            </a:r>
          </a:p>
          <a:p>
            <a:pPr>
              <a:lnSpc>
                <a:spcPct val="100000"/>
              </a:lnSpc>
            </a:pPr>
            <a:r>
              <a:rPr lang="en-US" sz="2000">
                <a:latin typeface="Helvetica" panose="020B0604020202020204" pitchFamily="34" charset="0"/>
                <a:cs typeface="Helvetica" panose="020B0604020202020204" pitchFamily="34" charset="0"/>
              </a:rPr>
              <a:t>Establishes 7 geographical regions for appointment to the State Board of Education</a:t>
            </a:r>
          </a:p>
          <a:p>
            <a:pPr>
              <a:lnSpc>
                <a:spcPct val="100000"/>
              </a:lnSpc>
            </a:pPr>
            <a:endParaRPr lang="en-US" sz="2000"/>
          </a:p>
          <a:p>
            <a:pPr>
              <a:lnSpc>
                <a:spcPct val="100000"/>
              </a:lnSpc>
            </a:pPr>
            <a:r>
              <a:rPr lang="en-US" sz="2000" b="1" u="sng">
                <a:latin typeface="Helvetica" panose="020B0604020202020204" pitchFamily="34" charset="0"/>
                <a:cs typeface="Helvetica" panose="020B0604020202020204" pitchFamily="34" charset="0"/>
              </a:rPr>
              <a:t>Key Impact</a:t>
            </a:r>
          </a:p>
          <a:p>
            <a:pPr marL="457200" indent="-342900">
              <a:lnSpc>
                <a:spcPct val="100000"/>
              </a:lnSpc>
              <a:buFont typeface="Arial" panose="020B0604020202020204" pitchFamily="34" charset="0"/>
              <a:buChar char="•"/>
            </a:pPr>
            <a:r>
              <a:rPr lang="en-US" sz="2000"/>
              <a:t>All legislative districts are ‘represented’ in the 7 boundaries</a:t>
            </a:r>
          </a:p>
          <a:p>
            <a:pPr marL="457200" indent="-342900">
              <a:lnSpc>
                <a:spcPct val="100000"/>
              </a:lnSpc>
              <a:buFont typeface="Arial" panose="020B0604020202020204" pitchFamily="34" charset="0"/>
              <a:buChar char="•"/>
            </a:pPr>
            <a:r>
              <a:rPr lang="en-US" sz="2000"/>
              <a:t>Still appointed (not elected) by Gov.</a:t>
            </a:r>
          </a:p>
          <a:p>
            <a:pPr>
              <a:lnSpc>
                <a:spcPct val="100000"/>
              </a:lnSpc>
            </a:pPr>
            <a:endParaRPr lang="en-US" sz="200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44</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790425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608744" cy="905400"/>
          </a:xfrm>
        </p:spPr>
        <p:txBody>
          <a:bodyPr>
            <a:normAutofit/>
          </a:bodyPr>
          <a:lstStyle/>
          <a:p>
            <a:r>
              <a:rPr lang="en-US" b="1" i="0" dirty="0">
                <a:effectLst/>
                <a:highlight>
                  <a:srgbClr val="FFFFFF"/>
                </a:highlight>
                <a:hlinkClick r:id="rId3"/>
              </a:rPr>
              <a:t>H580</a:t>
            </a:r>
            <a:r>
              <a:rPr lang="en-US" b="1" i="0" dirty="0">
                <a:effectLst/>
                <a:highlight>
                  <a:srgbClr val="FFFFFF"/>
                </a:highlight>
              </a:rPr>
              <a:t>: Leave for Guardsmen</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a:normAutofit lnSpcReduction="10000"/>
          </a:bodyPr>
          <a:lstStyle/>
          <a:p>
            <a:pPr>
              <a:lnSpc>
                <a:spcPct val="100000"/>
              </a:lnSpc>
            </a:pPr>
            <a:r>
              <a:rPr lang="en-US" sz="2000" b="1" dirty="0">
                <a:latin typeface="Helvetica" panose="020B0604020202020204" pitchFamily="34" charset="0"/>
                <a:cs typeface="Helvetica" panose="020B0604020202020204" pitchFamily="34" charset="0"/>
                <a:hlinkClick r:id="rId3"/>
              </a:rPr>
              <a:t>Bill Sponsors</a:t>
            </a:r>
            <a:r>
              <a:rPr lang="en-US" sz="2000" dirty="0">
                <a:latin typeface="Helvetica" panose="020B0604020202020204" pitchFamily="34" charset="0"/>
                <a:cs typeface="Helvetica" panose="020B0604020202020204" pitchFamily="34" charset="0"/>
                <a:hlinkClick r:id="rId3"/>
              </a:rPr>
              <a:t> </a:t>
            </a:r>
            <a:endParaRPr lang="en-US" sz="2000" dirty="0">
              <a:latin typeface="Helvetica" panose="020B0604020202020204" pitchFamily="34" charset="0"/>
              <a:cs typeface="Helvetica" panose="020B0604020202020204" pitchFamily="34" charset="0"/>
            </a:endParaRPr>
          </a:p>
          <a:p>
            <a:pPr>
              <a:lnSpc>
                <a:spcPct val="100000"/>
              </a:lnSpc>
            </a:pPr>
            <a:r>
              <a:rPr lang="en-US" sz="2000" dirty="0">
                <a:latin typeface="Helvetica" panose="020B0604020202020204" pitchFamily="34" charset="0"/>
                <a:cs typeface="Helvetica" panose="020B0604020202020204" pitchFamily="34" charset="0"/>
              </a:rPr>
              <a:t>Rep. Matthew Bundy &amp; Sen. Dave Lent</a:t>
            </a:r>
          </a:p>
          <a:p>
            <a:pPr>
              <a:lnSpc>
                <a:spcPct val="100000"/>
              </a:lnSpc>
            </a:pPr>
            <a:endParaRPr lang="en-US" sz="2000" b="1" u="sng" dirty="0">
              <a:latin typeface="Helvetica" panose="020B0604020202020204" pitchFamily="34" charset="0"/>
              <a:cs typeface="Helvetica" panose="020B0604020202020204" pitchFamily="34" charset="0"/>
            </a:endParaRPr>
          </a:p>
          <a:p>
            <a:pPr>
              <a:lnSpc>
                <a:spcPct val="100000"/>
              </a:lnSpc>
            </a:pPr>
            <a:r>
              <a:rPr lang="en-US" sz="2000" b="1" u="sng" dirty="0">
                <a:latin typeface="Helvetica" panose="020B0604020202020204" pitchFamily="34" charset="0"/>
                <a:cs typeface="Helvetica" panose="020B0604020202020204" pitchFamily="34" charset="0"/>
              </a:rPr>
              <a:t>Legislative Intent</a:t>
            </a:r>
          </a:p>
          <a:p>
            <a:pPr>
              <a:lnSpc>
                <a:spcPct val="100000"/>
              </a:lnSpc>
            </a:pPr>
            <a:r>
              <a:rPr lang="en-US" sz="2000" dirty="0"/>
              <a:t>Provide a minimum of 10 paid contract days for employees who are members of the reserve component of the United States Military.</a:t>
            </a:r>
          </a:p>
          <a:p>
            <a:pPr>
              <a:lnSpc>
                <a:spcPct val="100000"/>
              </a:lnSpc>
            </a:pPr>
            <a:endParaRPr lang="en-US" sz="2000" dirty="0"/>
          </a:p>
          <a:p>
            <a:pPr>
              <a:lnSpc>
                <a:spcPct val="100000"/>
              </a:lnSpc>
            </a:pPr>
            <a:r>
              <a:rPr lang="en-US" sz="2000" b="1" u="sng" dirty="0">
                <a:latin typeface="Helvetica" panose="020B0604020202020204" pitchFamily="34" charset="0"/>
                <a:cs typeface="Helvetica" panose="020B0604020202020204" pitchFamily="34" charset="0"/>
              </a:rPr>
              <a:t>Key Impact</a:t>
            </a:r>
          </a:p>
          <a:p>
            <a:pPr>
              <a:lnSpc>
                <a:spcPct val="100000"/>
              </a:lnSpc>
            </a:pPr>
            <a:r>
              <a:rPr lang="en-US" sz="2000" dirty="0"/>
              <a:t>An employee who is a member of the uniformed services… and who is ordered to active duty, training, or other performance of duty requiring absence from work shall be entitled to a minimum of ten (10) contract days of paid military leave each school year.</a:t>
            </a: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45</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803968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608744" cy="905400"/>
          </a:xfrm>
        </p:spPr>
        <p:txBody>
          <a:bodyPr>
            <a:normAutofit/>
          </a:bodyPr>
          <a:lstStyle/>
          <a:p>
            <a:r>
              <a:rPr lang="en-US" dirty="0">
                <a:highlight>
                  <a:srgbClr val="FFFFFF"/>
                </a:highlight>
                <a:hlinkClick r:id="rId3"/>
              </a:rPr>
              <a:t>H538</a:t>
            </a:r>
            <a:r>
              <a:rPr lang="en-US" dirty="0">
                <a:highlight>
                  <a:srgbClr val="FFFFFF"/>
                </a:highlight>
              </a:rPr>
              <a:t>: "Pronouns Bill"</a:t>
            </a:r>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787870" cy="4223657"/>
          </a:xfrm>
        </p:spPr>
        <p:txBody>
          <a:bodyPr>
            <a:normAutofit/>
          </a:bodyPr>
          <a:lstStyle/>
          <a:p>
            <a:pPr>
              <a:lnSpc>
                <a:spcPct val="100000"/>
              </a:lnSpc>
            </a:pPr>
            <a:r>
              <a:rPr lang="en-US" b="1" dirty="0">
                <a:latin typeface="Helvetica"/>
                <a:cs typeface="Helvetica"/>
                <a:hlinkClick r:id="rId4"/>
              </a:rPr>
              <a:t>Bill Sponsors</a:t>
            </a:r>
            <a:r>
              <a:rPr lang="en-US" dirty="0">
                <a:latin typeface="Helvetica"/>
                <a:cs typeface="Helvetica"/>
              </a:rPr>
              <a:t> </a:t>
            </a:r>
            <a:endParaRPr lang="en-US" dirty="0">
              <a:latin typeface="Helvetica" panose="020B0604020202020204" pitchFamily="34" charset="0"/>
              <a:cs typeface="Helvetica" panose="020B0604020202020204" pitchFamily="34" charset="0"/>
            </a:endParaRPr>
          </a:p>
          <a:p>
            <a:pPr>
              <a:lnSpc>
                <a:spcPct val="100000"/>
              </a:lnSpc>
            </a:pPr>
            <a:r>
              <a:rPr lang="en-US" dirty="0">
                <a:latin typeface="Helvetica"/>
                <a:cs typeface="Helvetica"/>
              </a:rPr>
              <a:t>Rep. Ted Hill &amp; Sen. Chris </a:t>
            </a:r>
            <a:r>
              <a:rPr lang="en-US" dirty="0" err="1">
                <a:latin typeface="Helvetica"/>
                <a:cs typeface="Helvetica"/>
              </a:rPr>
              <a:t>Trakel</a:t>
            </a:r>
            <a:endParaRPr lang="en-US" dirty="0">
              <a:latin typeface="Helvetica"/>
              <a:cs typeface="Helvetica"/>
            </a:endParaRPr>
          </a:p>
          <a:p>
            <a:pPr>
              <a:lnSpc>
                <a:spcPct val="100000"/>
              </a:lnSpc>
            </a:pPr>
            <a:endParaRPr lang="en-US" b="1" u="sng" dirty="0">
              <a:latin typeface="Helvetica" panose="020B0604020202020204" pitchFamily="34" charset="0"/>
              <a:cs typeface="Helvetica" panose="020B0604020202020204" pitchFamily="34" charset="0"/>
            </a:endParaRPr>
          </a:p>
          <a:p>
            <a:pPr>
              <a:lnSpc>
                <a:spcPct val="100000"/>
              </a:lnSpc>
            </a:pPr>
            <a:r>
              <a:rPr lang="en-US" b="1" u="sng" dirty="0">
                <a:latin typeface="Helvetica"/>
                <a:cs typeface="Helvetica"/>
              </a:rPr>
              <a:t>Legislative Intent</a:t>
            </a:r>
          </a:p>
          <a:p>
            <a:pPr>
              <a:lnSpc>
                <a:spcPct val="100000"/>
              </a:lnSpc>
            </a:pPr>
            <a:r>
              <a:rPr lang="en-US" dirty="0">
                <a:latin typeface="Helvetica"/>
                <a:cs typeface="Helvetica"/>
              </a:rPr>
              <a:t>Prohibits any government entity in the state of Idaho from compelling any public employee to communicate preferred personal titles or pronouns that do not correspond with biological sex of the individual seeking to be referred to by such title or pronoun.</a:t>
            </a:r>
          </a:p>
          <a:p>
            <a:pPr>
              <a:lnSpc>
                <a:spcPct val="100000"/>
              </a:lnSpc>
            </a:pPr>
            <a:endParaRPr lang="en-US" dirty="0">
              <a:latin typeface="Helvetica"/>
              <a:cs typeface="Helvetica"/>
            </a:endParaRPr>
          </a:p>
          <a:p>
            <a:pPr>
              <a:lnSpc>
                <a:spcPct val="100000"/>
              </a:lnSpc>
            </a:pPr>
            <a:r>
              <a:rPr lang="en-US" b="1" u="sng" dirty="0">
                <a:latin typeface="Helvetica"/>
                <a:cs typeface="Helvetica"/>
              </a:rPr>
              <a:t>Key Impact</a:t>
            </a:r>
          </a:p>
          <a:p>
            <a:pPr marL="457200" indent="-342900">
              <a:lnSpc>
                <a:spcPct val="100000"/>
              </a:lnSpc>
              <a:buFont typeface="Arial" panose="020B0604020202020204" pitchFamily="34" charset="0"/>
              <a:buChar char="•"/>
            </a:pPr>
            <a:r>
              <a:rPr lang="en-US" dirty="0">
                <a:solidFill>
                  <a:srgbClr val="4B4F58"/>
                </a:solidFill>
                <a:latin typeface="Helvetica"/>
                <a:cs typeface="Helvetica"/>
              </a:rPr>
              <a:t>The bill bars teachers from referring to a student by a name or pronoun that doesn’t align with their birth sex, unless the teacher has parental consent. </a:t>
            </a:r>
            <a:endParaRPr lang="en-US" dirty="0"/>
          </a:p>
          <a:p>
            <a:pPr marL="457200" indent="-342900">
              <a:lnSpc>
                <a:spcPct val="100000"/>
              </a:lnSpc>
              <a:buFont typeface="Arial" panose="020B0604020202020204" pitchFamily="34" charset="0"/>
              <a:buChar char="•"/>
            </a:pPr>
            <a:r>
              <a:rPr lang="en-US" dirty="0">
                <a:solidFill>
                  <a:srgbClr val="4B4F58"/>
                </a:solidFill>
                <a:latin typeface="Helvetica"/>
                <a:cs typeface="Helvetica"/>
              </a:rPr>
              <a:t>It also gives teachers the private right of action if their district or charter school disciplined that teacher for refusing to use a transgender student’s preferred name or pronoun.</a:t>
            </a:r>
            <a:endParaRPr lang="en-US" dirty="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46</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83543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6341351" cy="905400"/>
          </a:xfrm>
        </p:spPr>
        <p:txBody>
          <a:bodyPr>
            <a:normAutofit/>
          </a:bodyPr>
          <a:lstStyle/>
          <a:p>
            <a:r>
              <a:rPr lang="en-US" dirty="0">
                <a:highlight>
                  <a:srgbClr val="FFFFFF"/>
                </a:highlight>
                <a:hlinkClick r:id="rId3"/>
              </a:rPr>
              <a:t>H710</a:t>
            </a:r>
            <a:r>
              <a:rPr lang="en-US" b="1" i="0" dirty="0">
                <a:effectLst/>
                <a:highlight>
                  <a:srgbClr val="FFFFFF"/>
                </a:highlight>
              </a:rPr>
              <a:t>: </a:t>
            </a:r>
            <a:r>
              <a:rPr lang="en-US" dirty="0">
                <a:highlight>
                  <a:srgbClr val="FFFFFF"/>
                </a:highlight>
              </a:rPr>
              <a:t>Library Bill</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spcFirstLastPara="1" vert="horz" wrap="square" lIns="91425" tIns="91425" rIns="91425" bIns="91425" rtlCol="0" anchor="t" anchorCtr="0">
            <a:noAutofit/>
          </a:bodyPr>
          <a:lstStyle/>
          <a:p>
            <a:pPr>
              <a:lnSpc>
                <a:spcPct val="100000"/>
              </a:lnSpc>
            </a:pPr>
            <a:r>
              <a:rPr lang="en-US" b="1" dirty="0">
                <a:latin typeface="Helvetica"/>
                <a:cs typeface="Helvetica"/>
                <a:hlinkClick r:id="rId4"/>
              </a:rPr>
              <a:t>Bill Sponsors</a:t>
            </a:r>
            <a:r>
              <a:rPr lang="en-US" dirty="0">
                <a:latin typeface="Helvetica"/>
                <a:cs typeface="Helvetica"/>
              </a:rPr>
              <a:t> </a:t>
            </a:r>
            <a:endParaRPr lang="en-US" dirty="0">
              <a:latin typeface="Helvetica" panose="020B0604020202020204" pitchFamily="34" charset="0"/>
              <a:cs typeface="Helvetica" panose="020B0604020202020204" pitchFamily="34" charset="0"/>
            </a:endParaRPr>
          </a:p>
          <a:p>
            <a:pPr>
              <a:lnSpc>
                <a:spcPct val="100000"/>
              </a:lnSpc>
            </a:pPr>
            <a:r>
              <a:rPr lang="en-US" dirty="0">
                <a:solidFill>
                  <a:srgbClr val="002060"/>
                </a:solidFill>
                <a:latin typeface="Helvetica"/>
                <a:cs typeface="Helvetica"/>
              </a:rPr>
              <a:t>Rep. Jaron Crane &amp; Sen. Chuck Winder</a:t>
            </a:r>
          </a:p>
          <a:p>
            <a:pPr>
              <a:lnSpc>
                <a:spcPct val="100000"/>
              </a:lnSpc>
            </a:pPr>
            <a:endParaRPr lang="en-US" dirty="0"/>
          </a:p>
          <a:p>
            <a:pPr>
              <a:lnSpc>
                <a:spcPct val="100000"/>
              </a:lnSpc>
            </a:pPr>
            <a:r>
              <a:rPr lang="en-US" b="1" u="sng" dirty="0">
                <a:latin typeface="Helvetica"/>
                <a:cs typeface="Helvetica"/>
              </a:rPr>
              <a:t>Legislative Intent</a:t>
            </a:r>
          </a:p>
          <a:p>
            <a:pPr>
              <a:lnSpc>
                <a:spcPct val="100000"/>
              </a:lnSpc>
            </a:pPr>
            <a:r>
              <a:rPr lang="en-US" dirty="0">
                <a:solidFill>
                  <a:srgbClr val="002060"/>
                </a:solidFill>
                <a:latin typeface="Helvetica"/>
                <a:cs typeface="Helvetica"/>
              </a:rPr>
              <a:t>Restrict access to certain library books accessible to children in school and public libraries.</a:t>
            </a:r>
          </a:p>
          <a:p>
            <a:pPr>
              <a:lnSpc>
                <a:spcPct val="100000"/>
              </a:lnSpc>
            </a:pPr>
            <a:endParaRPr lang="en-US" dirty="0"/>
          </a:p>
          <a:p>
            <a:pPr>
              <a:lnSpc>
                <a:spcPct val="100000"/>
              </a:lnSpc>
            </a:pPr>
            <a:r>
              <a:rPr lang="en-US" b="1" u="sng" dirty="0">
                <a:latin typeface="Helvetica"/>
                <a:cs typeface="Helvetica"/>
              </a:rPr>
              <a:t>Key Impact</a:t>
            </a:r>
          </a:p>
          <a:p>
            <a:pPr marL="400050" indent="-285750">
              <a:lnSpc>
                <a:spcPct val="100000"/>
              </a:lnSpc>
              <a:buFont typeface="Arial" panose="020B0604020202020204" pitchFamily="34" charset="0"/>
              <a:buChar char="•"/>
            </a:pPr>
            <a:r>
              <a:rPr lang="en-US" dirty="0">
                <a:solidFill>
                  <a:srgbClr val="002060"/>
                </a:solidFill>
                <a:latin typeface="Helvetica"/>
                <a:cs typeface="Helvetica"/>
              </a:rPr>
              <a:t>"A school or public library, or an agent thereof, shall not promote, give, or make available to a minor" harmful materials.</a:t>
            </a:r>
          </a:p>
          <a:p>
            <a:pPr marL="400050" indent="-285750">
              <a:lnSpc>
                <a:spcPct val="100000"/>
              </a:lnSpc>
              <a:buFont typeface="Arial" panose="020B0604020202020204" pitchFamily="34" charset="0"/>
              <a:buChar char="•"/>
            </a:pPr>
            <a:r>
              <a:rPr lang="en-US" dirty="0">
                <a:solidFill>
                  <a:srgbClr val="002060"/>
                </a:solidFill>
                <a:latin typeface="Helvetica"/>
                <a:cs typeface="Helvetica"/>
              </a:rPr>
              <a:t>The bill also creates a process through which public school and library patrons can challenge books they deem “harmful to minors.” </a:t>
            </a:r>
            <a:endParaRPr lang="en-US" dirty="0">
              <a:solidFill>
                <a:srgbClr val="002060"/>
              </a:solidFill>
            </a:endParaRPr>
          </a:p>
          <a:p>
            <a:pPr marL="400050" indent="-285750">
              <a:lnSpc>
                <a:spcPct val="100000"/>
              </a:lnSpc>
              <a:buFont typeface="Arial" panose="020B0604020202020204" pitchFamily="34" charset="0"/>
              <a:buChar char="•"/>
            </a:pPr>
            <a:r>
              <a:rPr lang="en-US" dirty="0">
                <a:solidFill>
                  <a:srgbClr val="002060"/>
                </a:solidFill>
                <a:latin typeface="Helvetica"/>
                <a:cs typeface="Helvetica"/>
              </a:rPr>
              <a:t>If library or school officials don’t remove the book or relocate it to an adults-only section within 60 days, the complainant would have a cause of action. </a:t>
            </a:r>
            <a:endParaRPr lang="en-US" dirty="0">
              <a:solidFill>
                <a:srgbClr val="002060"/>
              </a:solidFill>
            </a:endParaRPr>
          </a:p>
          <a:p>
            <a:pPr marL="400050" indent="-285750">
              <a:lnSpc>
                <a:spcPct val="100000"/>
              </a:lnSpc>
              <a:buFont typeface="Arial" panose="020B0604020202020204" pitchFamily="34" charset="0"/>
              <a:buChar char="•"/>
            </a:pPr>
            <a:r>
              <a:rPr lang="en-US" dirty="0">
                <a:solidFill>
                  <a:srgbClr val="002060"/>
                </a:solidFill>
                <a:latin typeface="Helvetica"/>
                <a:cs typeface="Helvetica"/>
              </a:rPr>
              <a:t>Libraries would be liable for $250 in statutory damages along with uncapped actual damages — a monetary award to compensate for loss or injury. </a:t>
            </a:r>
            <a:endParaRPr lang="en-US" dirty="0">
              <a:solidFill>
                <a:srgbClr val="002060"/>
              </a:solidFill>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47</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967319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dirty="0">
                <a:latin typeface="Georgia" panose="02040502050405020303" pitchFamily="18" charset="0"/>
              </a:rPr>
              <a:t>Q &amp; A</a:t>
            </a:r>
            <a:endParaRPr dirty="0">
              <a:latin typeface="Georgia" panose="02040502050405020303" pitchFamily="18" charset="0"/>
            </a:endParaRPr>
          </a:p>
        </p:txBody>
      </p:sp>
      <p:sp>
        <p:nvSpPr>
          <p:cNvPr id="198" name="Google Shape;198;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48</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808359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1026" name="Picture 2" descr="Thank You Images - Free Download on Freepik">
            <a:extLst>
              <a:ext uri="{FF2B5EF4-FFF2-40B4-BE49-F238E27FC236}">
                <a16:creationId xmlns:a16="http://schemas.microsoft.com/office/drawing/2014/main" id="{67C63CEB-6A18-DDE4-25A5-9D45B813A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68" y="1174232"/>
            <a:ext cx="2731068" cy="19326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4E12A0-4009-4A1D-498D-4AE85F12067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871627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733776" cy="905400"/>
          </a:xfrm>
        </p:spPr>
        <p:txBody>
          <a:bodyPr>
            <a:normAutofit/>
          </a:bodyPr>
          <a:lstStyle/>
          <a:p>
            <a:r>
              <a:rPr lang="en-US" b="1" i="0" dirty="0">
                <a:effectLst/>
                <a:highlight>
                  <a:srgbClr val="FFFFFF"/>
                </a:highlight>
              </a:rPr>
              <a:t>Graduation Requirements</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687463"/>
            <a:ext cx="7825560" cy="4600974"/>
          </a:xfrm>
        </p:spPr>
        <p:txBody>
          <a:bodyPr>
            <a:normAutofit/>
          </a:bodyPr>
          <a:lstStyle/>
          <a:p>
            <a:r>
              <a:rPr lang="en-US" sz="1800" b="1" u="sng" dirty="0">
                <a:latin typeface="Helvetica"/>
                <a:cs typeface="Helvetica"/>
              </a:rPr>
              <a:t>Why</a:t>
            </a:r>
            <a:endParaRPr lang="en-US" sz="1800" dirty="0">
              <a:latin typeface="Helvetica"/>
              <a:cs typeface="Helvetica"/>
            </a:endParaRPr>
          </a:p>
          <a:p>
            <a:r>
              <a:rPr lang="en-US" sz="1800" dirty="0">
                <a:latin typeface="Helvetica"/>
                <a:cs typeface="Helvetica"/>
              </a:rPr>
              <a:t>Alignment to what we want students to know and do.</a:t>
            </a:r>
          </a:p>
          <a:p>
            <a:endParaRPr lang="en-US" sz="1800" dirty="0"/>
          </a:p>
          <a:p>
            <a:r>
              <a:rPr lang="en-US" sz="1800" dirty="0">
                <a:latin typeface="Helvetica"/>
                <a:cs typeface="Helvetica"/>
              </a:rPr>
              <a:t>The graduation requirements reflect a landscape before A.O., CTE, Apprenticeships, or current educational needs and haven't been comprehensively reviewed in 12 years. </a:t>
            </a:r>
          </a:p>
          <a:p>
            <a:endParaRPr lang="en-US" sz="1800" dirty="0">
              <a:latin typeface="Helvetica"/>
              <a:cs typeface="Helvetica"/>
            </a:endParaRPr>
          </a:p>
          <a:p>
            <a:r>
              <a:rPr lang="en-US" sz="1800" b="1" u="sng" dirty="0">
                <a:latin typeface="Helvetica"/>
                <a:cs typeface="Helvetica"/>
              </a:rPr>
              <a:t>What</a:t>
            </a:r>
            <a:endParaRPr lang="en-US" sz="1800" dirty="0">
              <a:solidFill>
                <a:srgbClr val="000000"/>
              </a:solidFill>
              <a:latin typeface="Helvetica"/>
              <a:cs typeface="Helvetica"/>
            </a:endParaRPr>
          </a:p>
          <a:p>
            <a:r>
              <a:rPr lang="en-US" sz="1800" dirty="0">
                <a:latin typeface="Helvetica"/>
                <a:cs typeface="Helvetica"/>
              </a:rPr>
              <a:t>The Idaho Department of Education is working through spring and summer to make recommendations to State Board on updates. There will be direct outreach to all interested parties in the coming weeks and months (survey and website)</a:t>
            </a:r>
            <a:endParaRPr lang="en-US" sz="1800" dirty="0"/>
          </a:p>
          <a:p>
            <a:endParaRPr lang="en-US" sz="1800" dirty="0">
              <a:latin typeface="Helvetica"/>
              <a:cs typeface="Helvetica"/>
            </a:endParaRPr>
          </a:p>
          <a:p>
            <a:r>
              <a:rPr lang="en-US" sz="1800" b="1" u="sng" dirty="0">
                <a:latin typeface="Helvetica"/>
                <a:cs typeface="Helvetica"/>
              </a:rPr>
              <a:t>Process</a:t>
            </a:r>
            <a:endParaRPr lang="en-US" sz="1800" dirty="0"/>
          </a:p>
          <a:p>
            <a:r>
              <a:rPr lang="en-US" sz="1800" dirty="0">
                <a:latin typeface="Helvetica"/>
                <a:cs typeface="Helvetica"/>
              </a:rPr>
              <a:t>State Board sets graduation requirements in administrative rule, which are approved by the Legislature in the session following the rulemaking process. With legislative approval, these rules have full force of law.</a:t>
            </a:r>
          </a:p>
          <a:p>
            <a:pPr>
              <a:lnSpc>
                <a:spcPct val="100000"/>
              </a:lnSpc>
            </a:pPr>
            <a:endParaRPr lang="en-US" sz="2000" b="1" u="sng" dirty="0"/>
          </a:p>
          <a:p>
            <a:endParaRPr lang="en-US" sz="2000" b="1" u="sng" dirty="0"/>
          </a:p>
          <a:p>
            <a:pPr marL="457200" indent="-342900">
              <a:lnSpc>
                <a:spcPct val="100000"/>
              </a:lnSpc>
              <a:buFont typeface="Arial" panose="020B0604020202020204" pitchFamily="34" charset="0"/>
              <a:buChar char="•"/>
            </a:pPr>
            <a:endParaRPr lang="en-US" sz="2000" dirty="0">
              <a:latin typeface="Helvetica" panose="020B0604020202020204" pitchFamily="34" charset="0"/>
              <a:cs typeface="Helvetica" panose="020B0604020202020204" pitchFamily="34" charset="0"/>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5</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59696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733776" cy="905400"/>
          </a:xfrm>
        </p:spPr>
        <p:txBody>
          <a:bodyPr>
            <a:normAutofit/>
          </a:bodyPr>
          <a:lstStyle/>
          <a:p>
            <a:r>
              <a:rPr lang="en-US" b="1" i="0" dirty="0">
                <a:effectLst/>
                <a:highlight>
                  <a:srgbClr val="FFFFFF"/>
                </a:highlight>
              </a:rPr>
              <a:t>Fiscal</a:t>
            </a:r>
            <a:r>
              <a:rPr lang="en-US" dirty="0">
                <a:highlight>
                  <a:srgbClr val="FFFFFF"/>
                </a:highlight>
              </a:rPr>
              <a:t> Reporting</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225731"/>
          </a:xfrm>
        </p:spPr>
        <p:txBody>
          <a:bodyPr>
            <a:normAutofit fontScale="92500" lnSpcReduction="10000"/>
          </a:bodyPr>
          <a:lstStyle/>
          <a:p>
            <a:pPr>
              <a:lnSpc>
                <a:spcPct val="100000"/>
              </a:lnSpc>
            </a:pPr>
            <a:r>
              <a:rPr lang="en-US" sz="2000" b="1" u="sng" dirty="0">
                <a:latin typeface="Helvetica"/>
                <a:cs typeface="Helvetica"/>
              </a:rPr>
              <a:t>Why</a:t>
            </a:r>
          </a:p>
          <a:p>
            <a:pPr>
              <a:lnSpc>
                <a:spcPct val="100000"/>
              </a:lnSpc>
            </a:pPr>
            <a:r>
              <a:rPr lang="en-US" sz="2100" dirty="0">
                <a:latin typeface="Helvetica"/>
                <a:cs typeface="Helvetica"/>
              </a:rPr>
              <a:t>There are continued efforts to increase local budget transparency. Rather than require this in law, the Idaho Department of Education will help districts and charter schools proactively report this information to parents and the wider community.</a:t>
            </a:r>
            <a:endParaRPr lang="en-US" sz="2100" dirty="0"/>
          </a:p>
          <a:p>
            <a:pPr>
              <a:lnSpc>
                <a:spcPct val="100000"/>
              </a:lnSpc>
            </a:pPr>
            <a:endParaRPr lang="en-US" sz="2000" dirty="0"/>
          </a:p>
          <a:p>
            <a:pPr>
              <a:lnSpc>
                <a:spcPct val="100000"/>
              </a:lnSpc>
            </a:pPr>
            <a:r>
              <a:rPr lang="en-US" sz="2000" b="1" u="sng" dirty="0">
                <a:latin typeface="Helvetica"/>
                <a:cs typeface="Helvetica"/>
              </a:rPr>
              <a:t>Plan</a:t>
            </a:r>
          </a:p>
          <a:p>
            <a:pPr>
              <a:lnSpc>
                <a:spcPct val="100000"/>
              </a:lnSpc>
            </a:pPr>
            <a:r>
              <a:rPr lang="en-US" sz="2000" dirty="0">
                <a:latin typeface="Helvetica"/>
                <a:cs typeface="Helvetica"/>
              </a:rPr>
              <a:t>The Idaho Department of Education will create a template for LEAs to use to self-report this additional data as a cover page on their local budgets and on websites.</a:t>
            </a:r>
            <a:endParaRPr lang="en-US" sz="2000" b="1" u="sng" dirty="0">
              <a:latin typeface="Helvetica"/>
              <a:cs typeface="Helvetica"/>
            </a:endParaRPr>
          </a:p>
          <a:p>
            <a:pPr>
              <a:lnSpc>
                <a:spcPct val="100000"/>
              </a:lnSpc>
            </a:pPr>
            <a:endParaRPr lang="en-US" sz="2000" dirty="0"/>
          </a:p>
          <a:p>
            <a:pPr>
              <a:lnSpc>
                <a:spcPct val="100000"/>
              </a:lnSpc>
            </a:pPr>
            <a:r>
              <a:rPr lang="en-US" sz="2100" dirty="0">
                <a:latin typeface="Helvetica"/>
                <a:cs typeface="Helvetica"/>
              </a:rPr>
              <a:t>The data points will include:</a:t>
            </a:r>
            <a:endParaRPr lang="en-US" sz="2100" dirty="0"/>
          </a:p>
          <a:p>
            <a:pPr marL="457200" indent="-342900">
              <a:lnSpc>
                <a:spcPct val="100000"/>
              </a:lnSpc>
              <a:buFont typeface="Arial" panose="020B0604020202020204" pitchFamily="34" charset="0"/>
              <a:buChar char="•"/>
            </a:pPr>
            <a:r>
              <a:rPr lang="en-US" sz="2100" dirty="0">
                <a:latin typeface="Helvetica"/>
                <a:cs typeface="Helvetica"/>
              </a:rPr>
              <a:t>Total amount expended the previous year.</a:t>
            </a:r>
          </a:p>
          <a:p>
            <a:pPr marL="457200" indent="-342900">
              <a:lnSpc>
                <a:spcPct val="100000"/>
              </a:lnSpc>
              <a:buFont typeface="Arial" panose="020B0604020202020204" pitchFamily="34" charset="0"/>
              <a:buChar char="•"/>
            </a:pPr>
            <a:r>
              <a:rPr lang="en-US" sz="2100" dirty="0">
                <a:latin typeface="Helvetica"/>
                <a:cs typeface="Helvetica"/>
              </a:rPr>
              <a:t>Ratio of administrators to teachers to students.</a:t>
            </a:r>
            <a:endParaRPr lang="en-US" sz="2100" dirty="0"/>
          </a:p>
          <a:p>
            <a:pPr marL="457200" indent="-342900">
              <a:lnSpc>
                <a:spcPct val="100000"/>
              </a:lnSpc>
              <a:buFont typeface="Arial" panose="020B0604020202020204" pitchFamily="34" charset="0"/>
              <a:buChar char="•"/>
            </a:pPr>
            <a:r>
              <a:rPr lang="en-US" sz="2100" dirty="0">
                <a:latin typeface="Helvetica"/>
                <a:cs typeface="Helvetica"/>
              </a:rPr>
              <a:t>The amount an LEA holds in reserve funds.</a:t>
            </a:r>
            <a:endParaRPr lang="en-US" sz="2100" dirty="0"/>
          </a:p>
          <a:p>
            <a:pPr marL="457200" indent="-342900">
              <a:lnSpc>
                <a:spcPct val="100000"/>
              </a:lnSpc>
              <a:buFont typeface="Arial" panose="020B0604020202020204" pitchFamily="34" charset="0"/>
              <a:buChar char="•"/>
            </a:pPr>
            <a:endParaRPr lang="en-US" sz="2000" dirty="0"/>
          </a:p>
          <a:p>
            <a:pPr marL="457200" indent="-342900">
              <a:lnSpc>
                <a:spcPct val="100000"/>
              </a:lnSpc>
              <a:buFont typeface="Arial" panose="020B0604020202020204" pitchFamily="34" charset="0"/>
              <a:buChar char="•"/>
            </a:pPr>
            <a:endParaRPr lang="en-US" sz="2000" dirty="0"/>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6</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43589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5270895" cy="905400"/>
          </a:xfrm>
        </p:spPr>
        <p:txBody>
          <a:bodyPr>
            <a:normAutofit/>
          </a:bodyPr>
          <a:lstStyle/>
          <a:p>
            <a:r>
              <a:rPr lang="en-US" dirty="0">
                <a:highlight>
                  <a:srgbClr val="FFFFFF"/>
                </a:highlight>
              </a:rPr>
              <a:t>Student</a:t>
            </a:r>
            <a:r>
              <a:rPr lang="en-US" b="1" i="0" dirty="0">
                <a:effectLst/>
                <a:highlight>
                  <a:srgbClr val="FFFFFF"/>
                </a:highlight>
              </a:rPr>
              <a:t> Teacher Pay</a:t>
            </a:r>
            <a:br>
              <a:rPr lang="en-US" dirty="0">
                <a:highlight>
                  <a:srgbClr val="FFFFFF"/>
                </a:highlight>
              </a:rPr>
            </a:br>
            <a:r>
              <a:rPr lang="en-US" sz="1400" dirty="0">
                <a:highlight>
                  <a:srgbClr val="FFFFFF"/>
                </a:highlight>
              </a:rPr>
              <a:t>(No traction - lost in budget shuffle)</a:t>
            </a:r>
            <a:endParaRPr lang="en-US" sz="1400"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a:normAutofit lnSpcReduction="10000"/>
          </a:bodyPr>
          <a:lstStyle/>
          <a:p>
            <a:pPr>
              <a:lnSpc>
                <a:spcPct val="100000"/>
              </a:lnSpc>
            </a:pPr>
            <a:r>
              <a:rPr lang="en-US" sz="2000" b="1" u="sng" dirty="0">
                <a:latin typeface="Helvetica"/>
                <a:cs typeface="Helvetica"/>
              </a:rPr>
              <a:t>Idaho Department of Education Intent</a:t>
            </a:r>
            <a:endParaRPr lang="en-US" dirty="0">
              <a:latin typeface="Helvetica"/>
              <a:cs typeface="Helvetica"/>
            </a:endParaRPr>
          </a:p>
          <a:p>
            <a:pPr>
              <a:lnSpc>
                <a:spcPct val="100000"/>
              </a:lnSpc>
            </a:pPr>
            <a:r>
              <a:rPr lang="en-US" sz="2000" dirty="0">
                <a:latin typeface="Helvetica"/>
                <a:cs typeface="Helvetica"/>
              </a:rPr>
              <a:t>Request additional money to local education agencies (LEAs) for a stipend to be provided directly to their student teacher, with a sliding scale, between $3,000 to $7,000 per student teacher, with higher distributions going to rural and remote LEAs and underserved school populations.</a:t>
            </a:r>
            <a:endParaRPr lang="en-US" sz="2000" dirty="0"/>
          </a:p>
          <a:p>
            <a:pPr>
              <a:lnSpc>
                <a:spcPct val="100000"/>
              </a:lnSpc>
            </a:pPr>
            <a:endParaRPr lang="en-US" sz="2000" dirty="0"/>
          </a:p>
          <a:p>
            <a:pPr>
              <a:lnSpc>
                <a:spcPct val="100000"/>
              </a:lnSpc>
            </a:pPr>
            <a:r>
              <a:rPr lang="en-US" sz="2000" b="1" u="sng" dirty="0">
                <a:latin typeface="Helvetica"/>
                <a:cs typeface="Helvetica"/>
              </a:rPr>
              <a:t>Key Impact</a:t>
            </a:r>
          </a:p>
          <a:p>
            <a:pPr>
              <a:lnSpc>
                <a:spcPct val="100000"/>
              </a:lnSpc>
            </a:pPr>
            <a:r>
              <a:rPr lang="en-US" sz="2000" dirty="0">
                <a:latin typeface="Helvetica"/>
                <a:cs typeface="Helvetica"/>
              </a:rPr>
              <a:t>Factor for recruitment to decrease the financial burdens associated with student teaching in rural and remote schools around Idaho.</a:t>
            </a:r>
          </a:p>
          <a:p>
            <a:pPr>
              <a:lnSpc>
                <a:spcPct val="100000"/>
              </a:lnSpc>
            </a:pPr>
            <a:endParaRPr lang="en-US" sz="2000" dirty="0">
              <a:latin typeface="Helvetica"/>
              <a:cs typeface="Helvetica"/>
            </a:endParaRPr>
          </a:p>
          <a:p>
            <a:pPr>
              <a:lnSpc>
                <a:spcPct val="100000"/>
              </a:lnSpc>
            </a:pPr>
            <a:r>
              <a:rPr lang="en-US" sz="2000" dirty="0">
                <a:latin typeface="Helvetica"/>
                <a:cs typeface="Helvetica"/>
              </a:rPr>
              <a:t>Assist rural and remote districts with recruiting student teachers to their schools.</a:t>
            </a: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7</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401406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5270895" cy="905400"/>
          </a:xfrm>
        </p:spPr>
        <p:txBody>
          <a:bodyPr>
            <a:normAutofit/>
          </a:bodyPr>
          <a:lstStyle/>
          <a:p>
            <a:r>
              <a:rPr lang="en-US" b="1" i="0" dirty="0">
                <a:effectLst/>
                <a:highlight>
                  <a:srgbClr val="FFFFFF"/>
                </a:highlight>
                <a:hlinkClick r:id="rId3"/>
              </a:rPr>
              <a:t>H521</a:t>
            </a:r>
            <a:r>
              <a:rPr lang="en-US" b="1" i="0" dirty="0">
                <a:effectLst/>
                <a:highlight>
                  <a:srgbClr val="FFFFFF"/>
                </a:highlight>
              </a:rPr>
              <a:t>: Facilities</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917769"/>
            <a:ext cx="7608744" cy="4044531"/>
          </a:xfrm>
        </p:spPr>
        <p:txBody>
          <a:bodyPr>
            <a:normAutofit lnSpcReduction="10000"/>
          </a:bodyPr>
          <a:lstStyle/>
          <a:p>
            <a:pPr>
              <a:lnSpc>
                <a:spcPct val="100000"/>
              </a:lnSpc>
            </a:pPr>
            <a:r>
              <a:rPr lang="en-US" sz="2000" b="1" dirty="0">
                <a:latin typeface="Helvetica"/>
                <a:cs typeface="Helvetica"/>
                <a:hlinkClick r:id="rId4"/>
              </a:rPr>
              <a:t>Bill Sponsors</a:t>
            </a:r>
            <a:r>
              <a:rPr lang="en-US" sz="2000" dirty="0">
                <a:latin typeface="Helvetica"/>
                <a:cs typeface="Helvetica"/>
              </a:rPr>
              <a:t> </a:t>
            </a:r>
            <a:endParaRPr lang="en-US" sz="2000" dirty="0">
              <a:latin typeface="Helvetica" panose="020B0604020202020204" pitchFamily="34" charset="0"/>
              <a:cs typeface="Helvetica" panose="020B0604020202020204" pitchFamily="34" charset="0"/>
            </a:endParaRPr>
          </a:p>
          <a:p>
            <a:pPr>
              <a:lnSpc>
                <a:spcPct val="100000"/>
              </a:lnSpc>
            </a:pPr>
            <a:r>
              <a:rPr lang="en-US" sz="2000" dirty="0">
                <a:latin typeface="Helvetica"/>
                <a:cs typeface="Helvetica"/>
              </a:rPr>
              <a:t>Rep. Monks, Speaker Moyle &amp; Sen. Ricks (</a:t>
            </a:r>
            <a:r>
              <a:rPr lang="en-US" sz="2000" dirty="0">
                <a:latin typeface="Helvetica"/>
                <a:cs typeface="Helvetica"/>
                <a:hlinkClick r:id="rId5"/>
              </a:rPr>
              <a:t>+40 more</a:t>
            </a:r>
            <a:r>
              <a:rPr lang="en-US" sz="2000" dirty="0">
                <a:latin typeface="Helvetica"/>
                <a:cs typeface="Helvetica"/>
              </a:rPr>
              <a:t>), Governor priority</a:t>
            </a:r>
            <a:endParaRPr lang="en-US" sz="2000" dirty="0"/>
          </a:p>
          <a:p>
            <a:pPr>
              <a:lnSpc>
                <a:spcPct val="100000"/>
              </a:lnSpc>
            </a:pPr>
            <a:endParaRPr lang="en-US" sz="2000" dirty="0"/>
          </a:p>
          <a:p>
            <a:pPr>
              <a:lnSpc>
                <a:spcPct val="100000"/>
              </a:lnSpc>
            </a:pPr>
            <a:r>
              <a:rPr lang="en-US" sz="2000" b="1" u="sng" dirty="0">
                <a:latin typeface="Helvetica"/>
                <a:cs typeface="Helvetica"/>
              </a:rPr>
              <a:t>Legislative Intent</a:t>
            </a:r>
          </a:p>
          <a:p>
            <a:pPr>
              <a:lnSpc>
                <a:spcPct val="100000"/>
              </a:lnSpc>
            </a:pPr>
            <a:r>
              <a:rPr lang="en-US" sz="2000" dirty="0">
                <a:latin typeface="Helvetica"/>
                <a:cs typeface="Helvetica"/>
              </a:rPr>
              <a:t>New money for deferred maintenance and/or new construction</a:t>
            </a:r>
          </a:p>
          <a:p>
            <a:pPr>
              <a:lnSpc>
                <a:spcPct val="100000"/>
              </a:lnSpc>
            </a:pPr>
            <a:endParaRPr lang="en-US" sz="2000" dirty="0"/>
          </a:p>
          <a:p>
            <a:pPr>
              <a:lnSpc>
                <a:spcPct val="100000"/>
              </a:lnSpc>
            </a:pPr>
            <a:r>
              <a:rPr lang="en-US" sz="2000" b="1" u="sng" dirty="0">
                <a:latin typeface="Helvetica"/>
                <a:cs typeface="Helvetica"/>
              </a:rPr>
              <a:t>Key Impact</a:t>
            </a:r>
            <a:endParaRPr lang="en-US" sz="2000" dirty="0">
              <a:latin typeface="Helvetica"/>
              <a:cs typeface="Helvetica"/>
            </a:endParaRPr>
          </a:p>
          <a:p>
            <a:pPr>
              <a:lnSpc>
                <a:spcPct val="100000"/>
              </a:lnSpc>
            </a:pPr>
            <a:r>
              <a:rPr lang="en-US" sz="2000" dirty="0">
                <a:latin typeface="Helvetica"/>
                <a:cs typeface="Helvetica"/>
              </a:rPr>
              <a:t>33-911 is H292 dollars: Lotto and </a:t>
            </a:r>
            <a:r>
              <a:rPr lang="en-US" sz="2000" dirty="0" err="1">
                <a:latin typeface="Helvetica"/>
                <a:cs typeface="Helvetica"/>
              </a:rPr>
              <a:t>maint</a:t>
            </a:r>
            <a:r>
              <a:rPr lang="en-US" sz="2000" dirty="0">
                <a:latin typeface="Helvetica"/>
                <a:cs typeface="Helvetica"/>
              </a:rPr>
              <a:t>. match “rolled in”</a:t>
            </a:r>
          </a:p>
          <a:p>
            <a:pPr lvl="1">
              <a:lnSpc>
                <a:spcPct val="100000"/>
              </a:lnSpc>
            </a:pPr>
            <a:r>
              <a:rPr lang="en-US" sz="2000" dirty="0">
                <a:latin typeface="Helvetica"/>
                <a:cs typeface="Helvetica"/>
              </a:rPr>
              <a:t>Annual allocation - must be spent like H292 dollars</a:t>
            </a:r>
          </a:p>
          <a:p>
            <a:pPr>
              <a:lnSpc>
                <a:spcPct val="100000"/>
              </a:lnSpc>
            </a:pPr>
            <a:r>
              <a:rPr lang="en-US" sz="2000" dirty="0">
                <a:latin typeface="Helvetica"/>
                <a:cs typeface="Helvetica"/>
              </a:rPr>
              <a:t>33-917 is </a:t>
            </a:r>
            <a:r>
              <a:rPr lang="en-US" sz="2000" i="1" dirty="0">
                <a:latin typeface="Helvetica"/>
                <a:cs typeface="Helvetica"/>
              </a:rPr>
              <a:t>new</a:t>
            </a:r>
            <a:r>
              <a:rPr lang="en-US" sz="2000" dirty="0">
                <a:latin typeface="Helvetica"/>
                <a:cs typeface="Helvetica"/>
              </a:rPr>
              <a:t> construction/deferred </a:t>
            </a:r>
            <a:r>
              <a:rPr lang="en-US" sz="2000" dirty="0" err="1">
                <a:latin typeface="Helvetica"/>
                <a:cs typeface="Helvetica"/>
              </a:rPr>
              <a:t>maint</a:t>
            </a:r>
            <a:r>
              <a:rPr lang="en-US" sz="2000" dirty="0">
                <a:latin typeface="Helvetica"/>
                <a:cs typeface="Helvetica"/>
              </a:rPr>
              <a:t>. dollars</a:t>
            </a:r>
          </a:p>
          <a:p>
            <a:pPr lvl="1">
              <a:lnSpc>
                <a:spcPct val="100000"/>
              </a:lnSpc>
            </a:pPr>
            <a:r>
              <a:rPr lang="en-US" sz="2000" dirty="0">
                <a:latin typeface="Helvetica"/>
                <a:cs typeface="Helvetica"/>
              </a:rPr>
              <a:t>$1b: Must bond for the amount</a:t>
            </a:r>
          </a:p>
          <a:p>
            <a:pPr lvl="1">
              <a:lnSpc>
                <a:spcPct val="100000"/>
              </a:lnSpc>
            </a:pPr>
            <a:r>
              <a:rPr lang="en-US" sz="2000" dirty="0">
                <a:latin typeface="Helvetica"/>
                <a:cs typeface="Helvetica"/>
              </a:rPr>
              <a:t>May receive in a lump sum, available later next year</a:t>
            </a:r>
          </a:p>
          <a:p>
            <a:pPr>
              <a:lnSpc>
                <a:spcPct val="100000"/>
              </a:lnSpc>
            </a:pPr>
            <a:endParaRPr lang="en-US" sz="2000" dirty="0">
              <a:latin typeface="Helvetica" panose="020B0604020202020204" pitchFamily="34" charset="0"/>
              <a:cs typeface="Helvetica" panose="020B0604020202020204" pitchFamily="34" charset="0"/>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8</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31126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a:xfrm>
            <a:off x="1023725" y="181200"/>
            <a:ext cx="7188334" cy="905400"/>
          </a:xfrm>
        </p:spPr>
        <p:txBody>
          <a:bodyPr>
            <a:normAutofit/>
          </a:bodyPr>
          <a:lstStyle/>
          <a:p>
            <a:r>
              <a:rPr lang="en-US" b="1" i="0" dirty="0">
                <a:effectLst/>
                <a:highlight>
                  <a:srgbClr val="FFFFFF"/>
                </a:highlight>
                <a:hlinkClick r:id="rId3"/>
              </a:rPr>
              <a:t>H766</a:t>
            </a:r>
            <a:r>
              <a:rPr lang="en-US" b="1" i="0" dirty="0">
                <a:effectLst/>
                <a:highlight>
                  <a:srgbClr val="FFFFFF"/>
                </a:highlight>
              </a:rPr>
              <a:t>: Trailer to H521 (Facilities)</a:t>
            </a:r>
            <a:endParaRPr lang="en-US" dirty="0"/>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931941" y="814579"/>
            <a:ext cx="7608744" cy="4624686"/>
          </a:xfrm>
        </p:spPr>
        <p:txBody>
          <a:bodyPr>
            <a:normAutofit/>
          </a:bodyPr>
          <a:lstStyle/>
          <a:p>
            <a:pPr>
              <a:lnSpc>
                <a:spcPct val="120000"/>
              </a:lnSpc>
            </a:pPr>
            <a:r>
              <a:rPr lang="en-US" sz="1700" b="1" dirty="0">
                <a:latin typeface="Helvetica"/>
                <a:cs typeface="Helvetica"/>
                <a:hlinkClick r:id="rId4"/>
              </a:rPr>
              <a:t>Bill Sponsors</a:t>
            </a:r>
            <a:r>
              <a:rPr lang="en-US" sz="1700" dirty="0">
                <a:latin typeface="Helvetica"/>
                <a:cs typeface="Helvetica"/>
              </a:rPr>
              <a:t> </a:t>
            </a:r>
            <a:endParaRPr lang="en-US" sz="1700" dirty="0">
              <a:latin typeface="Helvetica" panose="020B0604020202020204" pitchFamily="34" charset="0"/>
              <a:cs typeface="Helvetica" panose="020B0604020202020204" pitchFamily="34" charset="0"/>
            </a:endParaRPr>
          </a:p>
          <a:p>
            <a:pPr>
              <a:lnSpc>
                <a:spcPct val="120000"/>
              </a:lnSpc>
            </a:pPr>
            <a:r>
              <a:rPr lang="en-US" sz="1700" dirty="0">
                <a:latin typeface="Helvetica"/>
                <a:cs typeface="Helvetica"/>
              </a:rPr>
              <a:t>Reps Yamamoto &amp; Rep Clow &amp; Senator Lent</a:t>
            </a:r>
          </a:p>
          <a:p>
            <a:pPr>
              <a:lnSpc>
                <a:spcPct val="120000"/>
              </a:lnSpc>
            </a:pPr>
            <a:endParaRPr lang="en-US" sz="1700" dirty="0"/>
          </a:p>
          <a:p>
            <a:pPr>
              <a:lnSpc>
                <a:spcPct val="120000"/>
              </a:lnSpc>
            </a:pPr>
            <a:r>
              <a:rPr lang="en-US" sz="1700" b="1" u="sng" dirty="0">
                <a:latin typeface="Helvetica"/>
                <a:cs typeface="Helvetica"/>
              </a:rPr>
              <a:t>Legislative Intent</a:t>
            </a:r>
          </a:p>
          <a:p>
            <a:pPr>
              <a:lnSpc>
                <a:spcPct val="120000"/>
              </a:lnSpc>
            </a:pPr>
            <a:r>
              <a:rPr lang="en-US" sz="1700" dirty="0">
                <a:latin typeface="Helvetica"/>
                <a:cs typeface="Helvetica"/>
              </a:rPr>
              <a:t>Address concerns and make correction* </a:t>
            </a:r>
            <a:endParaRPr lang="en-US" sz="1700" dirty="0"/>
          </a:p>
          <a:p>
            <a:pPr>
              <a:lnSpc>
                <a:spcPct val="120000"/>
              </a:lnSpc>
            </a:pPr>
            <a:endParaRPr lang="en-US" sz="1700" dirty="0"/>
          </a:p>
          <a:p>
            <a:pPr>
              <a:lnSpc>
                <a:spcPct val="120000"/>
              </a:lnSpc>
            </a:pPr>
            <a:r>
              <a:rPr lang="en-US" sz="1700" b="1" u="sng" dirty="0">
                <a:latin typeface="Helvetica"/>
                <a:cs typeface="Helvetica"/>
              </a:rPr>
              <a:t>Key Impact</a:t>
            </a:r>
            <a:r>
              <a:rPr lang="en-US" sz="1700" dirty="0">
                <a:latin typeface="Helvetica"/>
                <a:cs typeface="Helvetica"/>
              </a:rPr>
              <a:t>*Restores public charter school facility funds to rates prior to unanticipated reductions created by the passage of HB 292 (2023)</a:t>
            </a:r>
          </a:p>
          <a:p>
            <a:pPr>
              <a:lnSpc>
                <a:spcPct val="120000"/>
              </a:lnSpc>
            </a:pPr>
            <a:endParaRPr lang="en-US" sz="1700" dirty="0"/>
          </a:p>
          <a:p>
            <a:pPr>
              <a:lnSpc>
                <a:spcPct val="120000"/>
              </a:lnSpc>
            </a:pPr>
            <a:r>
              <a:rPr lang="en-US" sz="1700" dirty="0">
                <a:latin typeface="Helvetica"/>
                <a:cs typeface="Helvetica"/>
              </a:rPr>
              <a:t>Eliminates the state requirement for teacher contract days, allows districts to meet state required hours OR days, provides the state board flexibility to phase in hours or days requirements, and delays implementation to 2025 to ensure legislative oversight of board decisions.</a:t>
            </a:r>
            <a:endParaRPr lang="en-US" sz="1700" dirty="0">
              <a:solidFill>
                <a:srgbClr val="000000"/>
              </a:solidFill>
              <a:latin typeface="Helvetica"/>
              <a:cs typeface="Helvetica"/>
            </a:endParaRPr>
          </a:p>
          <a:p>
            <a:pPr>
              <a:lnSpc>
                <a:spcPct val="120000"/>
              </a:lnSpc>
            </a:pPr>
            <a:endParaRPr lang="en-US" sz="2400" dirty="0">
              <a:latin typeface="Helvetica"/>
              <a:cs typeface="Helvetica"/>
            </a:endParaRP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9</a:t>
            </a:fld>
            <a:endParaRPr sz="80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83848524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3535</Words>
  <Application>Microsoft Office PowerPoint</Application>
  <PresentationFormat>On-screen Show (16:9)</PresentationFormat>
  <Paragraphs>530</Paragraphs>
  <Slides>49</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Arial,Sans-Serif</vt:lpstr>
      <vt:lpstr>Courier New</vt:lpstr>
      <vt:lpstr>Georgia</vt:lpstr>
      <vt:lpstr>Helvetica</vt:lpstr>
      <vt:lpstr>Helvetica Neue</vt:lpstr>
      <vt:lpstr>Wingdings</vt:lpstr>
      <vt:lpstr>1_Custom Design</vt:lpstr>
      <vt:lpstr>Idaho Department of Education Post-Legislative Tour 2024</vt:lpstr>
      <vt:lpstr>Supplemental Request for 2024</vt:lpstr>
      <vt:lpstr>Weighted, Per-Student Discretionary (Stalled in House at Introduction)</vt:lpstr>
      <vt:lpstr>Outcomes-Based Funding  (Died in Senate Ed)</vt:lpstr>
      <vt:lpstr>Graduation Requirements</vt:lpstr>
      <vt:lpstr>Fiscal Reporting</vt:lpstr>
      <vt:lpstr>Student Teacher Pay (No traction - lost in budget shuffle)</vt:lpstr>
      <vt:lpstr>H521: Facilities</vt:lpstr>
      <vt:lpstr>H766: Trailer to H521 (Facilities)</vt:lpstr>
      <vt:lpstr>FY 2025 K-12 Budget Highlights</vt:lpstr>
      <vt:lpstr>FY 2025 Standard Intent Language</vt:lpstr>
      <vt:lpstr>FY 2025 Standard Intent Language</vt:lpstr>
      <vt:lpstr>FY 2025 K-12 Budget Highlights</vt:lpstr>
      <vt:lpstr>FY 2025 Original Appropriation</vt:lpstr>
      <vt:lpstr>FY 2025 K-12 Budget Highlights</vt:lpstr>
      <vt:lpstr>FY 2025 K-12 Budget Highlights</vt:lpstr>
      <vt:lpstr>FY 2025 New Intent Language</vt:lpstr>
      <vt:lpstr>FY 2025 Department Budget Highlights</vt:lpstr>
      <vt:lpstr>Q &amp; A</vt:lpstr>
      <vt:lpstr>Lunch</vt:lpstr>
      <vt:lpstr>Afternoon</vt:lpstr>
      <vt:lpstr>Legislative Process 101</vt:lpstr>
      <vt:lpstr>Legislative Process 101</vt:lpstr>
      <vt:lpstr>Legislative Process 101</vt:lpstr>
      <vt:lpstr>Legislative Process 101</vt:lpstr>
      <vt:lpstr>Legislative Process 101</vt:lpstr>
      <vt:lpstr>Legislative Process 101</vt:lpstr>
      <vt:lpstr>Legislative Process 101</vt:lpstr>
      <vt:lpstr>Legislative Process 101</vt:lpstr>
      <vt:lpstr>H422: Charter Recodification</vt:lpstr>
      <vt:lpstr>S1358: Empowering Parents</vt:lpstr>
      <vt:lpstr>S1359: Advanced Opportunities</vt:lpstr>
      <vt:lpstr>H566: IRI Exemptions</vt:lpstr>
      <vt:lpstr>H581: Restrain/Seclusion Amendment</vt:lpstr>
      <vt:lpstr>H645: Trustee Quorum</vt:lpstr>
      <vt:lpstr>S1361: Public Comment </vt:lpstr>
      <vt:lpstr>SCR116: Civics Education</vt:lpstr>
      <vt:lpstr>HCR25: Holocaust Education</vt:lpstr>
      <vt:lpstr>S1308: Adoption Education</vt:lpstr>
      <vt:lpstr>H666: Abortion in Sex Ed</vt:lpstr>
      <vt:lpstr>H531: Driver’s Education</vt:lpstr>
      <vt:lpstr>H452: IDLA Funding</vt:lpstr>
      <vt:lpstr>H610: Stop Arm </vt:lpstr>
      <vt:lpstr>H644: State Board Membership</vt:lpstr>
      <vt:lpstr>H580: Leave for Guardsmen</vt:lpstr>
      <vt:lpstr>H538: "Pronouns Bill"</vt:lpstr>
      <vt:lpstr>H710: Library Bill</vt:lpstr>
      <vt:lpstr>Q &amp; A</vt:lpstr>
      <vt:lpstr>Thank you</vt:lpstr>
    </vt:vector>
  </TitlesOfParts>
  <Company>Idaho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Baggerly</dc:creator>
  <cp:lastModifiedBy>Tara Kleffner</cp:lastModifiedBy>
  <cp:revision>11</cp:revision>
  <dcterms:modified xsi:type="dcterms:W3CDTF">2024-04-16T18:42:03Z</dcterms:modified>
</cp:coreProperties>
</file>