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98" r:id="rId1"/>
  </p:sldMasterIdLst>
  <p:notesMasterIdLst>
    <p:notesMasterId r:id="rId51"/>
  </p:notesMasterIdLst>
  <p:handoutMasterIdLst>
    <p:handoutMasterId r:id="rId52"/>
  </p:handoutMasterIdLst>
  <p:sldIdLst>
    <p:sldId id="256" r:id="rId2"/>
    <p:sldId id="280" r:id="rId3"/>
    <p:sldId id="281" r:id="rId4"/>
    <p:sldId id="260" r:id="rId5"/>
    <p:sldId id="279" r:id="rId6"/>
    <p:sldId id="266" r:id="rId7"/>
    <p:sldId id="267" r:id="rId8"/>
    <p:sldId id="268" r:id="rId9"/>
    <p:sldId id="269" r:id="rId10"/>
    <p:sldId id="323" r:id="rId11"/>
    <p:sldId id="326" r:id="rId12"/>
    <p:sldId id="273" r:id="rId13"/>
    <p:sldId id="276" r:id="rId14"/>
    <p:sldId id="340" r:id="rId15"/>
    <p:sldId id="341" r:id="rId16"/>
    <p:sldId id="290" r:id="rId17"/>
    <p:sldId id="321" r:id="rId18"/>
    <p:sldId id="322" r:id="rId19"/>
    <p:sldId id="297" r:id="rId20"/>
    <p:sldId id="298" r:id="rId21"/>
    <p:sldId id="346" r:id="rId22"/>
    <p:sldId id="303" r:id="rId23"/>
    <p:sldId id="338" r:id="rId24"/>
    <p:sldId id="293" r:id="rId25"/>
    <p:sldId id="294" r:id="rId26"/>
    <p:sldId id="337" r:id="rId27"/>
    <p:sldId id="342" r:id="rId28"/>
    <p:sldId id="343" r:id="rId29"/>
    <p:sldId id="277" r:id="rId30"/>
    <p:sldId id="282" r:id="rId31"/>
    <p:sldId id="291" r:id="rId32"/>
    <p:sldId id="287" r:id="rId33"/>
    <p:sldId id="271" r:id="rId34"/>
    <p:sldId id="335" r:id="rId35"/>
    <p:sldId id="284" r:id="rId36"/>
    <p:sldId id="334" r:id="rId37"/>
    <p:sldId id="299" r:id="rId38"/>
    <p:sldId id="270" r:id="rId39"/>
    <p:sldId id="278" r:id="rId40"/>
    <p:sldId id="325" r:id="rId41"/>
    <p:sldId id="329" r:id="rId42"/>
    <p:sldId id="330" r:id="rId43"/>
    <p:sldId id="331" r:id="rId44"/>
    <p:sldId id="286" r:id="rId45"/>
    <p:sldId id="332" r:id="rId46"/>
    <p:sldId id="324" r:id="rId47"/>
    <p:sldId id="344" r:id="rId48"/>
    <p:sldId id="347" r:id="rId49"/>
    <p:sldId id="348" r:id="rId5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Miner" initials="SM" lastIdx="5" clrIdx="0">
    <p:extLst>
      <p:ext uri="{19B8F6BF-5375-455C-9EA6-DF929625EA0E}">
        <p15:presenceInfo xmlns:p15="http://schemas.microsoft.com/office/powerpoint/2012/main" userId="Shannon Miner" providerId="None"/>
      </p:ext>
    </p:extLst>
  </p:cmAuthor>
  <p:cmAuthor id="2" name="Lisa Colon Durham" initials="LCD" lastIdx="4" clrIdx="1">
    <p:extLst>
      <p:ext uri="{19B8F6BF-5375-455C-9EA6-DF929625EA0E}">
        <p15:presenceInfo xmlns:p15="http://schemas.microsoft.com/office/powerpoint/2012/main" userId="S-1-5-21-57989841-920026266-682003330-248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F55"/>
    <a:srgbClr val="000000"/>
    <a:srgbClr val="FFFF00"/>
    <a:srgbClr val="278279"/>
    <a:srgbClr val="C87D0E"/>
    <a:srgbClr val="4B8027"/>
    <a:srgbClr val="099B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81053" autoAdjust="0"/>
  </p:normalViewPr>
  <p:slideViewPr>
    <p:cSldViewPr snapToGrid="0">
      <p:cViewPr varScale="1">
        <p:scale>
          <a:sx n="78" d="100"/>
          <a:sy n="78" d="100"/>
        </p:scale>
        <p:origin x="108" y="16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88"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E921BC-7FE4-43A5-B151-A264C313EB96}"/>
              </a:ext>
            </a:extLst>
          </p:cNvPr>
          <p:cNvSpPr>
            <a:spLocks noGrp="1"/>
          </p:cNvSpPr>
          <p:nvPr>
            <p:ph type="hdr" sz="quarter"/>
          </p:nvPr>
        </p:nvSpPr>
        <p:spPr>
          <a:xfrm>
            <a:off x="0" y="0"/>
            <a:ext cx="3011699" cy="462827"/>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1FCA6A-CF0C-41FD-B479-39A5EB17D2DF}"/>
              </a:ext>
            </a:extLst>
          </p:cNvPr>
          <p:cNvSpPr>
            <a:spLocks noGrp="1"/>
          </p:cNvSpPr>
          <p:nvPr>
            <p:ph type="dt" sz="quarter" idx="1"/>
          </p:nvPr>
        </p:nvSpPr>
        <p:spPr>
          <a:xfrm>
            <a:off x="3936768" y="0"/>
            <a:ext cx="3011699" cy="462827"/>
          </a:xfrm>
          <a:prstGeom prst="rect">
            <a:avLst/>
          </a:prstGeom>
        </p:spPr>
        <p:txBody>
          <a:bodyPr vert="horz" lIns="91440" tIns="45720" rIns="91440" bIns="45720" rtlCol="0"/>
          <a:lstStyle>
            <a:lvl1pPr algn="r">
              <a:defRPr sz="1200"/>
            </a:lvl1pPr>
          </a:lstStyle>
          <a:p>
            <a:fld id="{2907079B-1925-4B7C-BD69-BD5D2F97F767}" type="datetimeFigureOut">
              <a:rPr lang="en-US" smtClean="0"/>
              <a:t>5/2/2022</a:t>
            </a:fld>
            <a:endParaRPr lang="en-US"/>
          </a:p>
        </p:txBody>
      </p:sp>
      <p:sp>
        <p:nvSpPr>
          <p:cNvPr id="4" name="Footer Placeholder 3">
            <a:extLst>
              <a:ext uri="{FF2B5EF4-FFF2-40B4-BE49-F238E27FC236}">
                <a16:creationId xmlns:a16="http://schemas.microsoft.com/office/drawing/2014/main" id="{4E4CED90-D48A-46A8-86F2-B05CDF5A9592}"/>
              </a:ext>
            </a:extLst>
          </p:cNvPr>
          <p:cNvSpPr>
            <a:spLocks noGrp="1"/>
          </p:cNvSpPr>
          <p:nvPr>
            <p:ph type="ftr" sz="quarter" idx="2"/>
          </p:nvPr>
        </p:nvSpPr>
        <p:spPr>
          <a:xfrm>
            <a:off x="0" y="8773249"/>
            <a:ext cx="3011699" cy="462827"/>
          </a:xfrm>
          <a:prstGeom prst="rect">
            <a:avLst/>
          </a:prstGeom>
        </p:spPr>
        <p:txBody>
          <a:bodyPr vert="horz" lIns="91440" tIns="45720" rIns="91440" bIns="45720" rtlCol="0" anchor="b"/>
          <a:lstStyle>
            <a:lvl1pPr algn="l">
              <a:defRPr sz="1200"/>
            </a:lvl1pPr>
          </a:lstStyle>
          <a:p>
            <a:r>
              <a:rPr lang="en-US"/>
              <a:t>Educator Career Fair Technical Assistance</a:t>
            </a:r>
          </a:p>
        </p:txBody>
      </p:sp>
      <p:sp>
        <p:nvSpPr>
          <p:cNvPr id="5" name="Slide Number Placeholder 4">
            <a:extLst>
              <a:ext uri="{FF2B5EF4-FFF2-40B4-BE49-F238E27FC236}">
                <a16:creationId xmlns:a16="http://schemas.microsoft.com/office/drawing/2014/main" id="{DCDF2DAD-E48A-48D3-A1D0-C6E5A16CBC67}"/>
              </a:ext>
            </a:extLst>
          </p:cNvPr>
          <p:cNvSpPr>
            <a:spLocks noGrp="1"/>
          </p:cNvSpPr>
          <p:nvPr>
            <p:ph type="sldNum" sz="quarter" idx="3"/>
          </p:nvPr>
        </p:nvSpPr>
        <p:spPr>
          <a:xfrm>
            <a:off x="3936768" y="8773249"/>
            <a:ext cx="3011699" cy="462827"/>
          </a:xfrm>
          <a:prstGeom prst="rect">
            <a:avLst/>
          </a:prstGeom>
        </p:spPr>
        <p:txBody>
          <a:bodyPr vert="horz" lIns="91440" tIns="45720" rIns="91440" bIns="45720" rtlCol="0" anchor="b"/>
          <a:lstStyle>
            <a:lvl1pPr algn="r">
              <a:defRPr sz="1200"/>
            </a:lvl1pPr>
          </a:lstStyle>
          <a:p>
            <a:fld id="{44CB425F-E235-4846-AECC-3D3BCE540719}" type="slidenum">
              <a:rPr lang="en-US" smtClean="0"/>
              <a:t>‹#›</a:t>
            </a:fld>
            <a:endParaRPr lang="en-US"/>
          </a:p>
        </p:txBody>
      </p:sp>
    </p:spTree>
    <p:extLst>
      <p:ext uri="{BB962C8B-B14F-4D97-AF65-F5344CB8AC3E}">
        <p14:creationId xmlns:p14="http://schemas.microsoft.com/office/powerpoint/2010/main" val="172673024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1699" cy="463407"/>
          </a:xfrm>
          <a:prstGeom prst="rect">
            <a:avLst/>
          </a:prstGeom>
        </p:spPr>
        <p:txBody>
          <a:bodyPr vert="horz" lIns="92398" tIns="46200" rIns="92398" bIns="46200" rtlCol="0"/>
          <a:lstStyle>
            <a:lvl1pPr algn="l">
              <a:defRPr sz="1200"/>
            </a:lvl1pPr>
          </a:lstStyle>
          <a:p>
            <a:endParaRPr lang="en-US" dirty="0"/>
          </a:p>
        </p:txBody>
      </p:sp>
      <p:sp>
        <p:nvSpPr>
          <p:cNvPr id="3" name="Date Placeholder 2"/>
          <p:cNvSpPr>
            <a:spLocks noGrp="1"/>
          </p:cNvSpPr>
          <p:nvPr>
            <p:ph type="dt" idx="1"/>
          </p:nvPr>
        </p:nvSpPr>
        <p:spPr>
          <a:xfrm>
            <a:off x="3936768" y="2"/>
            <a:ext cx="3011699" cy="463407"/>
          </a:xfrm>
          <a:prstGeom prst="rect">
            <a:avLst/>
          </a:prstGeom>
        </p:spPr>
        <p:txBody>
          <a:bodyPr vert="horz" lIns="92398" tIns="46200" rIns="92398" bIns="46200" rtlCol="0"/>
          <a:lstStyle>
            <a:lvl1pPr algn="r">
              <a:defRPr sz="1200"/>
            </a:lvl1pPr>
          </a:lstStyle>
          <a:p>
            <a:fld id="{764FE6E7-AA0E-40B0-87D0-E00A805F7697}" type="datetimeFigureOut">
              <a:rPr lang="en-US" smtClean="0"/>
              <a:t>5/2/2022</a:t>
            </a:fld>
            <a:endParaRPr lang="en-US" dirty="0"/>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2398" tIns="46200" rIns="92398" bIns="46200" rtlCol="0" anchor="ctr"/>
          <a:lstStyle/>
          <a:p>
            <a:endParaRPr lang="en-US" dirty="0"/>
          </a:p>
        </p:txBody>
      </p:sp>
      <p:sp>
        <p:nvSpPr>
          <p:cNvPr id="5" name="Notes Placeholder 4"/>
          <p:cNvSpPr>
            <a:spLocks noGrp="1"/>
          </p:cNvSpPr>
          <p:nvPr>
            <p:ph type="body" sz="quarter" idx="3"/>
          </p:nvPr>
        </p:nvSpPr>
        <p:spPr>
          <a:xfrm>
            <a:off x="695008" y="4444861"/>
            <a:ext cx="5560060" cy="3636706"/>
          </a:xfrm>
          <a:prstGeom prst="rect">
            <a:avLst/>
          </a:prstGeom>
        </p:spPr>
        <p:txBody>
          <a:bodyPr vert="horz" lIns="92398" tIns="46200" rIns="92398" bIns="462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6"/>
          </a:xfrm>
          <a:prstGeom prst="rect">
            <a:avLst/>
          </a:prstGeom>
        </p:spPr>
        <p:txBody>
          <a:bodyPr vert="horz" lIns="92398" tIns="46200" rIns="92398" bIns="46200" rtlCol="0" anchor="b"/>
          <a:lstStyle>
            <a:lvl1pPr algn="l">
              <a:defRPr sz="1200"/>
            </a:lvl1pPr>
          </a:lstStyle>
          <a:p>
            <a:r>
              <a:rPr lang="en-US"/>
              <a:t>Educator Career Fair Technical Assistance</a:t>
            </a:r>
            <a:endParaRPr lang="en-US" dirty="0"/>
          </a:p>
        </p:txBody>
      </p:sp>
      <p:sp>
        <p:nvSpPr>
          <p:cNvPr id="7" name="Slide Number Placeholder 6"/>
          <p:cNvSpPr>
            <a:spLocks noGrp="1"/>
          </p:cNvSpPr>
          <p:nvPr>
            <p:ph type="sldNum" sz="quarter" idx="5"/>
          </p:nvPr>
        </p:nvSpPr>
        <p:spPr>
          <a:xfrm>
            <a:off x="3936768" y="8772670"/>
            <a:ext cx="3011699" cy="463406"/>
          </a:xfrm>
          <a:prstGeom prst="rect">
            <a:avLst/>
          </a:prstGeom>
        </p:spPr>
        <p:txBody>
          <a:bodyPr vert="horz" lIns="92398" tIns="46200" rIns="92398" bIns="46200" rtlCol="0" anchor="b"/>
          <a:lstStyle>
            <a:lvl1pPr algn="r">
              <a:defRPr sz="1200"/>
            </a:lvl1pPr>
          </a:lstStyle>
          <a:p>
            <a:fld id="{87562687-7A5B-4415-B0F0-C719E7C49641}" type="slidenum">
              <a:rPr lang="en-US" smtClean="0"/>
              <a:t>‹#›</a:t>
            </a:fld>
            <a:endParaRPr lang="en-US" dirty="0"/>
          </a:p>
        </p:txBody>
      </p:sp>
    </p:spTree>
    <p:extLst>
      <p:ext uri="{BB962C8B-B14F-4D97-AF65-F5344CB8AC3E}">
        <p14:creationId xmlns:p14="http://schemas.microsoft.com/office/powerpoint/2010/main" val="352975661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WELCOME! </a:t>
            </a:r>
          </a:p>
        </p:txBody>
      </p:sp>
      <p:sp>
        <p:nvSpPr>
          <p:cNvPr id="4" name="Slide Number Placeholder 3"/>
          <p:cNvSpPr>
            <a:spLocks noGrp="1"/>
          </p:cNvSpPr>
          <p:nvPr>
            <p:ph type="sldNum" sz="quarter" idx="10"/>
          </p:nvPr>
        </p:nvSpPr>
        <p:spPr/>
        <p:txBody>
          <a:bodyPr/>
          <a:lstStyle/>
          <a:p>
            <a:pPr defTabSz="874075">
              <a:defRPr/>
            </a:pPr>
            <a:fld id="{7D7ED750-6D1C-4EC1-B8EE-9002EB86665A}" type="slidenum">
              <a:rPr lang="en-US" sz="1100">
                <a:solidFill>
                  <a:prstClr val="black"/>
                </a:solidFill>
                <a:latin typeface="Calibri" panose="020F0502020204030204"/>
              </a:rPr>
              <a:pPr defTabSz="874075">
                <a:defRPr/>
              </a:pPr>
              <a:t>1</a:t>
            </a:fld>
            <a:endParaRPr lang="en-US" sz="1100">
              <a:solidFill>
                <a:prstClr val="black"/>
              </a:solidFill>
              <a:latin typeface="Calibri" panose="020F0502020204030204"/>
            </a:endParaRPr>
          </a:p>
        </p:txBody>
      </p:sp>
      <p:sp>
        <p:nvSpPr>
          <p:cNvPr id="5" name="Footer Placeholder 4">
            <a:extLst>
              <a:ext uri="{FF2B5EF4-FFF2-40B4-BE49-F238E27FC236}">
                <a16:creationId xmlns:a16="http://schemas.microsoft.com/office/drawing/2014/main" id="{E09DEC82-369E-4592-BD3B-C705880692E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47894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In addition to verification of certification and disciplinary action, you can verify that your certified employee has submitted an application to our office.  </a:t>
            </a:r>
          </a:p>
          <a:p>
            <a:pPr marL="171450" indent="-171450">
              <a:buFont typeface="Arial" panose="020B0604020202020204" pitchFamily="34" charset="0"/>
              <a:buChar char="•"/>
            </a:pPr>
            <a:r>
              <a:rPr lang="en-US" sz="1200" dirty="0"/>
              <a:t>As you can see, this individual’s credential status indicates it is valid but note the expiration date.  </a:t>
            </a:r>
          </a:p>
          <a:p>
            <a:pPr marL="171450" indent="-171450">
              <a:buFont typeface="Arial" panose="020B0604020202020204" pitchFamily="34" charset="0"/>
              <a:buChar char="•"/>
            </a:pPr>
            <a:r>
              <a:rPr lang="en-US" sz="1200" dirty="0"/>
              <a:t>However, it also shows we have received an application and it is being processed.  </a:t>
            </a:r>
          </a:p>
          <a:p>
            <a:pPr marL="171450" indent="-171450">
              <a:buFont typeface="Arial" panose="020B0604020202020204" pitchFamily="34" charset="0"/>
              <a:buChar char="•"/>
            </a:pPr>
            <a:r>
              <a:rPr lang="en-US" sz="1200" dirty="0"/>
              <a:t>Please note the statement </a:t>
            </a:r>
            <a:r>
              <a:rPr lang="en-US" sz="1200" b="1" dirty="0"/>
              <a:t>“If our office has received a timely and sufficient application for renewal, the certificate holder’s certificate remains valid until at least the final decision on the renewal application”.  MAY WANT TO KEEP A LIST OF WHO NEEDS TO RENEW AND NOTIFIY THEM.  </a:t>
            </a:r>
          </a:p>
          <a:p>
            <a:pPr marL="171450" indent="-171450">
              <a:buFont typeface="Arial" panose="020B0604020202020204" pitchFamily="34" charset="0"/>
              <a:buChar char="•"/>
            </a:pPr>
            <a:r>
              <a:rPr lang="en-US" sz="1200" b="0" dirty="0"/>
              <a:t>Also, remember, </a:t>
            </a:r>
            <a:r>
              <a:rPr lang="en-US" sz="1200" b="1" dirty="0"/>
              <a:t>you are responsible </a:t>
            </a:r>
            <a:r>
              <a:rPr lang="en-US" sz="1200" b="0" dirty="0"/>
              <a:t>to get a copy of their newly issued certificate.  </a:t>
            </a:r>
          </a:p>
          <a:p>
            <a:pPr marL="171450" indent="-171450">
              <a:buFont typeface="Arial" panose="020B0604020202020204" pitchFamily="34" charset="0"/>
              <a:buChar char="•"/>
            </a:pPr>
            <a:r>
              <a:rPr lang="en-US" sz="1200" b="0" dirty="0"/>
              <a:t>If you don’t get one, check with the candidate.  </a:t>
            </a:r>
          </a:p>
          <a:p>
            <a:pPr marL="171450" indent="-171450">
              <a:buFont typeface="Arial" panose="020B0604020202020204" pitchFamily="34" charset="0"/>
              <a:buChar char="•"/>
            </a:pPr>
            <a:r>
              <a:rPr lang="en-US" sz="1200" b="0" dirty="0"/>
              <a:t>We may have their application on hold because they submitted an incomplete application. </a:t>
            </a:r>
          </a:p>
          <a:p>
            <a:pPr marL="171450" indent="-171450">
              <a:buFont typeface="Arial" panose="020B0604020202020204" pitchFamily="34" charset="0"/>
              <a:buChar char="•"/>
            </a:pPr>
            <a:r>
              <a:rPr lang="en-US" sz="1200" b="0" dirty="0"/>
              <a:t>This has funding implications because the district may look at the certification lookup and note an application has been received for this person and is being processed when in fact an incomplete application was submitted and although we will contact the candidate they may not have provided the requested items.  </a:t>
            </a:r>
          </a:p>
          <a:p>
            <a:pPr marL="171450" indent="-171450">
              <a:buFont typeface="Arial" panose="020B0604020202020204" pitchFamily="34" charset="0"/>
              <a:buChar char="•"/>
            </a:pPr>
            <a:r>
              <a:rPr lang="en-US" sz="1200" b="0" dirty="0"/>
              <a:t>NOTE: only those that hold or have held an Idaho certificate will appear in the look-up tool.  </a:t>
            </a:r>
          </a:p>
          <a:p>
            <a:pPr marL="171450" indent="-171450">
              <a:buFont typeface="Arial" panose="020B0604020202020204" pitchFamily="34" charset="0"/>
              <a:buChar char="•"/>
            </a:pPr>
            <a:r>
              <a:rPr lang="en-US" sz="1200" b="0" dirty="0"/>
              <a:t>New applicants or those you have submitted an authorization for that have never held one in the past will not show up until we have issued the certificate.</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10</a:t>
            </a:fld>
            <a:endParaRPr lang="en-US" dirty="0"/>
          </a:p>
        </p:txBody>
      </p:sp>
      <p:sp>
        <p:nvSpPr>
          <p:cNvPr id="5" name="Footer Placeholder 4">
            <a:extLst>
              <a:ext uri="{FF2B5EF4-FFF2-40B4-BE49-F238E27FC236}">
                <a16:creationId xmlns:a16="http://schemas.microsoft.com/office/drawing/2014/main" id="{497F501F-D6D9-4987-BB61-B46813933242}"/>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21012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section will cover best practices and candidate support</a:t>
            </a:r>
          </a:p>
        </p:txBody>
      </p:sp>
      <p:sp>
        <p:nvSpPr>
          <p:cNvPr id="4" name="Slide Number Placeholder 3"/>
          <p:cNvSpPr>
            <a:spLocks noGrp="1"/>
          </p:cNvSpPr>
          <p:nvPr>
            <p:ph type="sldNum" sz="quarter" idx="5"/>
          </p:nvPr>
        </p:nvSpPr>
        <p:spPr/>
        <p:txBody>
          <a:bodyPr/>
          <a:lstStyle/>
          <a:p>
            <a:fld id="{87562687-7A5B-4415-B0F0-C719E7C49641}" type="slidenum">
              <a:rPr lang="en-US" smtClean="0"/>
              <a:t>11</a:t>
            </a:fld>
            <a:endParaRPr lang="en-US" dirty="0"/>
          </a:p>
        </p:txBody>
      </p:sp>
      <p:sp>
        <p:nvSpPr>
          <p:cNvPr id="5" name="Footer Placeholder 4">
            <a:extLst>
              <a:ext uri="{FF2B5EF4-FFF2-40B4-BE49-F238E27FC236}">
                <a16:creationId xmlns:a16="http://schemas.microsoft.com/office/drawing/2014/main" id="{4369F673-6ECF-4FC2-AA84-99D7A34F688A}"/>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920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Now that I have covered all the laws pertaining to hiring, I would like to review some best practices.  </a:t>
            </a:r>
          </a:p>
          <a:p>
            <a:pPr marL="171450" indent="-171450">
              <a:buFont typeface="Arial" panose="020B0604020202020204" pitchFamily="34" charset="0"/>
              <a:buChar char="•"/>
            </a:pPr>
            <a:r>
              <a:rPr lang="en-US" sz="1000" dirty="0"/>
              <a:t>First, prior to posting a position, determine the certification/endorsement required for the specific assignment/position.  </a:t>
            </a:r>
          </a:p>
          <a:p>
            <a:pPr marL="171450" indent="-171450">
              <a:buFont typeface="Arial" panose="020B0604020202020204" pitchFamily="34" charset="0"/>
              <a:buChar char="•"/>
            </a:pPr>
            <a:r>
              <a:rPr lang="en-US" sz="1000" dirty="0"/>
              <a:t>The ACMs are great resources as well as the certification lookup tool. </a:t>
            </a:r>
          </a:p>
          <a:p>
            <a:pPr marL="171450" indent="-171450">
              <a:buFont typeface="Arial" panose="020B0604020202020204" pitchFamily="34" charset="0"/>
              <a:buChar char="•"/>
            </a:pPr>
            <a:r>
              <a:rPr lang="en-US" sz="1000" dirty="0"/>
              <a:t>The certification tool will allow you to look up assignments to endorsement and also specific certificate staff and what their endorsements are.  NOTE: the look-up tool does not include the assignment descriptions. </a:t>
            </a:r>
          </a:p>
          <a:p>
            <a:pPr marL="171450" indent="-171450">
              <a:buFont typeface="Arial" panose="020B0604020202020204" pitchFamily="34" charset="0"/>
              <a:buChar char="•"/>
            </a:pPr>
            <a:r>
              <a:rPr lang="en-US" sz="1000" dirty="0"/>
              <a:t>When you are notified that there is an open position, ask the administrator questions about what the open position is going to teach. </a:t>
            </a:r>
          </a:p>
          <a:p>
            <a:pPr marL="171450" indent="-171450">
              <a:buFont typeface="Arial" panose="020B0604020202020204" pitchFamily="34" charset="0"/>
              <a:buChar char="•"/>
            </a:pPr>
            <a:r>
              <a:rPr lang="en-US" sz="1000" dirty="0"/>
              <a:t>The certification lookup tool is a great resource for this.  Knowing what they have before interviewing also provides you with information regarding potential authorizations if you are having difficulty finding candidates who have the appropriate certification and endorsement for the open position.</a:t>
            </a:r>
          </a:p>
          <a:p>
            <a:pPr marL="171450" indent="-171450">
              <a:buFont typeface="Arial" panose="020B0604020202020204" pitchFamily="34" charset="0"/>
              <a:buChar char="•"/>
            </a:pPr>
            <a:r>
              <a:rPr lang="en-US" sz="1000" dirty="0"/>
              <a:t>That leads us to our next best practice which is if you are having difficulty finding candidates, look at your current staff’s certificates and endorsement to see if movement might be beneficial.  </a:t>
            </a:r>
          </a:p>
          <a:p>
            <a:pPr marL="171450" indent="-171450">
              <a:buFont typeface="Arial" panose="020B0604020202020204" pitchFamily="34" charset="0"/>
              <a:buChar char="•"/>
            </a:pPr>
            <a:r>
              <a:rPr lang="en-US" sz="1000" dirty="0"/>
              <a:t>Many times principals do not know all the endorsements their staff has, let them know because they may make a different decision if they area aware of how they might be able to move staff around. </a:t>
            </a:r>
          </a:p>
          <a:p>
            <a:pPr marL="171450" indent="-171450">
              <a:buFont typeface="Arial" panose="020B0604020202020204" pitchFamily="34" charset="0"/>
              <a:buChar char="•"/>
            </a:pPr>
            <a:r>
              <a:rPr lang="en-US" sz="1000" dirty="0"/>
              <a:t>Next best practice is to consider assigning veteran/effective teachers in assignments with the highest need students and/or multiple assignments.</a:t>
            </a:r>
          </a:p>
          <a:p>
            <a:pPr marL="171450" indent="-171450">
              <a:buFont typeface="Arial" panose="020B0604020202020204" pitchFamily="34" charset="0"/>
              <a:buChar char="•"/>
            </a:pPr>
            <a:r>
              <a:rPr lang="en-US" sz="1000" dirty="0"/>
              <a:t>Lastly, if you have an applicant for a certificated position that doesn’t hold the appropriate certificate and endorsement, ensure they can meet the qualifier for the authorizations or Emergency Provisional Certificate.</a:t>
            </a:r>
          </a:p>
          <a:p>
            <a:endParaRPr lang="en-US" sz="1000"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
        <p:nvSpPr>
          <p:cNvPr id="5" name="Footer Placeholder 4">
            <a:extLst>
              <a:ext uri="{FF2B5EF4-FFF2-40B4-BE49-F238E27FC236}">
                <a16:creationId xmlns:a16="http://schemas.microsoft.com/office/drawing/2014/main" id="{DC75D0A6-68A6-4176-A7A4-3E30CAC97FA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11542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Bef>
                <a:spcPts val="0"/>
              </a:spcBef>
              <a:buFont typeface="Arial" panose="020B0604020202020204" pitchFamily="34" charset="0"/>
              <a:buChar char="•"/>
            </a:pPr>
            <a:r>
              <a:rPr lang="en-US" sz="1200" dirty="0"/>
              <a:t>Now I would like to take a few minutes to talk about the Interim Certificates.  </a:t>
            </a:r>
          </a:p>
          <a:p>
            <a:pPr marL="171450" indent="-171450" algn="l">
              <a:spcBef>
                <a:spcPts val="0"/>
              </a:spcBef>
              <a:buFont typeface="Arial" panose="020B0604020202020204" pitchFamily="34" charset="0"/>
              <a:buChar char="•"/>
            </a:pPr>
            <a:r>
              <a:rPr lang="en-US" sz="1200" dirty="0"/>
              <a:t>There are essentially four types of interim certificates:</a:t>
            </a:r>
          </a:p>
          <a:p>
            <a:pPr marL="628650" lvl="1" indent="-171450" algn="l">
              <a:spcBef>
                <a:spcPts val="0"/>
              </a:spcBef>
              <a:buFont typeface="Arial" panose="020B0604020202020204" pitchFamily="34" charset="0"/>
              <a:buChar char="•"/>
            </a:pPr>
            <a:r>
              <a:rPr lang="en-US" sz="1200" dirty="0"/>
              <a:t>Alternative Authorization – CS and TNC are now three (3) year interim certificates (Teacher to New Endorsement is the exception – it is not a certificate)</a:t>
            </a:r>
          </a:p>
          <a:p>
            <a:pPr marL="621089" lvl="1" indent="-163889" algn="l">
              <a:spcBef>
                <a:spcPts val="0"/>
              </a:spcBef>
              <a:buFont typeface="Arial" panose="020B0604020202020204" pitchFamily="34" charset="0"/>
              <a:buChar char="•"/>
            </a:pPr>
            <a:r>
              <a:rPr lang="en-US" sz="1200" dirty="0"/>
              <a:t>Non-Traditional Routes (ABCTE, CSI, LCSC, TFA) are three (3) year Interim Certificates</a:t>
            </a:r>
          </a:p>
          <a:p>
            <a:pPr marL="621089" lvl="1" indent="-163889" algn="l">
              <a:spcBef>
                <a:spcPts val="0"/>
              </a:spcBef>
              <a:buFont typeface="Arial" panose="020B0604020202020204" pitchFamily="34" charset="0"/>
              <a:buChar char="•"/>
            </a:pPr>
            <a:r>
              <a:rPr lang="en-US" sz="1200" dirty="0"/>
              <a:t>Out of State – Anyone who has a current renewable certificate in another state can apply for reciprocity (may get a five year if they meet all of Idaho requirements)  Praxis II is not longer a condition</a:t>
            </a:r>
          </a:p>
          <a:p>
            <a:pPr marL="621089" lvl="1" indent="-163889" algn="l">
              <a:spcBef>
                <a:spcPts val="0"/>
              </a:spcBef>
              <a:buFont typeface="Arial" panose="020B0604020202020204" pitchFamily="34" charset="0"/>
              <a:buChar char="•"/>
            </a:pPr>
            <a:r>
              <a:rPr lang="en-US" sz="1200" dirty="0"/>
              <a:t>Reinstatements – Anyone who has held a renewable Idaho certificate can reinstate</a:t>
            </a:r>
          </a:p>
          <a:p>
            <a:pPr marL="171450" indent="-171450" algn="l">
              <a:spcBef>
                <a:spcPts val="0"/>
              </a:spcBef>
              <a:buFont typeface="Arial" panose="020B0604020202020204" pitchFamily="34" charset="0"/>
              <a:buChar char="•"/>
            </a:pPr>
            <a:r>
              <a:rPr lang="en-US" sz="1200" kern="1200" dirty="0">
                <a:solidFill>
                  <a:schemeClr val="tx1"/>
                </a:solidFill>
                <a:latin typeface="+mn-lt"/>
                <a:ea typeface="+mn-ea"/>
                <a:cs typeface="+mn-cs"/>
              </a:rPr>
              <a:t>T</a:t>
            </a:r>
            <a:r>
              <a:rPr lang="en-US" sz="1200" dirty="0"/>
              <a:t>he three-year interim is non-renewable.</a:t>
            </a:r>
          </a:p>
          <a:p>
            <a:pPr marL="171450" indent="-171450" algn="l">
              <a:spcBef>
                <a:spcPts val="0"/>
              </a:spcBef>
              <a:buFont typeface="Arial" panose="020B0604020202020204" pitchFamily="34" charset="0"/>
              <a:buChar char="•"/>
            </a:pPr>
            <a:r>
              <a:rPr lang="en-US" sz="1200" dirty="0"/>
              <a:t>As a reminder Idaho Code 33-1207 requires LEAs to keep a copy of the Idaho Education Credential on file for each of the employed certificated staff. And the conditions they have to meet are written directly on the certificate which means you have the list of conditions.  </a:t>
            </a:r>
          </a:p>
          <a:p>
            <a:pPr marL="171450" indent="-171450" algn="l">
              <a:spcBef>
                <a:spcPts val="0"/>
              </a:spcBef>
              <a:buFont typeface="Arial" panose="020B0604020202020204" pitchFamily="34" charset="0"/>
              <a:buChar char="•"/>
            </a:pPr>
            <a:r>
              <a:rPr lang="en-US" sz="1200" dirty="0"/>
              <a:t>It is a good practice to include the conditions as part of their Individualized Professional Learning Plan to ensure the individual is making progress</a:t>
            </a:r>
            <a:endParaRPr lang="en-US" sz="1200" b="1" dirty="0"/>
          </a:p>
        </p:txBody>
      </p:sp>
      <p:sp>
        <p:nvSpPr>
          <p:cNvPr id="4" name="Slide Number Placeholder 3"/>
          <p:cNvSpPr>
            <a:spLocks noGrp="1"/>
          </p:cNvSpPr>
          <p:nvPr>
            <p:ph type="sldNum" sz="quarter" idx="5"/>
          </p:nvPr>
        </p:nvSpPr>
        <p:spPr/>
        <p:txBody>
          <a:bodyPr/>
          <a:lstStyle/>
          <a:p>
            <a:fld id="{87562687-7A5B-4415-B0F0-C719E7C49641}" type="slidenum">
              <a:rPr lang="en-US" smtClean="0"/>
              <a:t>13</a:t>
            </a:fld>
            <a:endParaRPr lang="en-US" dirty="0"/>
          </a:p>
        </p:txBody>
      </p:sp>
      <p:sp>
        <p:nvSpPr>
          <p:cNvPr id="5" name="Footer Placeholder 4">
            <a:extLst>
              <a:ext uri="{FF2B5EF4-FFF2-40B4-BE49-F238E27FC236}">
                <a16:creationId xmlns:a16="http://schemas.microsoft.com/office/drawing/2014/main" id="{BDA779C9-CA4A-4EDE-ADA6-B2ADE5FA839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038100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721"/>
              </a:spcBef>
              <a:buFont typeface="Arial" panose="020B0604020202020204" pitchFamily="34" charset="0"/>
              <a:buChar char="•"/>
            </a:pPr>
            <a:r>
              <a:rPr lang="en-US" sz="1200" dirty="0"/>
              <a:t>The Limited Occupational Specialist Certificate is a </a:t>
            </a:r>
            <a:r>
              <a:rPr lang="en-US" sz="1200" u="none" dirty="0"/>
              <a:t>three-year certificate that has conditions on it.</a:t>
            </a:r>
            <a:endParaRPr lang="en-US" sz="1200" dirty="0"/>
          </a:p>
          <a:p>
            <a:pPr marL="171450" indent="-171450">
              <a:spcBef>
                <a:spcPts val="1721"/>
              </a:spcBef>
              <a:buFont typeface="Arial" panose="020B0604020202020204" pitchFamily="34" charset="0"/>
              <a:buChar char="•"/>
            </a:pPr>
            <a:r>
              <a:rPr lang="en-US" sz="1200" dirty="0"/>
              <a:t>Recall that an Occupational Specialist honors the related industry experience and education as the content knowledge. The LOS teacher most often lacks training in teaching pedagogy.</a:t>
            </a:r>
          </a:p>
          <a:p>
            <a:pPr marL="171450" indent="-171450">
              <a:spcBef>
                <a:spcPts val="1721"/>
              </a:spcBef>
              <a:buFont typeface="Arial" panose="020B0604020202020204" pitchFamily="34" charset="0"/>
              <a:buChar char="•"/>
            </a:pPr>
            <a:r>
              <a:rPr lang="en-US" sz="1200" dirty="0"/>
              <a:t>Uniquely, the Occupational Specialist must qualify for both the certificate and the endorsement.</a:t>
            </a:r>
          </a:p>
          <a:p>
            <a:pPr>
              <a:spcBef>
                <a:spcPts val="1721"/>
              </a:spcBef>
            </a:pPr>
            <a:endParaRPr lang="en-US" sz="3700" b="1" dirty="0"/>
          </a:p>
        </p:txBody>
      </p:sp>
      <p:sp>
        <p:nvSpPr>
          <p:cNvPr id="4" name="Slide Number Placeholder 3"/>
          <p:cNvSpPr>
            <a:spLocks noGrp="1"/>
          </p:cNvSpPr>
          <p:nvPr>
            <p:ph type="sldNum" sz="quarter" idx="5"/>
          </p:nvPr>
        </p:nvSpPr>
        <p:spPr/>
        <p:txBody>
          <a:bodyPr/>
          <a:lstStyle/>
          <a:p>
            <a:fld id="{87562687-7A5B-4415-B0F0-C719E7C49641}" type="slidenum">
              <a:rPr lang="en-US" smtClean="0"/>
              <a:t>14</a:t>
            </a:fld>
            <a:endParaRPr lang="en-US" dirty="0"/>
          </a:p>
        </p:txBody>
      </p:sp>
    </p:spTree>
    <p:extLst>
      <p:ext uri="{BB962C8B-B14F-4D97-AF65-F5344CB8AC3E}">
        <p14:creationId xmlns:p14="http://schemas.microsoft.com/office/powerpoint/2010/main" val="4224157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1721"/>
              </a:spcBef>
              <a:buFont typeface="Arial" panose="020B0604020202020204" pitchFamily="34" charset="0"/>
              <a:buChar char="•"/>
            </a:pPr>
            <a:r>
              <a:rPr lang="en-US" sz="1200" dirty="0"/>
              <a:t>Limited Occupational Specialist Certificates always have conditions that the district must be aware of. </a:t>
            </a:r>
          </a:p>
          <a:p>
            <a:pPr marL="171450" indent="-171450">
              <a:spcBef>
                <a:spcPts val="1721"/>
              </a:spcBef>
              <a:buFont typeface="Arial" panose="020B0604020202020204" pitchFamily="34" charset="0"/>
              <a:buChar char="•"/>
            </a:pPr>
            <a:r>
              <a:rPr lang="en-US" sz="1200" dirty="0"/>
              <a:t>Most often, these are the ones listed on this slide. </a:t>
            </a:r>
          </a:p>
          <a:p>
            <a:pPr marL="171450" indent="-171450">
              <a:spcBef>
                <a:spcPts val="1721"/>
              </a:spcBef>
              <a:buFont typeface="Arial" panose="020B0604020202020204" pitchFamily="34" charset="0"/>
              <a:buChar char="•"/>
            </a:pPr>
            <a:r>
              <a:rPr lang="en-US" sz="1200" dirty="0"/>
              <a:t>It is important that district administration know and support completion of the required conditions.</a:t>
            </a:r>
          </a:p>
          <a:p>
            <a:pPr>
              <a:spcBef>
                <a:spcPts val="1721"/>
              </a:spcBef>
            </a:pPr>
            <a:endParaRPr lang="en-US" sz="3700" b="1" dirty="0"/>
          </a:p>
        </p:txBody>
      </p:sp>
      <p:sp>
        <p:nvSpPr>
          <p:cNvPr id="4" name="Slide Number Placeholder 3"/>
          <p:cNvSpPr>
            <a:spLocks noGrp="1"/>
          </p:cNvSpPr>
          <p:nvPr>
            <p:ph type="sldNum" sz="quarter" idx="5"/>
          </p:nvPr>
        </p:nvSpPr>
        <p:spPr/>
        <p:txBody>
          <a:bodyPr/>
          <a:lstStyle/>
          <a:p>
            <a:fld id="{87562687-7A5B-4415-B0F0-C719E7C49641}" type="slidenum">
              <a:rPr lang="en-US" smtClean="0"/>
              <a:t>15</a:t>
            </a:fld>
            <a:endParaRPr lang="en-US" dirty="0"/>
          </a:p>
        </p:txBody>
      </p:sp>
    </p:spTree>
    <p:extLst>
      <p:ext uri="{BB962C8B-B14F-4D97-AF65-F5344CB8AC3E}">
        <p14:creationId xmlns:p14="http://schemas.microsoft.com/office/powerpoint/2010/main" val="2549144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lets talk more about the Alternative Authorizations, Emergency Provisional and Non-Traditional routes</a:t>
            </a:r>
          </a:p>
        </p:txBody>
      </p:sp>
      <p:sp>
        <p:nvSpPr>
          <p:cNvPr id="4" name="Slide Number Placeholder 3"/>
          <p:cNvSpPr>
            <a:spLocks noGrp="1"/>
          </p:cNvSpPr>
          <p:nvPr>
            <p:ph type="sldNum" sz="quarter" idx="5"/>
          </p:nvPr>
        </p:nvSpPr>
        <p:spPr/>
        <p:txBody>
          <a:bodyPr/>
          <a:lstStyle/>
          <a:p>
            <a:fld id="{87562687-7A5B-4415-B0F0-C719E7C49641}" type="slidenum">
              <a:rPr lang="en-US" smtClean="0"/>
              <a:t>16</a:t>
            </a:fld>
            <a:endParaRPr lang="en-US" dirty="0"/>
          </a:p>
        </p:txBody>
      </p:sp>
      <p:sp>
        <p:nvSpPr>
          <p:cNvPr id="5" name="Footer Placeholder 4">
            <a:extLst>
              <a:ext uri="{FF2B5EF4-FFF2-40B4-BE49-F238E27FC236}">
                <a16:creationId xmlns:a16="http://schemas.microsoft.com/office/drawing/2014/main" id="{877D257F-9E70-43F0-91B3-1A87AEDD93C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728436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889" indent="-163889">
              <a:buFont typeface="Arial" panose="020B0604020202020204" pitchFamily="34" charset="0"/>
              <a:buChar char="•"/>
            </a:pPr>
            <a:r>
              <a:rPr lang="en-US" sz="1200" dirty="0"/>
              <a:t>All Alternative Authorizations and Emergency Provisional applications are joint applications – it takes the candidate and an LEA.</a:t>
            </a:r>
          </a:p>
          <a:p>
            <a:pPr marL="163889" indent="-163889">
              <a:buFont typeface="Arial" panose="020B0604020202020204" pitchFamily="34" charset="0"/>
              <a:buChar char="•"/>
            </a:pPr>
            <a:endParaRPr lang="en-US" sz="1200" dirty="0"/>
          </a:p>
          <a:p>
            <a:pPr marL="163889" indent="-163889">
              <a:buFont typeface="Arial" panose="020B0604020202020204" pitchFamily="34" charset="0"/>
              <a:buChar char="•"/>
            </a:pPr>
            <a:r>
              <a:rPr lang="en-US" sz="1200" dirty="0"/>
              <a:t>The hiring of a candidate that requires an Alternative Authorizations or an Emergency Provisional, new and renewal, must be approved by your local school board. The one exception to this rule is the certified teacher that is adding a new instructional endorsement. Please remember, we no longer require the submission of the board minutes with the application. Board chair, Sup and candidate must sign application. </a:t>
            </a:r>
          </a:p>
          <a:p>
            <a:pPr marL="163889" indent="-163889">
              <a:buFont typeface="Arial" panose="020B0604020202020204" pitchFamily="34" charset="0"/>
              <a:buChar char="•"/>
            </a:pPr>
            <a:endParaRPr lang="en-US" sz="1200" dirty="0"/>
          </a:p>
          <a:p>
            <a:pPr marL="163889" indent="-163889">
              <a:buFont typeface="Arial" panose="020B0604020202020204" pitchFamily="34" charset="0"/>
              <a:buChar char="•"/>
            </a:pPr>
            <a:r>
              <a:rPr lang="en-US" sz="1200" dirty="0"/>
              <a:t>Approval process is now faster. Complete applications are approved in-house. Only complete, atypical applications will be taken to the committee for review.</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17</a:t>
            </a:fld>
            <a:endParaRPr lang="en-US" dirty="0"/>
          </a:p>
        </p:txBody>
      </p:sp>
      <p:sp>
        <p:nvSpPr>
          <p:cNvPr id="5" name="Footer Placeholder 4">
            <a:extLst>
              <a:ext uri="{FF2B5EF4-FFF2-40B4-BE49-F238E27FC236}">
                <a16:creationId xmlns:a16="http://schemas.microsoft.com/office/drawing/2014/main" id="{B91E4DE4-59E9-4925-94B2-D673057A82C7}"/>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046572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889" indent="-163889">
              <a:buFont typeface="Arial" panose="020B0604020202020204" pitchFamily="34" charset="0"/>
              <a:buChar char="•"/>
            </a:pPr>
            <a:r>
              <a:rPr lang="en-US" dirty="0"/>
              <a:t>All completed applications are reviewed five times per year by the Professional Standards Commission’s sub-committee called the Authorization Committee.</a:t>
            </a:r>
          </a:p>
          <a:p>
            <a:pPr marL="163889" indent="-163889">
              <a:buFont typeface="Arial" panose="020B0604020202020204" pitchFamily="34" charset="0"/>
              <a:buChar char="•"/>
            </a:pPr>
            <a:endParaRPr lang="en-US" dirty="0"/>
          </a:p>
          <a:p>
            <a:pPr marL="163889" indent="-163889">
              <a:buFont typeface="Arial" panose="020B0604020202020204" pitchFamily="34" charset="0"/>
              <a:buChar char="•"/>
            </a:pPr>
            <a:r>
              <a:rPr lang="en-US" b="1" dirty="0">
                <a:solidFill>
                  <a:srgbClr val="FF0000"/>
                </a:solidFill>
                <a:highlight>
                  <a:srgbClr val="FFFF00"/>
                </a:highlight>
              </a:rPr>
              <a:t>In order to expedite the process</a:t>
            </a:r>
            <a:r>
              <a:rPr lang="en-US" dirty="0"/>
              <a:t>… SBOE requires 6 week timeline prior to their meeting agenda Emergency Provisional applications that are reviewed at the Professional Standards Commission meeting, are recommended from the Authorizations Committee in the next available State Board of Education meeting, for final approval.  </a:t>
            </a:r>
            <a:r>
              <a:rPr lang="en-US" b="1" dirty="0"/>
              <a:t>SCHEDULE/DATES WILL PLACED ON THE AUTHORIZATION WEBSITE</a:t>
            </a:r>
            <a:r>
              <a:rPr lang="en-US" dirty="0"/>
              <a:t>.</a:t>
            </a:r>
          </a:p>
          <a:p>
            <a:pPr marL="163889" indent="-163889">
              <a:buFont typeface="Arial" panose="020B0604020202020204" pitchFamily="34" charset="0"/>
              <a:buChar char="•"/>
            </a:pPr>
            <a:endParaRPr lang="en-US" dirty="0"/>
          </a:p>
          <a:p>
            <a:pPr marL="163889" indent="-163889" defTabSz="874075">
              <a:buFont typeface="Arial" panose="020B0604020202020204" pitchFamily="34" charset="0"/>
              <a:buChar char="•"/>
            </a:pPr>
            <a:r>
              <a:rPr lang="en-US" dirty="0"/>
              <a:t>The submission calendar is available on the Alternative Authorizations webpage of the SDE. At the top you will see the due dates for the applications to arrive to the SDE and the date of the PSC meeting. In the middle, there is a list of the State Board of Education meeting dates and the turnaround time information – Example:  An Emergency Provisional application that was in the September PSC meeting will go to the December State Board of Education meeting. These dates are important to watch as it could impact funding for the LEA. This process is lengthy and timelines are critical.</a:t>
            </a:r>
          </a:p>
          <a:p>
            <a:pPr marL="163889" indent="-163889" defTabSz="874075">
              <a:buFont typeface="Arial" panose="020B0604020202020204" pitchFamily="34" charset="0"/>
              <a:buChar char="•"/>
            </a:pPr>
            <a:endParaRPr lang="en-US" dirty="0"/>
          </a:p>
          <a:p>
            <a:pPr marL="163889" indent="-163889">
              <a:buFont typeface="Arial" panose="020B0604020202020204" pitchFamily="34" charset="0"/>
              <a:buChar char="•"/>
            </a:pPr>
            <a:r>
              <a:rPr lang="en-US" dirty="0"/>
              <a:t>Please note – there was a change to the Emergency Provisional applications as of the 2021-2022 school year. All Emergency Provisional applications that are received after January 1 must be due to the loss of a staff member that occurred after January 1.</a:t>
            </a:r>
          </a:p>
        </p:txBody>
      </p:sp>
      <p:sp>
        <p:nvSpPr>
          <p:cNvPr id="4" name="Slide Number Placeholder 3"/>
          <p:cNvSpPr>
            <a:spLocks noGrp="1"/>
          </p:cNvSpPr>
          <p:nvPr>
            <p:ph type="sldNum" sz="quarter" idx="5"/>
          </p:nvPr>
        </p:nvSpPr>
        <p:spPr/>
        <p:txBody>
          <a:bodyPr/>
          <a:lstStyle/>
          <a:p>
            <a:fld id="{87562687-7A5B-4415-B0F0-C719E7C49641}" type="slidenum">
              <a:rPr lang="en-US" smtClean="0"/>
              <a:t>18</a:t>
            </a:fld>
            <a:endParaRPr lang="en-US" dirty="0"/>
          </a:p>
        </p:txBody>
      </p:sp>
      <p:sp>
        <p:nvSpPr>
          <p:cNvPr id="5" name="Footer Placeholder 4">
            <a:extLst>
              <a:ext uri="{FF2B5EF4-FFF2-40B4-BE49-F238E27FC236}">
                <a16:creationId xmlns:a16="http://schemas.microsoft.com/office/drawing/2014/main" id="{9330FB0E-8595-41BD-A146-9D7FF69A2A4E}"/>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3488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Content Specialist application is for instructional endorsements only and are intended for candidates that do not hold Idaho certification.</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Teacher to New application is an option for candidates that are already certified in Idaho and would like to add a new certificate (teacher to principal) or a new endorsement (English and adding Math).</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Pupil Service Staff applications are only for School Counselor and School Social Worker. Other Pupil Service Staff should qualify for an Interim Certificate – see the Pupil Service Staff Certificates page on the SDE site.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Emergency Provisional application is intended for emergency hires only. Must be declared in your school-board minutes. Is prohibited for special education instructional endorsement areas per IDEA.</a:t>
            </a:r>
          </a:p>
        </p:txBody>
      </p:sp>
      <p:sp>
        <p:nvSpPr>
          <p:cNvPr id="4" name="Slide Number Placeholder 3"/>
          <p:cNvSpPr>
            <a:spLocks noGrp="1"/>
          </p:cNvSpPr>
          <p:nvPr>
            <p:ph type="sldNum" sz="quarter" idx="5"/>
          </p:nvPr>
        </p:nvSpPr>
        <p:spPr/>
        <p:txBody>
          <a:bodyPr/>
          <a:lstStyle/>
          <a:p>
            <a:fld id="{87562687-7A5B-4415-B0F0-C719E7C49641}" type="slidenum">
              <a:rPr lang="en-US" smtClean="0"/>
              <a:t>19</a:t>
            </a:fld>
            <a:endParaRPr lang="en-US" dirty="0"/>
          </a:p>
        </p:txBody>
      </p:sp>
      <p:sp>
        <p:nvSpPr>
          <p:cNvPr id="5" name="Footer Placeholder 4">
            <a:extLst>
              <a:ext uri="{FF2B5EF4-FFF2-40B4-BE49-F238E27FC236}">
                <a16:creationId xmlns:a16="http://schemas.microsoft.com/office/drawing/2014/main" id="{E9E41C48-6FBD-463D-9F7B-B00BFD549BF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421680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Today we are going to provide an overview of the following information:  Hiring Requirements/Best Practices, Guidance Resources, Alternative Authorizations, the Emergency Provisional and the non-traditional routes to certification.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Our objective is to provide you information to ensure best practices in hiring, discuss resources that will provide guidance how to address deficiencies on your Assignment Credential Report and ensure compliance with Idaho code and funding.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also hope to have time to give a brief overview of changes from the recent legislative session and allow time for </a:t>
            </a:r>
            <a:r>
              <a:rPr lang="en-US" sz="1200" dirty="0" err="1"/>
              <a:t>QandA</a:t>
            </a:r>
            <a:r>
              <a:rPr lang="en-US" sz="1200" dirty="0"/>
              <a:t> at the end of the presentation and hopefully have a chance to cover real scenarios you might have.</a:t>
            </a:r>
            <a:r>
              <a:rPr lang="en-US" sz="1200" b="1"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Please jot down your questions and we will answer any questions that are not addressed during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a:t>
            </a:fld>
            <a:endParaRPr lang="en-US" dirty="0"/>
          </a:p>
        </p:txBody>
      </p:sp>
      <p:sp>
        <p:nvSpPr>
          <p:cNvPr id="5" name="Footer Placeholder 4">
            <a:extLst>
              <a:ext uri="{FF2B5EF4-FFF2-40B4-BE49-F238E27FC236}">
                <a16:creationId xmlns:a16="http://schemas.microsoft.com/office/drawing/2014/main" id="{BD15B1F5-B6DD-4F63-942B-50CD885DE48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793863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For Content Specialist application candidates</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 minimum requirement for this application is a baccalaureate degree, or the candidate must be in their student teaching year of their preparation program</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Once you have a candidate that qualifies for the application, they will need to meet the content area knowledge qualifier</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Do they have a BA in content area</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Have they passed the content area Praxis assessment</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If they are enrolled in ABCTE, have they passed the PTK (Professional Teaching and Knowledge) or a content area assessment</a:t>
            </a:r>
          </a:p>
          <a:p>
            <a:pPr marL="628650" lvl="1" indent="-171450">
              <a:buFont typeface="Arial" panose="020B0604020202020204" pitchFamily="34" charset="0"/>
              <a:buChar char="•"/>
            </a:pPr>
            <a:r>
              <a:rPr lang="en-US" sz="1000" kern="1200" dirty="0">
                <a:solidFill>
                  <a:schemeClr val="tx1"/>
                </a:solidFill>
                <a:effectLst/>
                <a:latin typeface="+mn-lt"/>
                <a:ea typeface="+mn-ea"/>
                <a:cs typeface="+mn-cs"/>
              </a:rPr>
              <a:t>Have you vetted the candidate on the Uniform Standard for Evaluating Content Competency rubric – with the rubric a candidate gets five points for every credit in the content area, two points for every year working in a paid position working with kids, one point for every year volunteering with kids. Encourage hiring staff to incorporate this into the interview process to properly vet a non-certified candidate’s certification eligibility.</a:t>
            </a:r>
          </a:p>
          <a:p>
            <a:pPr marL="628650" lvl="1"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ABCTE route candidates. Change – because the AA-CS is now a three-year interim, a person who will be the teacher of record while completing the assessments will not be issued a non-traditional three-year interim and all requirements must be done during the three year Content Specialist interim.</a:t>
            </a:r>
          </a:p>
        </p:txBody>
      </p:sp>
      <p:sp>
        <p:nvSpPr>
          <p:cNvPr id="4" name="Slide Number Placeholder 3"/>
          <p:cNvSpPr>
            <a:spLocks noGrp="1"/>
          </p:cNvSpPr>
          <p:nvPr>
            <p:ph type="sldNum" sz="quarter" idx="5"/>
          </p:nvPr>
        </p:nvSpPr>
        <p:spPr/>
        <p:txBody>
          <a:bodyPr/>
          <a:lstStyle/>
          <a:p>
            <a:fld id="{87562687-7A5B-4415-B0F0-C719E7C49641}" type="slidenum">
              <a:rPr lang="en-US" smtClean="0"/>
              <a:t>20</a:t>
            </a:fld>
            <a:endParaRPr lang="en-US" dirty="0"/>
          </a:p>
        </p:txBody>
      </p:sp>
      <p:sp>
        <p:nvSpPr>
          <p:cNvPr id="5" name="Footer Placeholder 4">
            <a:extLst>
              <a:ext uri="{FF2B5EF4-FFF2-40B4-BE49-F238E27FC236}">
                <a16:creationId xmlns:a16="http://schemas.microsoft.com/office/drawing/2014/main" id="{2D719619-38D1-4B3D-A85B-CD5E4B9D9C2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081726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Content Specialist application candidates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CTE Alternative Authorization – Content Specialist application packet can assist an individual who is close to being certified LOS to get the rest of the way to renewable certification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Perhaps they’re short on industry experience – additional externships (with the district’s help) or working through industry certification may be a solution</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Perhaps their industry experience isn’t comprehensive enough in content – externships or additional coursework may be a solution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562687-7A5B-4415-B0F0-C719E7C496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D719619-38D1-4B3D-A85B-CD5E4B9D9C25}"/>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Educator Career Fair Technical Assistance</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3281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Teacher to New Certificate application candidates must hold a valid Idaho certificate and they have multiple routes to choose from</a:t>
            </a:r>
          </a:p>
          <a:p>
            <a:pPr marL="163889" indent="-163889">
              <a:buFont typeface="Arial" panose="020B0604020202020204" pitchFamily="34" charset="0"/>
              <a:buChar char="•"/>
            </a:pPr>
            <a:r>
              <a:rPr lang="en-US" sz="1200" dirty="0"/>
              <a:t>Teacher to New route options</a:t>
            </a:r>
          </a:p>
          <a:p>
            <a:pPr marL="600927" lvl="1" indent="-163889">
              <a:buFont typeface="Arial" panose="020B0604020202020204" pitchFamily="34" charset="0"/>
              <a:buChar char="•"/>
            </a:pPr>
            <a:r>
              <a:rPr lang="en-US" sz="1200" dirty="0"/>
              <a:t>college/university (traditional or non-traditional)</a:t>
            </a:r>
          </a:p>
          <a:p>
            <a:pPr marL="600927" lvl="1" indent="-163889">
              <a:buFont typeface="Arial" panose="020B0604020202020204" pitchFamily="34" charset="0"/>
              <a:buChar char="•"/>
            </a:pPr>
            <a:r>
              <a:rPr lang="en-US" sz="1200" dirty="0"/>
              <a:t>Traditional program requires completion of a minimum of 9 credits (include in their IPLP)</a:t>
            </a:r>
          </a:p>
        </p:txBody>
      </p:sp>
      <p:sp>
        <p:nvSpPr>
          <p:cNvPr id="4" name="Slide Number Placeholder 3"/>
          <p:cNvSpPr>
            <a:spLocks noGrp="1"/>
          </p:cNvSpPr>
          <p:nvPr>
            <p:ph type="sldNum" sz="quarter" idx="5"/>
          </p:nvPr>
        </p:nvSpPr>
        <p:spPr/>
        <p:txBody>
          <a:bodyPr/>
          <a:lstStyle/>
          <a:p>
            <a:fld id="{87562687-7A5B-4415-B0F0-C719E7C49641}" type="slidenum">
              <a:rPr lang="en-US" smtClean="0"/>
              <a:t>22</a:t>
            </a:fld>
            <a:endParaRPr lang="en-US" dirty="0"/>
          </a:p>
        </p:txBody>
      </p:sp>
      <p:sp>
        <p:nvSpPr>
          <p:cNvPr id="5" name="Footer Placeholder 4">
            <a:extLst>
              <a:ext uri="{FF2B5EF4-FFF2-40B4-BE49-F238E27FC236}">
                <a16:creationId xmlns:a16="http://schemas.microsoft.com/office/drawing/2014/main" id="{231C5E3E-7109-4D99-9E0F-9FF2A62326D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625483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Proof of progress is completing nine credits annually. </a:t>
            </a:r>
          </a:p>
          <a:p>
            <a:pPr marL="171450" indent="-171450">
              <a:buFont typeface="Arial" panose="020B0604020202020204" pitchFamily="34" charset="0"/>
              <a:buChar char="•"/>
            </a:pPr>
            <a:r>
              <a:rPr lang="en-US" sz="1000" dirty="0"/>
              <a:t>Option II – Already hold a master’s degree.  If they need to finish a masters degree, that is option I</a:t>
            </a:r>
          </a:p>
          <a:p>
            <a:pPr marL="171450" indent="-171450">
              <a:buFont typeface="Arial" panose="020B0604020202020204" pitchFamily="34" charset="0"/>
              <a:buChar char="•"/>
            </a:pPr>
            <a:r>
              <a:rPr lang="en-US" sz="1000" dirty="0"/>
              <a:t>Not every candidate is a great candidate for Option III. Know your candidate and set them up for success.</a:t>
            </a:r>
          </a:p>
          <a:p>
            <a:pPr marL="628650" lvl="1" indent="-171450">
              <a:buFont typeface="Arial" panose="020B0604020202020204" pitchFamily="34" charset="0"/>
              <a:buChar char="•"/>
            </a:pPr>
            <a:r>
              <a:rPr lang="en-US" sz="1000" dirty="0"/>
              <a:t>Do they have knowledge/experience in the content</a:t>
            </a:r>
          </a:p>
          <a:p>
            <a:pPr marL="800100" lvl="1" indent="-342900">
              <a:buFont typeface="Arial" panose="020B0604020202020204" pitchFamily="34" charset="0"/>
              <a:buChar char="•"/>
            </a:pPr>
            <a:r>
              <a:rPr lang="en-US" sz="1000" dirty="0"/>
              <a:t>Encourage the candidate take the practice Praxis II assessment or rubric</a:t>
            </a:r>
          </a:p>
          <a:p>
            <a:pPr marL="800100" lvl="1" indent="-342900">
              <a:buFont typeface="Arial" panose="020B0604020202020204" pitchFamily="34" charset="0"/>
              <a:buChar char="•"/>
            </a:pPr>
            <a:r>
              <a:rPr lang="en-US" sz="1000" dirty="0"/>
              <a:t>If they aren’t comfortable, look at another route (college/university) or another candidate.</a:t>
            </a:r>
            <a:endParaRPr lang="en-US" altLang="en-US" sz="1000" dirty="0">
              <a:cs typeface="ＭＳ Ｐゴシック" pitchFamily="32" charset="-128"/>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23</a:t>
            </a:fld>
            <a:endParaRPr lang="en-US" dirty="0"/>
          </a:p>
        </p:txBody>
      </p:sp>
      <p:sp>
        <p:nvSpPr>
          <p:cNvPr id="5" name="Footer Placeholder 4">
            <a:extLst>
              <a:ext uri="{FF2B5EF4-FFF2-40B4-BE49-F238E27FC236}">
                <a16:creationId xmlns:a16="http://schemas.microsoft.com/office/drawing/2014/main" id="{420C4179-4ADE-4DE6-8703-D4497BA70A13}"/>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963469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Pupil Service Staff Alternative Authorization application candidates must hold a baccalaureate degree and is only for candidates seeking School Counselor and School Social Worker certificate and endorsements. The candidate must be enrolled in a program that will lead to certification. Must include proof of plan. Non-CACREP will require a certificate from the state the program is located.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3-year interim certificate options for School Nurse, School Psychologist and Speech Language Pathologist.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School Nurse – RN and transcript without a baccalaureate degree. To convert from the 3-year interim, the candidate will need to obtain a Bachelor’s Degree in Nursing, Education, or health-related field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School Psychologist – master’s degree in Psychology and enrolled in an education specialist degree program. To convert to the 5-year renewable certificate, the candidate will need to and official transcript with verifying master’s degree or higher in School Psychology and receive an institutional recommendation verifying completion of a state-approved school psychologist program; including verification of a 1200 hour practicum in school psychology OR copy of current National Certification for School Psychologist certificate.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Speech Language Pathologist – baccalaureate degree in Speech Language Pathology and enrollment in a master’s degree program for Speech Language Pathology. In order for the candidate to convert to the 5-year renewable certificate, the candidate will need to complete a master’s degree program for Speech Language Pathology.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you have a candidate for School Nurse, School Psychologist or Speech Language Pathologist that does not qualify for the interim certificate, the LEA will need to apply for an Emergency Provisional.</a:t>
            </a:r>
          </a:p>
          <a:p>
            <a:pPr marL="171450" lvl="0" indent="-171450">
              <a:buFont typeface="Arial" panose="020B0604020202020204" pitchFamily="34" charset="0"/>
              <a:buChar char="•"/>
            </a:pPr>
            <a:r>
              <a:rPr lang="en-US" dirty="0"/>
              <a:t>NOTE:  In additional to certified social workers, licensed professional counselors and licensed clinical professional counselors now meet the requirements for school counselors (basic).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24</a:t>
            </a:fld>
            <a:endParaRPr lang="en-US" dirty="0"/>
          </a:p>
        </p:txBody>
      </p:sp>
      <p:sp>
        <p:nvSpPr>
          <p:cNvPr id="5" name="Footer Placeholder 4">
            <a:extLst>
              <a:ext uri="{FF2B5EF4-FFF2-40B4-BE49-F238E27FC236}">
                <a16:creationId xmlns:a16="http://schemas.microsoft.com/office/drawing/2014/main" id="{505EBF26-6BE2-472F-B0DB-B71CBFE374C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274235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certification process is generally used when there is a sudden loss of a certified staff member. This candidate may not have an interest in becoming certified. The candidate must have a minimum of an associate’s degree or 2 years of college training (48 semester credits).</a:t>
            </a:r>
          </a:p>
          <a:p>
            <a:endParaRPr lang="en-US" dirty="0"/>
          </a:p>
          <a:p>
            <a:r>
              <a:rPr lang="en-US" dirty="0"/>
              <a:t>Important things to know:</a:t>
            </a:r>
          </a:p>
          <a:p>
            <a:pPr marL="163889" indent="-163889">
              <a:buFont typeface="Arial" panose="020B0604020202020204" pitchFamily="34" charset="0"/>
              <a:buChar char="•"/>
            </a:pPr>
            <a:r>
              <a:rPr lang="en-US" dirty="0"/>
              <a:t>This application cannot be used for special education instructional endorsements per IDEA.</a:t>
            </a:r>
          </a:p>
          <a:p>
            <a:pPr marL="163889" marR="0" lvl="0" indent="-1638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application is non-renewable and does not lead to certification.</a:t>
            </a:r>
            <a:r>
              <a:rPr lang="en-US" sz="1200" kern="1200" dirty="0">
                <a:solidFill>
                  <a:schemeClr val="tx1"/>
                </a:solidFill>
                <a:effectLst/>
                <a:latin typeface="+mn-lt"/>
                <a:ea typeface="+mn-ea"/>
                <a:cs typeface="+mn-cs"/>
              </a:rPr>
              <a:t> The Emergency Provisional Certificate is approved as a one-time basis per individual except under extenuating circumstances.  An explanation must be included with the second-year application.</a:t>
            </a:r>
            <a:endParaRPr lang="en-US" dirty="0"/>
          </a:p>
          <a:p>
            <a:pPr marL="163889" indent="-163889">
              <a:buFont typeface="Arial" panose="020B0604020202020204" pitchFamily="34" charset="0"/>
              <a:buChar char="•"/>
            </a:pPr>
            <a:r>
              <a:rPr lang="en-US" dirty="0"/>
              <a:t>The LEA must declare an emergency exist and record it in the official minutes of their school board.</a:t>
            </a:r>
          </a:p>
          <a:p>
            <a:pPr marL="163889" indent="-163889">
              <a:buFont typeface="Arial" panose="020B0604020202020204" pitchFamily="34" charset="0"/>
              <a:buChar char="•"/>
            </a:pPr>
            <a:r>
              <a:rPr lang="en-US" dirty="0"/>
              <a:t>The endorsement requested must align to the assignments of the candidate.</a:t>
            </a:r>
          </a:p>
          <a:p>
            <a:pPr marL="163889" indent="-163889">
              <a:buFont typeface="Arial" panose="020B0604020202020204" pitchFamily="34" charset="0"/>
              <a:buChar char="•"/>
            </a:pPr>
            <a:r>
              <a:rPr lang="en-US" dirty="0"/>
              <a:t>This application process is counted as a year of certification or initial certification.</a:t>
            </a:r>
          </a:p>
          <a:p>
            <a:pPr marL="163889" indent="-163889">
              <a:buFont typeface="Arial" panose="020B0604020202020204" pitchFamily="34" charset="0"/>
              <a:buChar char="•"/>
            </a:pPr>
            <a:r>
              <a:rPr lang="en-US" dirty="0"/>
              <a:t>Remember to pay attention to the submission timelines.</a:t>
            </a:r>
          </a:p>
          <a:p>
            <a:pPr marL="163889" indent="-163889">
              <a:buFont typeface="Arial" panose="020B0604020202020204" pitchFamily="34" charset="0"/>
              <a:buChar char="•"/>
            </a:pPr>
            <a:endParaRPr lang="en-US" dirty="0"/>
          </a:p>
          <a:p>
            <a:pPr marL="163889" indent="-16388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25</a:t>
            </a:fld>
            <a:endParaRPr lang="en-US" dirty="0"/>
          </a:p>
        </p:txBody>
      </p:sp>
      <p:sp>
        <p:nvSpPr>
          <p:cNvPr id="5" name="Footer Placeholder 4">
            <a:extLst>
              <a:ext uri="{FF2B5EF4-FFF2-40B4-BE49-F238E27FC236}">
                <a16:creationId xmlns:a16="http://schemas.microsoft.com/office/drawing/2014/main" id="{32802166-67B7-47D2-9F1B-AC93338D070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8326052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3889" indent="-163889">
              <a:buFont typeface="Arial" panose="020B0604020202020204" pitchFamily="34" charset="0"/>
              <a:buChar char="•"/>
            </a:pPr>
            <a:endParaRPr lang="en-US" dirty="0"/>
          </a:p>
          <a:p>
            <a:pPr marL="163889" indent="-163889">
              <a:buFont typeface="Arial" panose="020B0604020202020204" pitchFamily="34" charset="0"/>
              <a:buChar char="•"/>
            </a:pPr>
            <a:r>
              <a:rPr lang="en-US" dirty="0"/>
              <a:t>Letters from CSI , LCSC and TFA must be included within non-traditional applications</a:t>
            </a:r>
          </a:p>
          <a:p>
            <a:pPr marL="163889" indent="-163889">
              <a:buFont typeface="Arial" panose="020B0604020202020204" pitchFamily="34" charset="0"/>
              <a:buChar char="•"/>
            </a:pPr>
            <a:r>
              <a:rPr lang="en-US" dirty="0"/>
              <a:t>Certificate must be included with ABCTE application</a:t>
            </a:r>
          </a:p>
          <a:p>
            <a:pPr marL="163889" indent="-163889">
              <a:buFont typeface="Arial" panose="020B0604020202020204" pitchFamily="34" charset="0"/>
              <a:buChar char="•"/>
            </a:pPr>
            <a:endParaRPr lang="en-US" dirty="0"/>
          </a:p>
          <a:p>
            <a:pPr marL="163889" indent="-16388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26</a:t>
            </a:fld>
            <a:endParaRPr lang="en-US" dirty="0"/>
          </a:p>
        </p:txBody>
      </p:sp>
      <p:sp>
        <p:nvSpPr>
          <p:cNvPr id="5" name="Footer Placeholder 4">
            <a:extLst>
              <a:ext uri="{FF2B5EF4-FFF2-40B4-BE49-F238E27FC236}">
                <a16:creationId xmlns:a16="http://schemas.microsoft.com/office/drawing/2014/main" id="{A4D9FA33-CC22-4706-8353-BE36607BF316}"/>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0595677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 practice for new teacher is to provide a mentor. </a:t>
            </a:r>
          </a:p>
          <a:p>
            <a:endParaRPr lang="en-US" dirty="0"/>
          </a:p>
          <a:p>
            <a:r>
              <a:rPr lang="en-US" dirty="0"/>
              <a:t>Alt Auth requires one year-the validity period of the cert</a:t>
            </a:r>
          </a:p>
          <a:p>
            <a:endParaRPr lang="en-US" dirty="0"/>
          </a:p>
          <a:p>
            <a:r>
              <a:rPr lang="en-US" dirty="0"/>
              <a:t>Non-traditional requires two years.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27</a:t>
            </a:fld>
            <a:endParaRPr lang="en-US" dirty="0"/>
          </a:p>
        </p:txBody>
      </p:sp>
    </p:spTree>
    <p:extLst>
      <p:ext uri="{BB962C8B-B14F-4D97-AF65-F5344CB8AC3E}">
        <p14:creationId xmlns:p14="http://schemas.microsoft.com/office/powerpoint/2010/main" val="2793863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mentor standards can be found on the Board of Education’s website. </a:t>
            </a:r>
          </a:p>
          <a:p>
            <a:endParaRPr lang="en-US" dirty="0"/>
          </a:p>
          <a:p>
            <a:r>
              <a:rPr lang="en-US" dirty="0"/>
              <a:t>By the end of their year or two years, the candidate should be able to successfully complete their requirements of the mentor program. </a:t>
            </a:r>
          </a:p>
        </p:txBody>
      </p:sp>
      <p:sp>
        <p:nvSpPr>
          <p:cNvPr id="4" name="Footer Placeholder 3"/>
          <p:cNvSpPr>
            <a:spLocks noGrp="1"/>
          </p:cNvSpPr>
          <p:nvPr>
            <p:ph type="ftr" sz="quarter" idx="4"/>
          </p:nvPr>
        </p:nvSpPr>
        <p:spPr/>
        <p:txBody>
          <a:bodyPr/>
          <a:lstStyle/>
          <a:p>
            <a:r>
              <a:rPr lang="en-US"/>
              <a:t>Educator Career Fair Technical Assistance</a:t>
            </a:r>
            <a:endParaRPr lang="en-US" dirty="0"/>
          </a:p>
        </p:txBody>
      </p:sp>
      <p:sp>
        <p:nvSpPr>
          <p:cNvPr id="5" name="Slide Number Placeholder 4"/>
          <p:cNvSpPr>
            <a:spLocks noGrp="1"/>
          </p:cNvSpPr>
          <p:nvPr>
            <p:ph type="sldNum" sz="quarter" idx="5"/>
          </p:nvPr>
        </p:nvSpPr>
        <p:spPr/>
        <p:txBody>
          <a:bodyPr/>
          <a:lstStyle/>
          <a:p>
            <a:fld id="{87562687-7A5B-4415-B0F0-C719E7C49641}" type="slidenum">
              <a:rPr lang="en-US" smtClean="0"/>
              <a:t>28</a:t>
            </a:fld>
            <a:endParaRPr lang="en-US" dirty="0"/>
          </a:p>
        </p:txBody>
      </p:sp>
    </p:spTree>
    <p:extLst>
      <p:ext uri="{BB962C8B-B14F-4D97-AF65-F5344CB8AC3E}">
        <p14:creationId xmlns:p14="http://schemas.microsoft.com/office/powerpoint/2010/main" val="2329259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It is important that administrators and evaluators understand that these candidates complete their preparation/training while employed as the teacher of record. </a:t>
            </a:r>
          </a:p>
          <a:p>
            <a:pPr marL="171450" indent="-171450">
              <a:buFont typeface="Arial" panose="020B0604020202020204" pitchFamily="34" charset="0"/>
              <a:buChar char="•"/>
            </a:pPr>
            <a:r>
              <a:rPr lang="en-US" sz="1200" dirty="0"/>
              <a:t>THINK GROW YOUR OWN!!!!! </a:t>
            </a:r>
          </a:p>
          <a:p>
            <a:pPr marL="171450" indent="-171450">
              <a:buFont typeface="Arial" panose="020B0604020202020204" pitchFamily="34" charset="0"/>
              <a:buChar char="•"/>
            </a:pPr>
            <a:r>
              <a:rPr lang="en-US" sz="1200" dirty="0"/>
              <a:t>They have not met all the standards for full certification, they are receiving the remainder of their preparation while employed as the teacher of record.  </a:t>
            </a:r>
          </a:p>
          <a:p>
            <a:pPr marL="171450" indent="-171450">
              <a:buFont typeface="Arial" panose="020B0604020202020204" pitchFamily="34" charset="0"/>
              <a:buChar char="•"/>
            </a:pPr>
            <a:r>
              <a:rPr lang="en-US" sz="1200" dirty="0"/>
              <a:t>As a result, the hiring LEA is signing up to provide this final preparation through mentoring and support, which includes having in place a high quality mentor program.  </a:t>
            </a:r>
          </a:p>
          <a:p>
            <a:pPr marL="171450" indent="-171450">
              <a:buFont typeface="Arial" panose="020B0604020202020204" pitchFamily="34" charset="0"/>
              <a:buChar char="•"/>
            </a:pPr>
            <a:r>
              <a:rPr lang="en-US" sz="1200" dirty="0"/>
              <a:t>The </a:t>
            </a:r>
            <a:r>
              <a:rPr lang="en-US" sz="1200" b="1" dirty="0"/>
              <a:t>Idaho Mentor and Induction Program Standards </a:t>
            </a:r>
            <a:r>
              <a:rPr lang="en-US" sz="1200" dirty="0"/>
              <a:t>are a set of standards that were created as a tool for LEAs to </a:t>
            </a:r>
            <a:r>
              <a:rPr lang="en-US" sz="1200" b="1" i="1" u="sng" dirty="0"/>
              <a:t>design</a:t>
            </a:r>
            <a:r>
              <a:rPr lang="en-US" sz="1200" dirty="0"/>
              <a:t> a mentor program to ensure all beginning teacher have the support needed.  </a:t>
            </a:r>
          </a:p>
          <a:p>
            <a:pPr marL="171450" indent="-171450">
              <a:buFont typeface="Arial" panose="020B0604020202020204" pitchFamily="34" charset="0"/>
              <a:buChar char="•"/>
            </a:pPr>
            <a:r>
              <a:rPr lang="en-US" sz="1200" dirty="0"/>
              <a:t>A bit later in the presentation, Mandy will talk about what the candidate is required to do during the mentor program. </a:t>
            </a:r>
          </a:p>
          <a:p>
            <a:pPr marL="171450" indent="-171450">
              <a:buFont typeface="Arial" panose="020B0604020202020204" pitchFamily="34" charset="0"/>
              <a:buChar char="•"/>
            </a:pPr>
            <a:r>
              <a:rPr lang="en-US" sz="1200" dirty="0"/>
              <a:t>Also important is to minimize the number of assignments for these individuals and the number of endorsements you ask them to obtain.  This will set them up for success so that they have a positive impact on students and have a higher chance of staying in the profession. </a:t>
            </a:r>
          </a:p>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29</a:t>
            </a:fld>
            <a:endParaRPr lang="en-US" dirty="0"/>
          </a:p>
        </p:txBody>
      </p:sp>
      <p:sp>
        <p:nvSpPr>
          <p:cNvPr id="5" name="Footer Placeholder 4">
            <a:extLst>
              <a:ext uri="{FF2B5EF4-FFF2-40B4-BE49-F238E27FC236}">
                <a16:creationId xmlns:a16="http://schemas.microsoft.com/office/drawing/2014/main" id="{5A43AF42-A7C4-42CC-B69E-83A51818931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39799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dirty="0"/>
              <a:t>The first section will cover some important Idaho code requirements regarding background investigation check and also certification.</a:t>
            </a:r>
          </a:p>
        </p:txBody>
      </p:sp>
      <p:sp>
        <p:nvSpPr>
          <p:cNvPr id="4" name="Slide Number Placeholder 3"/>
          <p:cNvSpPr>
            <a:spLocks noGrp="1"/>
          </p:cNvSpPr>
          <p:nvPr>
            <p:ph type="sldNum" sz="quarter" idx="5"/>
          </p:nvPr>
        </p:nvSpPr>
        <p:spPr/>
        <p:txBody>
          <a:bodyPr/>
          <a:lstStyle/>
          <a:p>
            <a:fld id="{87562687-7A5B-4415-B0F0-C719E7C49641}" type="slidenum">
              <a:rPr lang="en-US" smtClean="0"/>
              <a:t>3</a:t>
            </a:fld>
            <a:endParaRPr lang="en-US" dirty="0"/>
          </a:p>
        </p:txBody>
      </p:sp>
      <p:sp>
        <p:nvSpPr>
          <p:cNvPr id="5" name="Footer Placeholder 4">
            <a:extLst>
              <a:ext uri="{FF2B5EF4-FFF2-40B4-BE49-F238E27FC236}">
                <a16:creationId xmlns:a16="http://schemas.microsoft.com/office/drawing/2014/main" id="{E13F16D3-522F-4D58-BBEE-079BE13B5571}"/>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702261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30</a:t>
            </a:fld>
            <a:endParaRPr lang="en-US" dirty="0"/>
          </a:p>
        </p:txBody>
      </p:sp>
      <p:sp>
        <p:nvSpPr>
          <p:cNvPr id="5" name="Footer Placeholder 4">
            <a:extLst>
              <a:ext uri="{FF2B5EF4-FFF2-40B4-BE49-F238E27FC236}">
                <a16:creationId xmlns:a16="http://schemas.microsoft.com/office/drawing/2014/main" id="{BA4DF97A-2960-4F44-943E-B66BBF884F13}"/>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610511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Utilizing the Guidance Materials will help LEA’s stay in compliance with Idaho Code 33-1201, which states that an educator must hold the proper certification and endorsement for the services being rendered. </a:t>
            </a:r>
          </a:p>
          <a:p>
            <a:pPr marL="171450" indent="-171450">
              <a:buFont typeface="Arial" panose="020B0604020202020204" pitchFamily="34" charset="0"/>
              <a:buChar char="•"/>
            </a:pPr>
            <a:r>
              <a:rPr lang="en-US" dirty="0"/>
              <a:t>This will also maximize funding for your LEA and help to avoid decrease in funding due to assignment deficiencies.</a:t>
            </a:r>
          </a:p>
        </p:txBody>
      </p:sp>
      <p:sp>
        <p:nvSpPr>
          <p:cNvPr id="4" name="Slide Number Placeholder 3"/>
          <p:cNvSpPr>
            <a:spLocks noGrp="1"/>
          </p:cNvSpPr>
          <p:nvPr>
            <p:ph type="sldNum" sz="quarter" idx="5"/>
          </p:nvPr>
        </p:nvSpPr>
        <p:spPr/>
        <p:txBody>
          <a:bodyPr/>
          <a:lstStyle/>
          <a:p>
            <a:fld id="{87562687-7A5B-4415-B0F0-C719E7C49641}" type="slidenum">
              <a:rPr lang="en-US" smtClean="0"/>
              <a:t>31</a:t>
            </a:fld>
            <a:endParaRPr lang="en-US" dirty="0"/>
          </a:p>
        </p:txBody>
      </p:sp>
      <p:sp>
        <p:nvSpPr>
          <p:cNvPr id="5" name="Footer Placeholder 4">
            <a:extLst>
              <a:ext uri="{FF2B5EF4-FFF2-40B4-BE49-F238E27FC236}">
                <a16:creationId xmlns:a16="http://schemas.microsoft.com/office/drawing/2014/main" id="{E83B96D0-062F-4ED5-81DB-A09FEE2844B8}"/>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52408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32</a:t>
            </a:fld>
            <a:endParaRPr lang="en-US" dirty="0"/>
          </a:p>
        </p:txBody>
      </p:sp>
      <p:sp>
        <p:nvSpPr>
          <p:cNvPr id="5" name="Footer Placeholder 4">
            <a:extLst>
              <a:ext uri="{FF2B5EF4-FFF2-40B4-BE49-F238E27FC236}">
                <a16:creationId xmlns:a16="http://schemas.microsoft.com/office/drawing/2014/main" id="{CC91D93C-6328-484B-A638-0B4F06E7DF6A}"/>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332155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33</a:t>
            </a:fld>
            <a:endParaRPr lang="en-US" dirty="0"/>
          </a:p>
        </p:txBody>
      </p:sp>
      <p:sp>
        <p:nvSpPr>
          <p:cNvPr id="5" name="Footer Placeholder 4">
            <a:extLst>
              <a:ext uri="{FF2B5EF4-FFF2-40B4-BE49-F238E27FC236}">
                <a16:creationId xmlns:a16="http://schemas.microsoft.com/office/drawing/2014/main" id="{1903C528-B3FD-42D5-843C-6B24B6BC63C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410862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eaLnBrk="0" fontAlgn="base" hangingPunct="0">
              <a:lnSpc>
                <a:spcPct val="100000"/>
              </a:lnSpc>
              <a:spcBef>
                <a:spcPct val="0"/>
              </a:spcBef>
              <a:spcAft>
                <a:spcPct val="0"/>
              </a:spcAft>
              <a:buNone/>
            </a:pPr>
            <a:r>
              <a:rPr lang="en-US" altLang="en-US" sz="1200" b="1" dirty="0">
                <a:solidFill>
                  <a:schemeClr val="tx1"/>
                </a:solidFill>
                <a:latin typeface="Open Sans"/>
              </a:rPr>
              <a:t>The SDE Assignment Reporting Guidance document contains information about:</a:t>
            </a:r>
          </a:p>
          <a:p>
            <a:pPr marL="0" lvl="0" indent="0" eaLnBrk="0" fontAlgn="base" hangingPunct="0">
              <a:lnSpc>
                <a:spcPct val="100000"/>
              </a:lnSpc>
              <a:spcBef>
                <a:spcPct val="0"/>
              </a:spcBef>
              <a:spcAft>
                <a:spcPct val="0"/>
              </a:spcAft>
              <a:buNone/>
            </a:pPr>
            <a:endParaRPr lang="en-US" altLang="en-US" sz="1200" b="1" dirty="0">
              <a:solidFill>
                <a:schemeClr val="tx1"/>
              </a:solidFill>
              <a:latin typeface="Open Sans"/>
            </a:endParaRP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dirty="0">
                <a:solidFill>
                  <a:schemeClr val="tx1"/>
                </a:solidFill>
                <a:latin typeface="Open Sans"/>
              </a:rPr>
              <a:t>Changes in the </a:t>
            </a:r>
            <a:r>
              <a:rPr lang="en-US" altLang="en-US" sz="1200" b="1" dirty="0">
                <a:solidFill>
                  <a:schemeClr val="tx1"/>
                </a:solidFill>
                <a:latin typeface="Open Sans"/>
              </a:rPr>
              <a:t>Assignment Credential Manual </a:t>
            </a:r>
            <a:r>
              <a:rPr lang="en-US" altLang="en-US" sz="1200" dirty="0">
                <a:solidFill>
                  <a:schemeClr val="tx1"/>
                </a:solidFill>
                <a:latin typeface="Open Sans"/>
              </a:rPr>
              <a:t>worth noting or reiterating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sz="1200" dirty="0">
                <a:solidFill>
                  <a:schemeClr val="tx1"/>
                </a:solidFill>
                <a:latin typeface="Open Sans"/>
              </a:rPr>
              <a:t>Important dates, tips for accurate reporting, and ways to r</a:t>
            </a:r>
            <a:r>
              <a:rPr lang="en-US" sz="1200" dirty="0">
                <a:solidFill>
                  <a:schemeClr val="tx1"/>
                </a:solidFill>
                <a:latin typeface="Open Sans"/>
              </a:rPr>
              <a:t>econciliation</a:t>
            </a:r>
            <a:r>
              <a:rPr lang="en-US" altLang="en-US" sz="1200" dirty="0">
                <a:solidFill>
                  <a:schemeClr val="tx1"/>
                </a:solidFill>
                <a:latin typeface="Open Sans"/>
              </a:rPr>
              <a:t> assignment deficiencies to help ensure funding.</a:t>
            </a:r>
            <a:endParaRPr lang="en-US" dirty="0"/>
          </a:p>
          <a:p>
            <a:pPr marL="171450" lvl="0" indent="-171450" eaLnBrk="0" fontAlgn="base" hangingPunct="0">
              <a:lnSpc>
                <a:spcPct val="100000"/>
              </a:lnSpc>
              <a:spcBef>
                <a:spcPct val="0"/>
              </a:spcBef>
              <a:spcAft>
                <a:spcPct val="0"/>
              </a:spcAft>
              <a:buFont typeface="Arial" panose="020B0604020202020204" pitchFamily="34" charset="0"/>
              <a:buChar char="•"/>
            </a:pPr>
            <a:r>
              <a:rPr lang="en-US" altLang="en-US" sz="1200" dirty="0">
                <a:solidFill>
                  <a:schemeClr val="tx1"/>
                </a:solidFill>
                <a:latin typeface="Open Sans"/>
              </a:rPr>
              <a:t>It includes instruction about how to run, access and review the LEA’s  </a:t>
            </a:r>
            <a:r>
              <a:rPr lang="en-US" altLang="en-US" sz="1200" b="1" dirty="0">
                <a:solidFill>
                  <a:schemeClr val="tx1"/>
                </a:solidFill>
                <a:latin typeface="Open Sans"/>
              </a:rPr>
              <a:t>Assignment Credential Report </a:t>
            </a:r>
            <a:r>
              <a:rPr lang="en-US" altLang="en-US" sz="1200" b="0" dirty="0">
                <a:solidFill>
                  <a:schemeClr val="tx1"/>
                </a:solidFill>
                <a:latin typeface="Open Sans"/>
              </a:rPr>
              <a:t>– which is a very important tool to help you identify deficiencies.  </a:t>
            </a:r>
          </a:p>
          <a:p>
            <a:pPr marL="171450" lvl="0" indent="-171450" eaLnBrk="0" fontAlgn="base" hangingPunct="0">
              <a:lnSpc>
                <a:spcPct val="100000"/>
              </a:lnSpc>
              <a:spcBef>
                <a:spcPct val="0"/>
              </a:spcBef>
              <a:spcAft>
                <a:spcPct val="0"/>
              </a:spcAft>
              <a:buFont typeface="Arial" panose="020B0604020202020204" pitchFamily="34" charset="0"/>
              <a:buChar char="•"/>
            </a:pPr>
            <a:r>
              <a:rPr lang="en-US" altLang="en-US" sz="1200" b="1" dirty="0">
                <a:solidFill>
                  <a:schemeClr val="tx1"/>
                </a:solidFill>
                <a:latin typeface="Open Sans"/>
              </a:rPr>
              <a:t>RUN YOUR ACR AFTER EVERY UPLOAD</a:t>
            </a:r>
            <a:endParaRPr lang="en-US" sz="1200" dirty="0">
              <a:solidFill>
                <a:schemeClr val="tx1"/>
              </a:solidFill>
              <a:latin typeface="Open Sans"/>
            </a:endParaRPr>
          </a:p>
          <a:p>
            <a:pPr marL="171450" lvl="0" indent="-171450" eaLnBrk="0" fontAlgn="base" hangingPunct="0">
              <a:lnSpc>
                <a:spcPct val="100000"/>
              </a:lnSpc>
              <a:spcBef>
                <a:spcPct val="0"/>
              </a:spcBef>
              <a:spcAft>
                <a:spcPct val="0"/>
              </a:spcAft>
              <a:buFont typeface="Arial" panose="020B0604020202020204" pitchFamily="34" charset="0"/>
              <a:buChar char="•"/>
            </a:pPr>
            <a:r>
              <a:rPr lang="en-US" dirty="0"/>
              <a:t>We use the big statewide generated “Assignment Credential Report,” to verify proper alignment between assignments and the required certification/endorsement.  If an educator is coded for an assignment they do not hold the appropriate certificate and/or endorsement, funding will be reduced for the applicable assignments.  </a:t>
            </a: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two appendices in the guidance document contain additional information regarding assignment codes 00005 and 20005 and also changes to the mathematics endorsement codes.  This information is also posted as separate documents on the ISEE website. </a:t>
            </a:r>
            <a:r>
              <a:rPr lang="en-US" b="1" u="sng" dirty="0"/>
              <a:t>NOTE</a:t>
            </a:r>
            <a:r>
              <a:rPr lang="en-US" dirty="0"/>
              <a:t>: The CTE manual has guidance within their manual.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34</a:t>
            </a:fld>
            <a:endParaRPr lang="en-US" dirty="0"/>
          </a:p>
        </p:txBody>
      </p:sp>
      <p:sp>
        <p:nvSpPr>
          <p:cNvPr id="5" name="Footer Placeholder 4">
            <a:extLst>
              <a:ext uri="{FF2B5EF4-FFF2-40B4-BE49-F238E27FC236}">
                <a16:creationId xmlns:a16="http://schemas.microsoft.com/office/drawing/2014/main" id="{B9DDBFD9-7355-4A08-A7D0-ACA6C75E1C60}"/>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260365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mn-lt"/>
              </a:rPr>
              <a:t>First, there are two Assignment Credential Manuals.  The SDE manual is for “academic” assignments, such as English, Math, Science and Social Studies.  The other manual is for CTE or career and technical type of courses, such as Welding, Business Technology Education, Family and Consumer Science, Construction,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The SDE Assignment Manual is intended to be used to identify an assignment that most closely aligns to the content being delivered and is not intended to be a course catalogue </a:t>
            </a:r>
            <a:r>
              <a:rPr lang="en-US" sz="1200" b="1" kern="1200" dirty="0">
                <a:solidFill>
                  <a:schemeClr val="tx1"/>
                </a:solidFill>
                <a:effectLst/>
                <a:latin typeface="+mn-lt"/>
                <a:ea typeface="+mn-ea"/>
                <a:cs typeface="+mn-cs"/>
              </a:rPr>
              <a:t>whereas</a:t>
            </a:r>
            <a:r>
              <a:rPr lang="en-US" sz="1200" b="0" kern="1200" dirty="0">
                <a:solidFill>
                  <a:schemeClr val="tx1"/>
                </a:solidFill>
                <a:effectLst/>
                <a:latin typeface="+mn-lt"/>
                <a:ea typeface="+mn-ea"/>
                <a:cs typeface="+mn-cs"/>
              </a:rPr>
              <a:t> the CTE manual is more in line with a course catalogue.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a:latin typeface="+mn-lt"/>
              </a:rPr>
              <a:t>Important!!!!  </a:t>
            </a:r>
            <a:r>
              <a:rPr lang="en-US" dirty="0">
                <a:latin typeface="+mn-lt"/>
              </a:rPr>
              <a:t>The Assignment Credential Manual is NOT a course catalog it is an assignment manual.  For example:  The assignment might be 03008 Earth and Space Science but the course or then name of the class might be “Astronomy”</a:t>
            </a:r>
          </a:p>
          <a:p>
            <a:pPr marL="171450" indent="-171450">
              <a:buFont typeface="Arial" panose="020B0604020202020204" pitchFamily="34" charset="0"/>
              <a:buChar char="•"/>
            </a:pPr>
            <a:r>
              <a:rPr lang="en-US" b="0" dirty="0">
                <a:latin typeface="+mn-lt"/>
              </a:rPr>
              <a:t>These manuals are mutually exclusive – meaning that, a person who holds a CTE endorsement can only teach a 6 digit assignment code outlined in the CTE Manual and visa versa, </a:t>
            </a:r>
            <a:r>
              <a:rPr lang="en-US" b="1" dirty="0">
                <a:latin typeface="+mn-lt"/>
              </a:rPr>
              <a:t>for example</a:t>
            </a:r>
            <a:r>
              <a:rPr lang="en-US" b="0" dirty="0">
                <a:latin typeface="+mn-lt"/>
              </a:rPr>
              <a:t>:  a person who holds a Standard Instructional Certification with an SDE endorsement can only teach a 5 digit SDE assignment.  CTE endorsements require a person to have industry experience in the endorsement area.</a:t>
            </a:r>
          </a:p>
          <a:p>
            <a:endParaRPr lang="en-US" dirty="0">
              <a:latin typeface="+mn-lt"/>
            </a:endParaRPr>
          </a:p>
          <a:p>
            <a:r>
              <a:rPr lang="en-US" b="1" dirty="0"/>
              <a:t>Also, please note:  </a:t>
            </a:r>
            <a:r>
              <a:rPr lang="en-US" dirty="0"/>
              <a:t>the manual contains a tab which shows all SDE endorsements and another tab with assignments for classified/non-certified staff</a:t>
            </a:r>
          </a:p>
        </p:txBody>
      </p:sp>
      <p:sp>
        <p:nvSpPr>
          <p:cNvPr id="4" name="Slide Number Placeholder 3"/>
          <p:cNvSpPr>
            <a:spLocks noGrp="1"/>
          </p:cNvSpPr>
          <p:nvPr>
            <p:ph type="sldNum" sz="quarter" idx="5"/>
          </p:nvPr>
        </p:nvSpPr>
        <p:spPr/>
        <p:txBody>
          <a:bodyPr/>
          <a:lstStyle/>
          <a:p>
            <a:fld id="{87562687-7A5B-4415-B0F0-C719E7C49641}" type="slidenum">
              <a:rPr lang="en-US" smtClean="0"/>
              <a:t>35</a:t>
            </a:fld>
            <a:endParaRPr lang="en-US" dirty="0"/>
          </a:p>
        </p:txBody>
      </p:sp>
      <p:sp>
        <p:nvSpPr>
          <p:cNvPr id="5" name="Footer Placeholder 4">
            <a:extLst>
              <a:ext uri="{FF2B5EF4-FFF2-40B4-BE49-F238E27FC236}">
                <a16:creationId xmlns:a16="http://schemas.microsoft.com/office/drawing/2014/main" id="{146385E3-A857-4D54-B571-FED4EA1BE32F}"/>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91589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36</a:t>
            </a:fld>
            <a:endParaRPr lang="en-US" dirty="0"/>
          </a:p>
        </p:txBody>
      </p:sp>
      <p:sp>
        <p:nvSpPr>
          <p:cNvPr id="5" name="Footer Placeholder 4">
            <a:extLst>
              <a:ext uri="{FF2B5EF4-FFF2-40B4-BE49-F238E27FC236}">
                <a16:creationId xmlns:a16="http://schemas.microsoft.com/office/drawing/2014/main" id="{2E1ED190-F340-482F-8672-2C5188BB98B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394659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37</a:t>
            </a:fld>
            <a:endParaRPr lang="en-US" dirty="0"/>
          </a:p>
        </p:txBody>
      </p:sp>
      <p:sp>
        <p:nvSpPr>
          <p:cNvPr id="5" name="Footer Placeholder 4">
            <a:extLst>
              <a:ext uri="{FF2B5EF4-FFF2-40B4-BE49-F238E27FC236}">
                <a16:creationId xmlns:a16="http://schemas.microsoft.com/office/drawing/2014/main" id="{A6279BE0-060F-4A8E-82BD-08E7EA660506}"/>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246234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38</a:t>
            </a:fld>
            <a:endParaRPr lang="en-US" dirty="0"/>
          </a:p>
        </p:txBody>
      </p:sp>
      <p:sp>
        <p:nvSpPr>
          <p:cNvPr id="5" name="Footer Placeholder 4">
            <a:extLst>
              <a:ext uri="{FF2B5EF4-FFF2-40B4-BE49-F238E27FC236}">
                <a16:creationId xmlns:a16="http://schemas.microsoft.com/office/drawing/2014/main" id="{CE9A2E80-3DE0-4627-B7A0-A2D4BC7FD382}"/>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6636279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39</a:t>
            </a:fld>
            <a:endParaRPr lang="en-US" dirty="0"/>
          </a:p>
        </p:txBody>
      </p:sp>
      <p:sp>
        <p:nvSpPr>
          <p:cNvPr id="5" name="Footer Placeholder 4">
            <a:extLst>
              <a:ext uri="{FF2B5EF4-FFF2-40B4-BE49-F238E27FC236}">
                <a16:creationId xmlns:a16="http://schemas.microsoft.com/office/drawing/2014/main" id="{2FE644CD-A13D-4B8D-9CC1-693BE3FDF166}"/>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211587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Idaho code requires all certified and non-certified employees to undergo a criminal history check.  </a:t>
            </a:r>
          </a:p>
          <a:p>
            <a:pPr marL="171450" indent="-171450">
              <a:buFont typeface="Arial" panose="020B0604020202020204" pitchFamily="34" charset="0"/>
              <a:buChar char="•"/>
            </a:pPr>
            <a:r>
              <a:rPr lang="en-US" sz="1200" dirty="0"/>
              <a:t>The fingerprint card or scan must be mailed or submitted to the Department of Education no later than five (5) days following the first day of employment </a:t>
            </a:r>
            <a:r>
              <a:rPr lang="en-US" sz="1200" b="1" dirty="0"/>
              <a:t>OR</a:t>
            </a:r>
            <a:r>
              <a:rPr lang="en-US" sz="1200" dirty="0"/>
              <a:t> unsupervised contact with students in a K-12 setting, whichever is sooner.  </a:t>
            </a:r>
          </a:p>
          <a:p>
            <a:pPr marL="171450" indent="-171450">
              <a:buFont typeface="Arial" panose="020B0604020202020204" pitchFamily="34" charset="0"/>
              <a:buChar char="•"/>
            </a:pPr>
            <a:r>
              <a:rPr lang="en-US" sz="1200" dirty="0"/>
              <a:t>IMPORTANT: Unsupervised contact includes online/virtual.</a:t>
            </a:r>
          </a:p>
          <a:p>
            <a:pPr marL="171450" indent="-171450">
              <a:buFont typeface="Arial" panose="020B0604020202020204" pitchFamily="34" charset="0"/>
              <a:buChar char="•"/>
            </a:pPr>
            <a:r>
              <a:rPr lang="en-US" sz="1200" dirty="0"/>
              <a:t>Keep in mind we might issue a certificate but it is a hiring decision if you want to hire a person who may have something on their background check. We have included Annette Schwab’s contact information at the end of this presentation for questions.</a:t>
            </a:r>
          </a:p>
        </p:txBody>
      </p:sp>
      <p:sp>
        <p:nvSpPr>
          <p:cNvPr id="4" name="Slide Number Placeholder 3"/>
          <p:cNvSpPr>
            <a:spLocks noGrp="1"/>
          </p:cNvSpPr>
          <p:nvPr>
            <p:ph type="sldNum" sz="quarter" idx="5"/>
          </p:nvPr>
        </p:nvSpPr>
        <p:spPr/>
        <p:txBody>
          <a:bodyPr/>
          <a:lstStyle/>
          <a:p>
            <a:fld id="{87562687-7A5B-4415-B0F0-C719E7C49641}" type="slidenum">
              <a:rPr lang="en-US" smtClean="0"/>
              <a:t>4</a:t>
            </a:fld>
            <a:endParaRPr lang="en-US" dirty="0"/>
          </a:p>
        </p:txBody>
      </p:sp>
      <p:sp>
        <p:nvSpPr>
          <p:cNvPr id="5" name="Footer Placeholder 4">
            <a:extLst>
              <a:ext uri="{FF2B5EF4-FFF2-40B4-BE49-F238E27FC236}">
                <a16:creationId xmlns:a16="http://schemas.microsoft.com/office/drawing/2014/main" id="{57C7CC5D-D626-4876-9DB9-F51877EB752C}"/>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87417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Educator Career Fair Technical Assistance</a:t>
            </a:r>
            <a:endParaRPr lang="en-US" dirty="0"/>
          </a:p>
        </p:txBody>
      </p:sp>
      <p:sp>
        <p:nvSpPr>
          <p:cNvPr id="5" name="Slide Number Placeholder 4"/>
          <p:cNvSpPr>
            <a:spLocks noGrp="1"/>
          </p:cNvSpPr>
          <p:nvPr>
            <p:ph type="sldNum" sz="quarter" idx="5"/>
          </p:nvPr>
        </p:nvSpPr>
        <p:spPr/>
        <p:txBody>
          <a:bodyPr/>
          <a:lstStyle/>
          <a:p>
            <a:fld id="{87562687-7A5B-4415-B0F0-C719E7C49641}" type="slidenum">
              <a:rPr lang="en-US" smtClean="0"/>
              <a:t>40</a:t>
            </a:fld>
            <a:endParaRPr lang="en-US" dirty="0"/>
          </a:p>
        </p:txBody>
      </p:sp>
    </p:spTree>
    <p:extLst>
      <p:ext uri="{BB962C8B-B14F-4D97-AF65-F5344CB8AC3E}">
        <p14:creationId xmlns:p14="http://schemas.microsoft.com/office/powerpoint/2010/main" val="317047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IDAPA changes, the 2022 Legislative Session brought a handful of modifications to the current practices and procedures in the Certification and Professional Standards department: </a:t>
            </a:r>
          </a:p>
          <a:p>
            <a:endParaRPr lang="en-US" dirty="0"/>
          </a:p>
          <a:p>
            <a:r>
              <a:rPr lang="en-US" dirty="0"/>
              <a:t>House Bill 654 provides a change to the language in Idaho Code 33-1212 specific to the requirements for school counselors endorsements. </a:t>
            </a:r>
          </a:p>
          <a:p>
            <a:endParaRPr lang="en-US" dirty="0"/>
          </a:p>
          <a:p>
            <a:r>
              <a:rPr lang="en-US" dirty="0"/>
              <a:t>In additional to certified social workers, licensed professional counselors and licensed clinical professional counselors now meet the requirements for school counselors.  These individuals are eligible to apply  for a standard Pupil Services Staff Certificate. </a:t>
            </a:r>
          </a:p>
          <a:p>
            <a:endParaRPr lang="en-US" dirty="0"/>
          </a:p>
        </p:txBody>
      </p:sp>
      <p:sp>
        <p:nvSpPr>
          <p:cNvPr id="4" name="Slide Number Placeholder 3"/>
          <p:cNvSpPr>
            <a:spLocks noGrp="1"/>
          </p:cNvSpPr>
          <p:nvPr>
            <p:ph type="sldNum" sz="quarter" idx="5"/>
          </p:nvPr>
        </p:nvSpPr>
        <p:spPr/>
        <p:txBody>
          <a:bodyPr/>
          <a:lstStyle/>
          <a:p>
            <a:fld id="{7D7ED750-6D1C-4EC1-B8EE-9002EB86665A}" type="slidenum">
              <a:rPr lang="en-US" smtClean="0"/>
              <a:t>41</a:t>
            </a:fld>
            <a:endParaRPr lang="en-US"/>
          </a:p>
        </p:txBody>
      </p:sp>
      <p:sp>
        <p:nvSpPr>
          <p:cNvPr id="5" name="Footer Placeholder 4">
            <a:extLst>
              <a:ext uri="{FF2B5EF4-FFF2-40B4-BE49-F238E27FC236}">
                <a16:creationId xmlns:a16="http://schemas.microsoft.com/office/drawing/2014/main" id="{C21FCC7E-AEFF-4C40-B580-DC4734EAC47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8995414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Bill 1291, known at the Charter-Specific teacher Certification Bill, allows…</a:t>
            </a:r>
          </a:p>
        </p:txBody>
      </p:sp>
      <p:sp>
        <p:nvSpPr>
          <p:cNvPr id="4" name="Slide Number Placeholder 3"/>
          <p:cNvSpPr>
            <a:spLocks noGrp="1"/>
          </p:cNvSpPr>
          <p:nvPr>
            <p:ph type="sldNum" sz="quarter" idx="5"/>
          </p:nvPr>
        </p:nvSpPr>
        <p:spPr/>
        <p:txBody>
          <a:bodyPr/>
          <a:lstStyle/>
          <a:p>
            <a:fld id="{7D7ED750-6D1C-4EC1-B8EE-9002EB86665A}" type="slidenum">
              <a:rPr lang="en-US" smtClean="0"/>
              <a:t>42</a:t>
            </a:fld>
            <a:endParaRPr lang="en-US"/>
          </a:p>
        </p:txBody>
      </p:sp>
      <p:sp>
        <p:nvSpPr>
          <p:cNvPr id="5" name="Footer Placeholder 4">
            <a:extLst>
              <a:ext uri="{FF2B5EF4-FFF2-40B4-BE49-F238E27FC236}">
                <a16:creationId xmlns:a16="http://schemas.microsoft.com/office/drawing/2014/main" id="{088314A1-0A5F-4FC9-BFF4-C814BC5BC03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788296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7ED750-6D1C-4EC1-B8EE-9002EB86665A}" type="slidenum">
              <a:rPr lang="en-US" smtClean="0"/>
              <a:t>43</a:t>
            </a:fld>
            <a:endParaRPr lang="en-US"/>
          </a:p>
        </p:txBody>
      </p:sp>
      <p:sp>
        <p:nvSpPr>
          <p:cNvPr id="5" name="Footer Placeholder 4">
            <a:extLst>
              <a:ext uri="{FF2B5EF4-FFF2-40B4-BE49-F238E27FC236}">
                <a16:creationId xmlns:a16="http://schemas.microsoft.com/office/drawing/2014/main" id="{95AB828A-7003-4475-8939-75FCA03F06C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2102310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ED750-6D1C-4EC1-B8EE-9002EB86665A}" type="slidenum">
              <a:rPr lang="en-US" smtClean="0"/>
              <a:t>44</a:t>
            </a:fld>
            <a:endParaRPr lang="en-US"/>
          </a:p>
        </p:txBody>
      </p:sp>
      <p:sp>
        <p:nvSpPr>
          <p:cNvPr id="5" name="Footer Placeholder 4">
            <a:extLst>
              <a:ext uri="{FF2B5EF4-FFF2-40B4-BE49-F238E27FC236}">
                <a16:creationId xmlns:a16="http://schemas.microsoft.com/office/drawing/2014/main" id="{88EF3C30-EE01-42FF-9040-0C8030A8F8C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32057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7ED750-6D1C-4EC1-B8EE-9002EB86665A}" type="slidenum">
              <a:rPr lang="en-US" smtClean="0"/>
              <a:t>45</a:t>
            </a:fld>
            <a:endParaRPr lang="en-US"/>
          </a:p>
        </p:txBody>
      </p:sp>
      <p:sp>
        <p:nvSpPr>
          <p:cNvPr id="5" name="Footer Placeholder 4">
            <a:extLst>
              <a:ext uri="{FF2B5EF4-FFF2-40B4-BE49-F238E27FC236}">
                <a16:creationId xmlns:a16="http://schemas.microsoft.com/office/drawing/2014/main" id="{FD145217-A4AE-4C3E-92CC-B0349CEE4587}"/>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4078434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46</a:t>
            </a:fld>
            <a:endParaRPr lang="en-US" dirty="0"/>
          </a:p>
        </p:txBody>
      </p:sp>
      <p:sp>
        <p:nvSpPr>
          <p:cNvPr id="5" name="Footer Placeholder 4">
            <a:extLst>
              <a:ext uri="{FF2B5EF4-FFF2-40B4-BE49-F238E27FC236}">
                <a16:creationId xmlns:a16="http://schemas.microsoft.com/office/drawing/2014/main" id="{F85CC4C0-54FA-4AED-A3FD-A49D5B4A1EC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314063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47</a:t>
            </a:fld>
            <a:endParaRPr lang="en-US" dirty="0"/>
          </a:p>
        </p:txBody>
      </p:sp>
      <p:sp>
        <p:nvSpPr>
          <p:cNvPr id="5" name="Footer Placeholder 4">
            <a:extLst>
              <a:ext uri="{FF2B5EF4-FFF2-40B4-BE49-F238E27FC236}">
                <a16:creationId xmlns:a16="http://schemas.microsoft.com/office/drawing/2014/main" id="{F85CC4C0-54FA-4AED-A3FD-A49D5B4A1EC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0109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62687-7A5B-4415-B0F0-C719E7C49641}" type="slidenum">
              <a:rPr lang="en-US" smtClean="0"/>
              <a:t>48</a:t>
            </a:fld>
            <a:endParaRPr lang="en-US" dirty="0"/>
          </a:p>
        </p:txBody>
      </p:sp>
      <p:sp>
        <p:nvSpPr>
          <p:cNvPr id="5" name="Footer Placeholder 4">
            <a:extLst>
              <a:ext uri="{FF2B5EF4-FFF2-40B4-BE49-F238E27FC236}">
                <a16:creationId xmlns:a16="http://schemas.microsoft.com/office/drawing/2014/main" id="{11547938-3683-4CDF-8450-7AF4C966321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2928189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62687-7A5B-4415-B0F0-C719E7C49641}" type="slidenum">
              <a:rPr lang="en-US" smtClean="0"/>
              <a:t>49</a:t>
            </a:fld>
            <a:endParaRPr lang="en-US" dirty="0"/>
          </a:p>
        </p:txBody>
      </p:sp>
    </p:spTree>
    <p:extLst>
      <p:ext uri="{BB962C8B-B14F-4D97-AF65-F5344CB8AC3E}">
        <p14:creationId xmlns:p14="http://schemas.microsoft.com/office/powerpoint/2010/main" val="2153736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next section will cover the law/requirements regarding certification. </a:t>
            </a:r>
          </a:p>
          <a:p>
            <a:pPr marL="171450" indent="-171450">
              <a:buFont typeface="Arial" panose="020B0604020202020204" pitchFamily="34" charset="0"/>
              <a:buChar char="•"/>
            </a:pPr>
            <a:r>
              <a:rPr lang="en-US" sz="1200" dirty="0"/>
              <a:t>There are two important laws. </a:t>
            </a:r>
          </a:p>
          <a:p>
            <a:pPr marL="171450" indent="-171450">
              <a:buFont typeface="Arial" panose="020B0604020202020204" pitchFamily="34" charset="0"/>
              <a:buChar char="•"/>
            </a:pPr>
            <a:r>
              <a:rPr lang="en-US" sz="1200" dirty="0"/>
              <a:t>The first law we refer to often is Idaho Code 33-1201 which states that certification is required for all instructional staff, for </a:t>
            </a:r>
            <a:r>
              <a:rPr lang="en-US" sz="1200" b="1" dirty="0"/>
              <a:t>most </a:t>
            </a:r>
            <a:r>
              <a:rPr lang="en-US" sz="1200" b="0" dirty="0"/>
              <a:t>pupil service staff </a:t>
            </a:r>
            <a:r>
              <a:rPr lang="en-US" sz="1200" b="1" dirty="0"/>
              <a:t>(SOME CHANGES</a:t>
            </a:r>
            <a:r>
              <a:rPr lang="en-US" sz="1200" dirty="0"/>
              <a:t>), and administrators for the services being rendered.  </a:t>
            </a:r>
          </a:p>
          <a:p>
            <a:pPr marL="171450" indent="-171450">
              <a:buFont typeface="Arial" panose="020B0604020202020204" pitchFamily="34" charset="0"/>
              <a:buChar char="•"/>
            </a:pPr>
            <a:r>
              <a:rPr lang="en-US" sz="1200" dirty="0"/>
              <a:t>Another related law is Idaho Code 33-1207 which requires LEA’s to keep a copy of the credential on file for each employed certificated staff.  </a:t>
            </a:r>
          </a:p>
          <a:p>
            <a:pPr marL="171450" indent="-171450">
              <a:buFont typeface="Arial" panose="020B0604020202020204" pitchFamily="34" charset="0"/>
              <a:buChar char="•"/>
            </a:pPr>
            <a:r>
              <a:rPr lang="en-US" sz="1200" dirty="0"/>
              <a:t>It is very important for the individual responsible for those duties to understand a copy must be kept on file. </a:t>
            </a:r>
          </a:p>
          <a:p>
            <a:pPr marL="171450" indent="-171450">
              <a:buFont typeface="Arial" panose="020B0604020202020204" pitchFamily="34" charset="0"/>
              <a:buChar char="•"/>
            </a:pPr>
            <a:r>
              <a:rPr lang="en-US" sz="1200" dirty="0"/>
              <a:t>NOTE: This law is the reason we mail two certificates to individuals so that they can provide LEAs with one to comply with this law.   </a:t>
            </a:r>
          </a:p>
          <a:p>
            <a:pPr marL="171450" indent="-171450">
              <a:buFont typeface="Arial" panose="020B0604020202020204" pitchFamily="34" charset="0"/>
              <a:buChar char="•"/>
            </a:pPr>
            <a:r>
              <a:rPr lang="en-US" sz="1200" dirty="0"/>
              <a:t>Also, pay attention to the type of certificate.  If the certificate is valid for less than five years (three years or one year), the individual has conditions that must be met.  We will cover this in more detail later in the presentation.  </a:t>
            </a: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
        <p:nvSpPr>
          <p:cNvPr id="5" name="Footer Placeholder 4">
            <a:extLst>
              <a:ext uri="{FF2B5EF4-FFF2-40B4-BE49-F238E27FC236}">
                <a16:creationId xmlns:a16="http://schemas.microsoft.com/office/drawing/2014/main" id="{78399F4C-F3DD-4114-9E8A-C747F04B320F}"/>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345002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last law I will refer to regarding hiring practices is Idaho Code 33-1210 which requires the LEA to obtain a statement authorizing the applicant's current and past employers to release information relating to the job performance, job related conduct, and request documents in the previous employer’s files.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Review these files as it has important information that may impact your hiring decision, but also can be provided to the educators supervisor.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Sharing this information with the principal allows them to know the previous evaluations of new hires and help to develop an individual professional learning plan and provide support and a mentor teacher based on the person’s specific needs on day one.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Another important law is Idaho Code 33-1210 subsection 5 which requires the hiring LEA to verify certification status and disciplinary action for ever new certified staff hire.  </a:t>
            </a:r>
          </a:p>
        </p:txBody>
      </p:sp>
      <p:sp>
        <p:nvSpPr>
          <p:cNvPr id="4" name="Slide Number Placeholder 3"/>
          <p:cNvSpPr>
            <a:spLocks noGrp="1"/>
          </p:cNvSpPr>
          <p:nvPr>
            <p:ph type="sldNum" sz="quarter" idx="5"/>
          </p:nvPr>
        </p:nvSpPr>
        <p:spPr/>
        <p:txBody>
          <a:bodyPr/>
          <a:lstStyle/>
          <a:p>
            <a:fld id="{87562687-7A5B-4415-B0F0-C719E7C49641}" type="slidenum">
              <a:rPr lang="en-US" smtClean="0"/>
              <a:t>6</a:t>
            </a:fld>
            <a:endParaRPr lang="en-US" dirty="0"/>
          </a:p>
        </p:txBody>
      </p:sp>
      <p:sp>
        <p:nvSpPr>
          <p:cNvPr id="5" name="Footer Placeholder 4">
            <a:extLst>
              <a:ext uri="{FF2B5EF4-FFF2-40B4-BE49-F238E27FC236}">
                <a16:creationId xmlns:a16="http://schemas.microsoft.com/office/drawing/2014/main" id="{CF458B1D-A31C-4669-AFC1-F0694163143B}"/>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252986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So, how can you see all the information in one place for those who hold or have held a certificate in Idaho. </a:t>
            </a:r>
          </a:p>
          <a:p>
            <a:pPr marL="171450" indent="-171450">
              <a:buFont typeface="Arial" panose="020B0604020202020204" pitchFamily="34" charset="0"/>
              <a:buChar char="•"/>
            </a:pPr>
            <a:r>
              <a:rPr lang="en-US" sz="1200" dirty="0"/>
              <a:t>The certification lookup tool provides you the ability to view this information at any time. </a:t>
            </a:r>
          </a:p>
          <a:p>
            <a:pPr marL="171450" indent="-171450">
              <a:buFont typeface="Arial" panose="020B0604020202020204" pitchFamily="34" charset="0"/>
              <a:buChar char="•"/>
            </a:pPr>
            <a:r>
              <a:rPr lang="en-US" sz="1200" dirty="0"/>
              <a:t>There is a public version and an LEA authorized version.  </a:t>
            </a:r>
          </a:p>
          <a:p>
            <a:pPr marL="171450" indent="-171450">
              <a:buFont typeface="Arial" panose="020B0604020202020204" pitchFamily="34" charset="0"/>
              <a:buChar char="•"/>
            </a:pPr>
            <a:r>
              <a:rPr lang="en-US" sz="1200" dirty="0"/>
              <a:t>The public version shows current credential status, assignments, etc. </a:t>
            </a:r>
          </a:p>
          <a:p>
            <a:pPr marL="171450" indent="-171450">
              <a:buFont typeface="Arial" panose="020B0604020202020204" pitchFamily="34" charset="0"/>
              <a:buChar char="•"/>
            </a:pPr>
            <a:r>
              <a:rPr lang="en-US" sz="1200" dirty="0"/>
              <a:t>The LEA authorized version additionally shows any Idaho disciplinary action taken against an educator as well as the last known Career Ladder placement.  </a:t>
            </a:r>
          </a:p>
          <a:p>
            <a:pPr marL="171450" indent="-171450">
              <a:buFont typeface="Arial" panose="020B0604020202020204" pitchFamily="34" charset="0"/>
              <a:buChar char="•"/>
            </a:pPr>
            <a:r>
              <a:rPr lang="en-US" sz="1200" dirty="0"/>
              <a:t>The next two slides will show you an example of each version.</a:t>
            </a:r>
          </a:p>
        </p:txBody>
      </p:sp>
      <p:sp>
        <p:nvSpPr>
          <p:cNvPr id="4" name="Slide Number Placeholder 3"/>
          <p:cNvSpPr>
            <a:spLocks noGrp="1"/>
          </p:cNvSpPr>
          <p:nvPr>
            <p:ph type="sldNum" sz="quarter" idx="5"/>
          </p:nvPr>
        </p:nvSpPr>
        <p:spPr/>
        <p:txBody>
          <a:bodyPr/>
          <a:lstStyle/>
          <a:p>
            <a:fld id="{87562687-7A5B-4415-B0F0-C719E7C49641}" type="slidenum">
              <a:rPr lang="en-US" smtClean="0"/>
              <a:t>7</a:t>
            </a:fld>
            <a:endParaRPr lang="en-US" dirty="0"/>
          </a:p>
        </p:txBody>
      </p:sp>
      <p:sp>
        <p:nvSpPr>
          <p:cNvPr id="5" name="Footer Placeholder 4">
            <a:extLst>
              <a:ext uri="{FF2B5EF4-FFF2-40B4-BE49-F238E27FC236}">
                <a16:creationId xmlns:a16="http://schemas.microsoft.com/office/drawing/2014/main" id="{C7609896-6539-4BBE-BD94-76FB13A6B805}"/>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115375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one is the public version.  </a:t>
            </a:r>
          </a:p>
          <a:p>
            <a:pPr marL="171450" indent="-171450">
              <a:buFont typeface="Arial" panose="020B0604020202020204" pitchFamily="34" charset="0"/>
              <a:buChar char="•"/>
            </a:pPr>
            <a:r>
              <a:rPr lang="en-US" sz="1200" dirty="0"/>
              <a:t>You can see the individual’s certificate is valid, they have the professional endorsement, and we are not processing any applications for them.  </a:t>
            </a:r>
          </a:p>
          <a:p>
            <a:pPr marL="171450" indent="-171450">
              <a:buFont typeface="Arial" panose="020B0604020202020204" pitchFamily="34" charset="0"/>
              <a:buChar char="•"/>
            </a:pPr>
            <a:r>
              <a:rPr lang="en-US" sz="1200" dirty="0"/>
              <a:t>In addition, it lists their endorsements and when they expire</a:t>
            </a:r>
            <a:r>
              <a:rPr lang="en-US" dirty="0"/>
              <a:t>.</a:t>
            </a:r>
          </a:p>
        </p:txBody>
      </p:sp>
      <p:sp>
        <p:nvSpPr>
          <p:cNvPr id="4" name="Slide Number Placeholder 3"/>
          <p:cNvSpPr>
            <a:spLocks noGrp="1"/>
          </p:cNvSpPr>
          <p:nvPr>
            <p:ph type="sldNum" sz="quarter" idx="5"/>
          </p:nvPr>
        </p:nvSpPr>
        <p:spPr/>
        <p:txBody>
          <a:bodyPr/>
          <a:lstStyle/>
          <a:p>
            <a:fld id="{87562687-7A5B-4415-B0F0-C719E7C49641}" type="slidenum">
              <a:rPr lang="en-US" smtClean="0"/>
              <a:t>8</a:t>
            </a:fld>
            <a:endParaRPr lang="en-US" dirty="0"/>
          </a:p>
        </p:txBody>
      </p:sp>
      <p:sp>
        <p:nvSpPr>
          <p:cNvPr id="5" name="Footer Placeholder 4">
            <a:extLst>
              <a:ext uri="{FF2B5EF4-FFF2-40B4-BE49-F238E27FC236}">
                <a16:creationId xmlns:a16="http://schemas.microsoft.com/office/drawing/2014/main" id="{C61FBC58-32F7-4D6E-8204-2DB784D303D2}"/>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902308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This LEA authorized version for the same individual shows the last known Career Ladder placement as well as any disciplinary action.  </a:t>
            </a:r>
          </a:p>
          <a:p>
            <a:pPr marL="171450" indent="-171450">
              <a:buFont typeface="Arial" panose="020B0604020202020204" pitchFamily="34" charset="0"/>
              <a:buChar char="•"/>
            </a:pPr>
            <a:r>
              <a:rPr lang="en-US" sz="1200" dirty="0"/>
              <a:t>Her certificate was suspended on December 4, 2015 and then reinstated on September 21, 2017.  </a:t>
            </a:r>
          </a:p>
          <a:p>
            <a:pPr marL="171450" indent="-171450">
              <a:buFont typeface="Arial" panose="020B0604020202020204" pitchFamily="34" charset="0"/>
              <a:buChar char="•"/>
            </a:pPr>
            <a:r>
              <a:rPr lang="en-US" sz="1200" dirty="0"/>
              <a:t>It is up to the LEA to inquire about this disciplinary action.  </a:t>
            </a:r>
          </a:p>
          <a:p>
            <a:pPr marL="171450" indent="-171450">
              <a:buFont typeface="Arial" panose="020B0604020202020204" pitchFamily="34" charset="0"/>
              <a:buChar char="•"/>
            </a:pPr>
            <a:r>
              <a:rPr lang="en-US" sz="1200" dirty="0"/>
              <a:t>You may want to consider including a question on your applications as well.  </a:t>
            </a:r>
          </a:p>
          <a:p>
            <a:pPr marL="171450" indent="-171450">
              <a:buFont typeface="Arial" panose="020B0604020202020204" pitchFamily="34" charset="0"/>
              <a:buChar char="•"/>
            </a:pPr>
            <a:r>
              <a:rPr lang="en-US" sz="1200" dirty="0"/>
              <a:t>If you have additional questions about Idaho Actions, etc. please contact Annette Schwab.  Her contact information is located at the end of this PowerPoint</a:t>
            </a:r>
          </a:p>
        </p:txBody>
      </p:sp>
      <p:sp>
        <p:nvSpPr>
          <p:cNvPr id="4" name="Slide Number Placeholder 3"/>
          <p:cNvSpPr>
            <a:spLocks noGrp="1"/>
          </p:cNvSpPr>
          <p:nvPr>
            <p:ph type="sldNum" sz="quarter" idx="5"/>
          </p:nvPr>
        </p:nvSpPr>
        <p:spPr/>
        <p:txBody>
          <a:bodyPr/>
          <a:lstStyle/>
          <a:p>
            <a:fld id="{87562687-7A5B-4415-B0F0-C719E7C49641}" type="slidenum">
              <a:rPr lang="en-US" smtClean="0"/>
              <a:t>9</a:t>
            </a:fld>
            <a:endParaRPr lang="en-US" dirty="0"/>
          </a:p>
        </p:txBody>
      </p:sp>
      <p:sp>
        <p:nvSpPr>
          <p:cNvPr id="5" name="Footer Placeholder 4">
            <a:extLst>
              <a:ext uri="{FF2B5EF4-FFF2-40B4-BE49-F238E27FC236}">
                <a16:creationId xmlns:a16="http://schemas.microsoft.com/office/drawing/2014/main" id="{25E63D9A-9160-4FE9-BB65-76927FC0C0E4}"/>
              </a:ext>
            </a:extLst>
          </p:cNvPr>
          <p:cNvSpPr>
            <a:spLocks noGrp="1"/>
          </p:cNvSpPr>
          <p:nvPr>
            <p:ph type="ftr" sz="quarter" idx="4"/>
          </p:nvPr>
        </p:nvSpPr>
        <p:spPr/>
        <p:txBody>
          <a:bodyPr/>
          <a:lstStyle/>
          <a:p>
            <a:r>
              <a:rPr lang="en-US"/>
              <a:t>Educator Career Fair Technical Assistance</a:t>
            </a:r>
            <a:endParaRPr lang="en-US" dirty="0"/>
          </a:p>
        </p:txBody>
      </p:sp>
    </p:spTree>
    <p:extLst>
      <p:ext uri="{BB962C8B-B14F-4D97-AF65-F5344CB8AC3E}">
        <p14:creationId xmlns:p14="http://schemas.microsoft.com/office/powerpoint/2010/main" val="1191949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33CE57-5C79-46C4-BC58-4EAD400C4EC6}"/>
              </a:ext>
            </a:extLst>
          </p:cNvPr>
          <p:cNvPicPr>
            <a:picLocks noChangeAspect="1"/>
          </p:cNvPicPr>
          <p:nvPr userDrawn="1"/>
        </p:nvPicPr>
        <p:blipFill>
          <a:blip r:embed="rId2"/>
          <a:stretch>
            <a:fillRect/>
          </a:stretch>
        </p:blipFill>
        <p:spPr>
          <a:xfrm>
            <a:off x="6497893" y="1158659"/>
            <a:ext cx="5694107" cy="3803903"/>
          </a:xfrm>
          <a:prstGeom prst="rect">
            <a:avLst/>
          </a:prstGeom>
        </p:spPr>
      </p:pic>
      <p:pic>
        <p:nvPicPr>
          <p:cNvPr id="2" name="Picture 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23" name="Date Placeholder 3"/>
          <p:cNvSpPr>
            <a:spLocks noGrp="1"/>
          </p:cNvSpPr>
          <p:nvPr>
            <p:ph type="dt" sz="half" idx="10"/>
          </p:nvPr>
        </p:nvSpPr>
        <p:spPr>
          <a:xfrm>
            <a:off x="8857735" y="6084501"/>
            <a:ext cx="2743200" cy="365125"/>
          </a:xfrm>
        </p:spPr>
        <p:txBody>
          <a:bodyPr/>
          <a:lstStyle>
            <a:lvl1pPr algn="r">
              <a:defRPr sz="1600">
                <a:solidFill>
                  <a:schemeClr val="tx1">
                    <a:lumMod val="90000"/>
                    <a:lumOff val="10000"/>
                  </a:schemeClr>
                </a:solidFill>
                <a:latin typeface="+mn-lt"/>
                <a:ea typeface="Open Sans" panose="020B0606030504020204" pitchFamily="34" charset="0"/>
                <a:cs typeface="Open Sans" panose="020B0606030504020204" pitchFamily="34" charset="0"/>
              </a:defRPr>
            </a:lvl1pPr>
          </a:lstStyle>
          <a:p>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sp>
        <p:nvSpPr>
          <p:cNvPr id="3" name="Arrow: Chevron 2">
            <a:extLst>
              <a:ext uri="{FF2B5EF4-FFF2-40B4-BE49-F238E27FC236}">
                <a16:creationId xmlns:a16="http://schemas.microsoft.com/office/drawing/2014/main" id="{385CF22D-C064-4545-95D9-28691223FAA9}"/>
              </a:ext>
            </a:extLst>
          </p:cNvPr>
          <p:cNvSpPr/>
          <p:nvPr userDrawn="1"/>
        </p:nvSpPr>
        <p:spPr>
          <a:xfrm>
            <a:off x="6716320" y="1158658"/>
            <a:ext cx="2628626" cy="3803904"/>
          </a:xfrm>
          <a:prstGeom prst="chevron">
            <a:avLst>
              <a:gd name="adj" fmla="val 54321"/>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ight Arrow 7" descr="Green Arrow">
            <a:extLst>
              <a:ext uri="{FF2B5EF4-FFF2-40B4-BE49-F238E27FC236}">
                <a16:creationId xmlns:a16="http://schemas.microsoft.com/office/drawing/2014/main" id="{B6C3FD0E-FD0D-40EC-A6F1-E8FC3AA3C22E}"/>
              </a:ext>
            </a:extLst>
          </p:cNvPr>
          <p:cNvSpPr/>
          <p:nvPr userDrawn="1"/>
        </p:nvSpPr>
        <p:spPr>
          <a:xfrm>
            <a:off x="-745" y="1158659"/>
            <a:ext cx="7967878" cy="3803904"/>
          </a:xfrm>
          <a:prstGeom prst="homePlate">
            <a:avLst>
              <a:gd name="adj" fmla="val 38378"/>
            </a:avLst>
          </a:prstGeom>
          <a:solidFill>
            <a:srgbClr val="032F55"/>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Cambria" panose="02040503050406030204" pitchFamily="18" charset="0"/>
                <a:ea typeface="+mn-ea"/>
                <a:cs typeface="+mn-cs"/>
              </a:rPr>
              <a:t>	</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a:spLocks noGrp="1"/>
          </p:cNvSpPr>
          <p:nvPr>
            <p:ph type="ctrTitle" hasCustomPrompt="1"/>
          </p:nvPr>
        </p:nvSpPr>
        <p:spPr>
          <a:xfrm>
            <a:off x="535460" y="1164111"/>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20" name="Subtitle 2"/>
          <p:cNvSpPr>
            <a:spLocks noGrp="1"/>
          </p:cNvSpPr>
          <p:nvPr>
            <p:ph type="subTitle" idx="1" hasCustomPrompt="1"/>
          </p:nvPr>
        </p:nvSpPr>
        <p:spPr>
          <a:xfrm>
            <a:off x="535460" y="3121918"/>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2431248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Educator Career Fair Technical Assistance</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635635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Educator Career Fair Technical Assistance</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795959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Educator Career Fair Technical Assistance</a:t>
            </a:r>
          </a:p>
        </p:txBody>
      </p:sp>
      <p:sp>
        <p:nvSpPr>
          <p:cNvPr id="6" name="Slide Number Placeholder 5"/>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131842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0885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331173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3" name="Content Placeholder 2"/>
          <p:cNvSpPr>
            <a:spLocks noGrp="1"/>
          </p:cNvSpPr>
          <p:nvPr>
            <p:ph sz="half" idx="1"/>
          </p:nvPr>
        </p:nvSpPr>
        <p:spPr>
          <a:xfrm>
            <a:off x="838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262210"/>
            <a:ext cx="5181600" cy="4351338"/>
          </a:xfrm>
        </p:spPr>
        <p:txBody>
          <a:bodyPr>
            <a:normAutofit/>
          </a:bodyPr>
          <a:lstStyle>
            <a:lvl1pPr>
              <a:defRPr sz="3600">
                <a:solidFill>
                  <a:srgbClr val="000000"/>
                </a:solidFill>
                <a:latin typeface="+mn-lt"/>
                <a:ea typeface="Open Sans Light" panose="020B0306030504020204" pitchFamily="34" charset="0"/>
                <a:cs typeface="Open Sans Light" panose="020B0306030504020204" pitchFamily="34" charset="0"/>
              </a:defRPr>
            </a:lvl1pPr>
            <a:lvl2pPr>
              <a:defRPr sz="3200">
                <a:solidFill>
                  <a:srgbClr val="000000"/>
                </a:solidFill>
                <a:latin typeface="+mn-lt"/>
                <a:ea typeface="Open Sans Light" panose="020B0306030504020204" pitchFamily="34" charset="0"/>
                <a:cs typeface="Open Sans Light" panose="020B0306030504020204" pitchFamily="34" charset="0"/>
              </a:defRPr>
            </a:lvl2pPr>
            <a:lvl3pPr>
              <a:defRPr sz="2800">
                <a:solidFill>
                  <a:srgbClr val="000000"/>
                </a:solidFill>
                <a:latin typeface="+mn-lt"/>
                <a:ea typeface="Open Sans Light" panose="020B0306030504020204" pitchFamily="34" charset="0"/>
                <a:cs typeface="Open Sans Light" panose="020B0306030504020204" pitchFamily="34" charset="0"/>
              </a:defRPr>
            </a:lvl3pPr>
            <a:lvl4pPr>
              <a:defRPr sz="2400">
                <a:solidFill>
                  <a:srgbClr val="000000"/>
                </a:solidFill>
                <a:latin typeface="+mn-lt"/>
                <a:ea typeface="Open Sans Light" panose="020B0306030504020204" pitchFamily="34" charset="0"/>
                <a:cs typeface="Open Sans Light" panose="020B0306030504020204" pitchFamily="34" charset="0"/>
              </a:defRPr>
            </a:lvl4pPr>
            <a:lvl5pPr>
              <a:defRPr sz="24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pic>
        <p:nvPicPr>
          <p:cNvPr id="13" name="Picture 12"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29204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10"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13" name="Text Placeholder 2"/>
          <p:cNvSpPr>
            <a:spLocks noGrp="1"/>
          </p:cNvSpPr>
          <p:nvPr>
            <p:ph type="body" idx="1"/>
          </p:nvPr>
        </p:nvSpPr>
        <p:spPr>
          <a:xfrm>
            <a:off x="740226" y="1035906"/>
            <a:ext cx="5157787" cy="823912"/>
          </a:xfrm>
        </p:spPr>
        <p:txBody>
          <a:bodyPr anchor="b"/>
          <a:lstStyle>
            <a:lvl1pPr marL="0" indent="0">
              <a:buNone/>
              <a:defRPr sz="2400" b="1">
                <a:solidFill>
                  <a:srgbClr val="000000"/>
                </a:solidFill>
                <a:latin typeface="+mn-lt"/>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2"/>
          </p:nvPr>
        </p:nvSpPr>
        <p:spPr>
          <a:xfrm>
            <a:off x="740226" y="1859818"/>
            <a:ext cx="5157787"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p:cNvSpPr>
            <a:spLocks noGrp="1"/>
          </p:cNvSpPr>
          <p:nvPr>
            <p:ph sz="quarter" idx="4"/>
          </p:nvPr>
        </p:nvSpPr>
        <p:spPr>
          <a:xfrm>
            <a:off x="6072638" y="1859818"/>
            <a:ext cx="5183188" cy="3684588"/>
          </a:xfrm>
        </p:spPr>
        <p:txBody>
          <a:bodyPr/>
          <a:lstStyle>
            <a:lvl1pPr>
              <a:defRPr>
                <a:solidFill>
                  <a:srgbClr val="000000"/>
                </a:solidFill>
                <a:latin typeface="+mn-lt"/>
                <a:ea typeface="Open Sans Light" panose="020B0306030504020204" pitchFamily="34" charset="0"/>
                <a:cs typeface="Open Sans Light" panose="020B0306030504020204" pitchFamily="34" charset="0"/>
              </a:defRPr>
            </a:lvl1pPr>
            <a:lvl2pPr>
              <a:defRPr>
                <a:solidFill>
                  <a:srgbClr val="000000"/>
                </a:solidFill>
                <a:latin typeface="+mn-lt"/>
                <a:ea typeface="Open Sans Light" panose="020B0306030504020204" pitchFamily="34" charset="0"/>
                <a:cs typeface="Open Sans Light" panose="020B0306030504020204" pitchFamily="34" charset="0"/>
              </a:defRPr>
            </a:lvl2pPr>
            <a:lvl3pPr>
              <a:defRPr>
                <a:solidFill>
                  <a:srgbClr val="000000"/>
                </a:solidFill>
                <a:latin typeface="+mn-lt"/>
                <a:ea typeface="Open Sans Light" panose="020B0306030504020204" pitchFamily="34" charset="0"/>
                <a:cs typeface="Open Sans Light" panose="020B0306030504020204" pitchFamily="34" charset="0"/>
              </a:defRPr>
            </a:lvl3pPr>
            <a:lvl4pPr>
              <a:defRPr>
                <a:solidFill>
                  <a:srgbClr val="000000"/>
                </a:solidFill>
                <a:latin typeface="+mn-lt"/>
                <a:ea typeface="Open Sans Light" panose="020B0306030504020204" pitchFamily="34" charset="0"/>
                <a:cs typeface="Open Sans Light" panose="020B0306030504020204" pitchFamily="34" charset="0"/>
              </a:defRPr>
            </a:lvl4pPr>
            <a:lvl5pPr>
              <a:defRPr>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22"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pic>
        <p:nvPicPr>
          <p:cNvPr id="12" name="Picture 11"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Tree>
    <p:extLst>
      <p:ext uri="{BB962C8B-B14F-4D97-AF65-F5344CB8AC3E}">
        <p14:creationId xmlns:p14="http://schemas.microsoft.com/office/powerpoint/2010/main" val="70900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a:spLocks noGrp="1"/>
          </p:cNvSpPr>
          <p:nvPr>
            <p:ph type="title"/>
          </p:nvPr>
        </p:nvSpPr>
        <p:spPr>
          <a:xfrm>
            <a:off x="949295" y="0"/>
            <a:ext cx="10515600" cy="1325563"/>
          </a:xfrm>
        </p:spPr>
        <p:txBody>
          <a:bodyPr>
            <a:normAutofit/>
          </a:bodyPr>
          <a:lstStyle>
            <a:lvl1pPr algn="ctr">
              <a:defRPr sz="4000">
                <a:latin typeface="+mj-lt"/>
                <a:ea typeface="Open Sans Light" panose="020B0306030504020204" pitchFamily="34" charset="0"/>
                <a:cs typeface="Open Sans Light" panose="020B0306030504020204" pitchFamily="34" charset="0"/>
              </a:defRPr>
            </a:lvl1pPr>
          </a:lstStyle>
          <a:p>
            <a:r>
              <a:rPr lang="en-US"/>
              <a:t>Click to edit Master title style</a:t>
            </a:r>
            <a:endParaRPr lang="en-US" dirty="0"/>
          </a:p>
        </p:txBody>
      </p:sp>
      <p:sp>
        <p:nvSpPr>
          <p:cNvPr id="7"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Tree>
    <p:extLst>
      <p:ext uri="{BB962C8B-B14F-4D97-AF65-F5344CB8AC3E}">
        <p14:creationId xmlns:p14="http://schemas.microsoft.com/office/powerpoint/2010/main" val="427044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78234"/>
            <a:ext cx="4887589" cy="879766"/>
          </a:xfrm>
          <a:prstGeom prst="rect">
            <a:avLst/>
          </a:prstGeom>
        </p:spPr>
      </p:pic>
      <p:sp>
        <p:nvSpPr>
          <p:cNvPr id="18" name="Date Placeholder 2"/>
          <p:cNvSpPr>
            <a:spLocks noGrp="1"/>
          </p:cNvSpPr>
          <p:nvPr>
            <p:ph type="dt" sz="half" idx="10"/>
          </p:nvPr>
        </p:nvSpPr>
        <p:spPr>
          <a:xfrm>
            <a:off x="9230662" y="6026385"/>
            <a:ext cx="2743200" cy="365125"/>
          </a:xfrm>
        </p:spPr>
        <p:txBody>
          <a:bodyPr/>
          <a:lstStyle>
            <a:lvl1pPr algn="r">
              <a:defRPr>
                <a:solidFill>
                  <a:schemeClr val="tx1">
                    <a:lumMod val="90000"/>
                    <a:lumOff val="10000"/>
                  </a:schemeClr>
                </a:solidFill>
              </a:defRPr>
            </a:lvl1pPr>
          </a:lstStyle>
          <a:p>
            <a:endParaRPr lang="en-US" dirty="0"/>
          </a:p>
        </p:txBody>
      </p:sp>
      <p:sp>
        <p:nvSpPr>
          <p:cNvPr id="2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Presentation Title | </a:t>
            </a:r>
            <a:fld id="{C26AAFF7-C4D7-4A72-B8FA-A17532192431}" type="slidenum">
              <a:rPr lang="en-US" smtClean="0"/>
              <a:pPr/>
              <a:t>‹#›</a:t>
            </a:fld>
            <a:endParaRPr lang="en-US" dirty="0"/>
          </a:p>
        </p:txBody>
      </p:sp>
      <p:sp>
        <p:nvSpPr>
          <p:cNvPr id="9" name="Subtitle 2"/>
          <p:cNvSpPr txBox="1">
            <a:spLocks/>
          </p:cNvSpPr>
          <p:nvPr userDrawn="1"/>
        </p:nvSpPr>
        <p:spPr>
          <a:xfrm>
            <a:off x="232018" y="6126963"/>
            <a:ext cx="4655571" cy="70527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rPr>
              <a:t>Supporting Schools and Students to Achieve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00" b="0" i="0" kern="1200" cap="all" baseline="0" dirty="0">
                <a:solidFill>
                  <a:schemeClr val="bg2">
                    <a:lumMod val="25000"/>
                  </a:schemeClr>
                </a:solidFill>
                <a:latin typeface="Open Sans Light" panose="020B0306030504020204" pitchFamily="34" charset="0"/>
                <a:ea typeface="Open Sans Light" panose="020B0306030504020204" pitchFamily="34" charset="0"/>
                <a:cs typeface="Open Sans Light" panose="020B0306030504020204" pitchFamily="34" charset="0"/>
              </a:rPr>
              <a:t>Sherri Ybarra, ED.s., Superintendent of Public INSTRUCTION</a:t>
            </a:r>
          </a:p>
          <a:p>
            <a:endParaRPr lang="en-US" sz="1600" b="1" i="1" cap="none" baseline="0" dirty="0">
              <a:solidFill>
                <a:schemeClr val="bg2">
                  <a:lumMod val="25000"/>
                </a:schemeClr>
              </a:solidFill>
              <a:latin typeface="+mn-lt"/>
              <a:ea typeface="Open Sans Semibold" panose="020B0706030804020204" pitchFamily="34" charset="0"/>
              <a:cs typeface="Open Sans Semibold" panose="020B0706030804020204" pitchFamily="34" charset="0"/>
            </a:endParaRPr>
          </a:p>
        </p:txBody>
      </p:sp>
      <p:pic>
        <p:nvPicPr>
          <p:cNvPr id="10" name="Picture 9"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4803520"/>
            <a:ext cx="914400" cy="914400"/>
          </a:xfrm>
          <a:prstGeom prst="rect">
            <a:avLst/>
          </a:prstGeom>
        </p:spPr>
      </p:pic>
      <p:pic>
        <p:nvPicPr>
          <p:cNvPr id="11" name="Picture 10">
            <a:extLst>
              <a:ext uri="{FF2B5EF4-FFF2-40B4-BE49-F238E27FC236}">
                <a16:creationId xmlns:a16="http://schemas.microsoft.com/office/drawing/2014/main" id="{C934CAA2-C9EC-4EA9-94C8-891CF2F41024}"/>
              </a:ext>
            </a:extLst>
          </p:cNvPr>
          <p:cNvPicPr>
            <a:picLocks noChangeAspect="1"/>
          </p:cNvPicPr>
          <p:nvPr userDrawn="1"/>
        </p:nvPicPr>
        <p:blipFill rotWithShape="1">
          <a:blip r:embed="rId4"/>
          <a:srcRect b="38617"/>
          <a:stretch/>
        </p:blipFill>
        <p:spPr>
          <a:xfrm>
            <a:off x="7019925" y="1"/>
            <a:ext cx="5172075" cy="2118172"/>
          </a:xfrm>
          <a:prstGeom prst="rect">
            <a:avLst/>
          </a:prstGeom>
        </p:spPr>
      </p:pic>
      <p:sp>
        <p:nvSpPr>
          <p:cNvPr id="12" name="Rectangle 2">
            <a:extLst>
              <a:ext uri="{FF2B5EF4-FFF2-40B4-BE49-F238E27FC236}">
                <a16:creationId xmlns:a16="http://schemas.microsoft.com/office/drawing/2014/main" id="{E539609B-C705-496B-9087-39F0BDE49676}"/>
              </a:ext>
            </a:extLst>
          </p:cNvPr>
          <p:cNvSpPr/>
          <p:nvPr userDrawn="1"/>
        </p:nvSpPr>
        <p:spPr>
          <a:xfrm>
            <a:off x="0" y="-9223"/>
            <a:ext cx="8639176" cy="2127395"/>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B8B57088-4F2B-41CF-A686-6CA6BB25006D}"/>
              </a:ext>
            </a:extLst>
          </p:cNvPr>
          <p:cNvSpPr/>
          <p:nvPr userDrawn="1"/>
        </p:nvSpPr>
        <p:spPr>
          <a:xfrm flipH="1">
            <a:off x="7298267" y="-11974"/>
            <a:ext cx="1892328" cy="2127395"/>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50D6C1F-334F-40BA-B71C-D866773325E5}"/>
              </a:ext>
            </a:extLst>
          </p:cNvPr>
          <p:cNvSpPr>
            <a:spLocks noGrp="1"/>
          </p:cNvSpPr>
          <p:nvPr>
            <p:ph type="title"/>
          </p:nvPr>
        </p:nvSpPr>
        <p:spPr>
          <a:xfrm>
            <a:off x="352425" y="391692"/>
            <a:ext cx="10515600" cy="1325563"/>
          </a:xfrm>
        </p:spPr>
        <p:txBody>
          <a:bodyPr/>
          <a:lstStyle>
            <a:lvl1pPr>
              <a:defRPr b="1">
                <a:solidFill>
                  <a:schemeClr val="bg1"/>
                </a:solidFill>
                <a:latin typeface="Cambria" panose="02040503050406030204" pitchFamily="18" charset="0"/>
                <a:ea typeface="Cambria" panose="02040503050406030204" pitchFamily="18" charset="0"/>
              </a:defRPr>
            </a:lvl1pPr>
          </a:lstStyle>
          <a:p>
            <a:r>
              <a:rPr lang="en-US"/>
              <a:t>Click to edit Master title style</a:t>
            </a:r>
          </a:p>
        </p:txBody>
      </p:sp>
    </p:spTree>
    <p:extLst>
      <p:ext uri="{BB962C8B-B14F-4D97-AF65-F5344CB8AC3E}">
        <p14:creationId xmlns:p14="http://schemas.microsoft.com/office/powerpoint/2010/main" val="122342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Educator Career Fair Technical Assistance</a:t>
            </a:r>
          </a:p>
        </p:txBody>
      </p:sp>
      <p:sp>
        <p:nvSpPr>
          <p:cNvPr id="4" name="Slide Number Placeholder 3"/>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35174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Educator Career Fair Technical Assistance</a:t>
            </a:r>
          </a:p>
        </p:txBody>
      </p:sp>
      <p:sp>
        <p:nvSpPr>
          <p:cNvPr id="7" name="Slide Number Placeholder 6"/>
          <p:cNvSpPr>
            <a:spLocks noGrp="1"/>
          </p:cNvSpPr>
          <p:nvPr>
            <p:ph type="sldNum" sz="quarter" idx="12"/>
          </p:nvPr>
        </p:nvSpPr>
        <p:spPr/>
        <p:txBody>
          <a:bodyPr/>
          <a:lstStyle/>
          <a:p>
            <a:fld id="{C26AAFF7-C4D7-4A72-B8FA-A17532192431}" type="slidenum">
              <a:rPr lang="en-US" smtClean="0"/>
              <a:t>‹#›</a:t>
            </a:fld>
            <a:endParaRPr lang="en-US"/>
          </a:p>
        </p:txBody>
      </p:sp>
    </p:spTree>
    <p:extLst>
      <p:ext uri="{BB962C8B-B14F-4D97-AF65-F5344CB8AC3E}">
        <p14:creationId xmlns:p14="http://schemas.microsoft.com/office/powerpoint/2010/main" val="43115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Educator Career Fair Technical Assistance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AAFF7-C4D7-4A72-B8FA-A17532192431}" type="slidenum">
              <a:rPr lang="en-US" smtClean="0"/>
              <a:t>‹#›</a:t>
            </a:fld>
            <a:endParaRPr lang="en-US"/>
          </a:p>
        </p:txBody>
      </p:sp>
    </p:spTree>
    <p:extLst>
      <p:ext uri="{BB962C8B-B14F-4D97-AF65-F5344CB8AC3E}">
        <p14:creationId xmlns:p14="http://schemas.microsoft.com/office/powerpoint/2010/main" val="312933985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sde.idaho.gov/cert-psc/cer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apps2.sde.idaho.gov/certificationlookup"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de.idaho.gov/cert-psc/cert/apply/alt-auth.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boardofed.idaho.gov/resources/uniform-standard-for-evaluating-content-competenc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de.idaho.gov/cert-psc/cert/apply/pupil-service.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sde.idaho.gov/cert-psc/cert/apply/files/alternative/application/OPTION-III-IV-District-Mentor-Recommendation.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sde.idaho.gov/cert-psc/cert/apply/files/non-trad/District-Charter-and-Mentor-Recommendation-for-Non-traditional-Completers.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sde.idaho.gov/assessment/isat-ca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boardofed.idaho.gov/resources/idaho-mentor-standard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legislature.idaho.gov/statutesrules/idstat/title33/t33ch12/sect33-1201/"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s://legislature.idaho.gov/statutesrules/idstat/title33/t33ch10/sect33-100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de.idaho.gov/cert-psc/cer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sde.idaho.gov/cert-psc/cert/"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cte.idaho.gov/programs-2/secondary-education/assignment-manual-and-isee-resourc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legislature.idaho.gov/statutesrules/idstat/Title33/T33CH10/SECT33-100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legislature.idaho.gov/statutesrules/idstat/Title33/T33CH5/SECT33-51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mailto:regionalcoordinators@sde.idaho.gov" TargetMode="External"/><Relationship Id="rId3" Type="http://schemas.openxmlformats.org/officeDocument/2006/relationships/hyperlink" Target="mailto:aschwab@sde.idaho.gov" TargetMode="External"/><Relationship Id="rId7" Type="http://schemas.openxmlformats.org/officeDocument/2006/relationships/hyperlink" Target="mailto:mknutzen@sde.idaho.gov"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mfulbright@sde.idaho.gov" TargetMode="External"/><Relationship Id="rId5" Type="http://schemas.openxmlformats.org/officeDocument/2006/relationships/hyperlink" Target="mailto:hhenderson@sde.idaho.gov" TargetMode="External"/><Relationship Id="rId4" Type="http://schemas.openxmlformats.org/officeDocument/2006/relationships/hyperlink" Target="mailto:clackey@sde.idaho.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mailto:regionalcoordinators@sde.idaho.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mailto:nathan.hobbs@cte.idaho.gov" TargetMode="External"/><Relationship Id="rId4" Type="http://schemas.openxmlformats.org/officeDocument/2006/relationships/hyperlink" Target="mailto:kristi.enger@cte.idaho.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asigler@sde.idaho.gov"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mailto:tking@sde.idaho.gov" TargetMode="External"/><Relationship Id="rId4" Type="http://schemas.openxmlformats.org/officeDocument/2006/relationships/hyperlink" Target="mailto:revans@sde.idaho.gov"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sde.idaho.gov/"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1.jpg"/><Relationship Id="rId4" Type="http://schemas.openxmlformats.org/officeDocument/2006/relationships/hyperlink" Target="https://cte.idaho.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legislature.idaho.gov/statutesrules/idstat/title33/t33ch12/sect33-1207/"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egislature.idaho.gov/statutesrules/idstat/Title33/T33CH12/SECT33-121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pps2.sde.idaho.gov/certificationlooku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Educator Career Fair Technical Assistance">
            <a:extLst>
              <a:ext uri="{FF2B5EF4-FFF2-40B4-BE49-F238E27FC236}">
                <a16:creationId xmlns:a16="http://schemas.microsoft.com/office/drawing/2014/main" id="{7E6B511D-2FD0-4E6A-8799-F76AE5BF141D}"/>
              </a:ext>
            </a:extLst>
          </p:cNvPr>
          <p:cNvSpPr>
            <a:spLocks noGrp="1"/>
          </p:cNvSpPr>
          <p:nvPr>
            <p:ph type="ctrTitle"/>
          </p:nvPr>
        </p:nvSpPr>
        <p:spPr>
          <a:xfrm>
            <a:off x="158943" y="2173045"/>
            <a:ext cx="9144000" cy="1346262"/>
          </a:xfrm>
        </p:spPr>
        <p:txBody>
          <a:bodyPr>
            <a:normAutofit/>
          </a:bodyPr>
          <a:lstStyle/>
          <a:p>
            <a:r>
              <a:rPr lang="en-US" dirty="0"/>
              <a:t>Educator Career Fair </a:t>
            </a:r>
            <a:br>
              <a:rPr lang="en-US" dirty="0"/>
            </a:br>
            <a:r>
              <a:rPr lang="en-US" dirty="0"/>
              <a:t>Technical Assistance</a:t>
            </a:r>
          </a:p>
        </p:txBody>
      </p:sp>
    </p:spTree>
    <p:extLst>
      <p:ext uri="{BB962C8B-B14F-4D97-AF65-F5344CB8AC3E}">
        <p14:creationId xmlns:p14="http://schemas.microsoft.com/office/powerpoint/2010/main" val="405715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10</a:t>
            </a:fld>
            <a:endParaRPr lang="en-US" dirty="0"/>
          </a:p>
        </p:txBody>
      </p:sp>
      <p:cxnSp>
        <p:nvCxnSpPr>
          <p:cNvPr id="13" name="Straight Arrow Connector 12">
            <a:extLst>
              <a:ext uri="{FF2B5EF4-FFF2-40B4-BE49-F238E27FC236}">
                <a16:creationId xmlns:a16="http://schemas.microsoft.com/office/drawing/2014/main" id="{7C839782-22B3-4859-A61F-15EA14FD2B57}"/>
              </a:ext>
              <a:ext uri="{C183D7F6-B498-43B3-948B-1728B52AA6E4}">
                <adec:decorative xmlns:adec="http://schemas.microsoft.com/office/drawing/2017/decorative" val="1"/>
              </a:ext>
            </a:extLst>
          </p:cNvPr>
          <p:cNvCxnSpPr/>
          <p:nvPr/>
        </p:nvCxnSpPr>
        <p:spPr>
          <a:xfrm>
            <a:off x="453775" y="1483242"/>
            <a:ext cx="1010093" cy="83746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30A1957B-55A6-4EC0-B379-DAE9EB00284C}"/>
              </a:ext>
              <a:ext uri="{C183D7F6-B498-43B3-948B-1728B52AA6E4}">
                <adec:decorative xmlns:adec="http://schemas.microsoft.com/office/drawing/2017/decorative" val="1"/>
              </a:ext>
            </a:extLst>
          </p:cNvPr>
          <p:cNvCxnSpPr>
            <a:cxnSpLocks/>
          </p:cNvCxnSpPr>
          <p:nvPr/>
        </p:nvCxnSpPr>
        <p:spPr>
          <a:xfrm>
            <a:off x="276447" y="1852574"/>
            <a:ext cx="1167950" cy="1576426"/>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
        <p:nvSpPr>
          <p:cNvPr id="10" name="TextBox 9">
            <a:extLst>
              <a:ext uri="{FF2B5EF4-FFF2-40B4-BE49-F238E27FC236}">
                <a16:creationId xmlns:a16="http://schemas.microsoft.com/office/drawing/2014/main" id="{8CA2D3FA-824D-447C-8D89-139F0E01E5F3}"/>
              </a:ext>
            </a:extLst>
          </p:cNvPr>
          <p:cNvSpPr txBox="1"/>
          <p:nvPr/>
        </p:nvSpPr>
        <p:spPr>
          <a:xfrm>
            <a:off x="1499191" y="1483242"/>
            <a:ext cx="2158409" cy="369332"/>
          </a:xfrm>
          <a:prstGeom prst="rect">
            <a:avLst/>
          </a:prstGeom>
          <a:noFill/>
        </p:spPr>
        <p:txBody>
          <a:bodyPr wrap="square" rtlCol="0">
            <a:spAutoFit/>
          </a:bodyPr>
          <a:lstStyle/>
          <a:p>
            <a:r>
              <a:rPr lang="en-US" b="1" dirty="0">
                <a:solidFill>
                  <a:schemeClr val="bg1"/>
                </a:solidFill>
              </a:rPr>
              <a:t>Christopher Watkins</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Certification Look-up Tool - Applications</a:t>
            </a:r>
          </a:p>
        </p:txBody>
      </p:sp>
      <p:pic>
        <p:nvPicPr>
          <p:cNvPr id="11" name="Content Placeholder 10" descr="Certification Lookup Tool&#10;">
            <a:extLst>
              <a:ext uri="{FF2B5EF4-FFF2-40B4-BE49-F238E27FC236}">
                <a16:creationId xmlns:a16="http://schemas.microsoft.com/office/drawing/2014/main" id="{F15C6C06-DA5B-4457-BB59-C245F01C5EF8}"/>
              </a:ext>
            </a:extLst>
          </p:cNvPr>
          <p:cNvPicPr>
            <a:picLocks noGrp="1" noChangeAspect="1"/>
          </p:cNvPicPr>
          <p:nvPr>
            <p:ph idx="13"/>
          </p:nvPr>
        </p:nvPicPr>
        <p:blipFill>
          <a:blip r:embed="rId3"/>
          <a:stretch>
            <a:fillRect/>
          </a:stretch>
        </p:blipFill>
        <p:spPr>
          <a:xfrm>
            <a:off x="1499191" y="1667908"/>
            <a:ext cx="7541428" cy="4351338"/>
          </a:xfrm>
          <a:prstGeom prst="rect">
            <a:avLst/>
          </a:prstGeom>
        </p:spPr>
      </p:pic>
    </p:spTree>
    <p:extLst>
      <p:ext uri="{BB962C8B-B14F-4D97-AF65-F5344CB8AC3E}">
        <p14:creationId xmlns:p14="http://schemas.microsoft.com/office/powerpoint/2010/main" val="3743793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11</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p:txBody>
          <a:bodyPr/>
          <a:lstStyle/>
          <a:p>
            <a:r>
              <a:rPr lang="en-US" dirty="0"/>
              <a:t>Best Practices</a:t>
            </a:r>
          </a:p>
        </p:txBody>
      </p:sp>
      <p:sp>
        <p:nvSpPr>
          <p:cNvPr id="4" name="Subtitle 3">
            <a:extLst>
              <a:ext uri="{FF2B5EF4-FFF2-40B4-BE49-F238E27FC236}">
                <a16:creationId xmlns:a16="http://schemas.microsoft.com/office/drawing/2014/main" id="{8EB5E97A-AB12-469D-AD4E-0A3D0ED12D23}"/>
              </a:ext>
            </a:extLst>
          </p:cNvPr>
          <p:cNvSpPr>
            <a:spLocks noGrp="1"/>
          </p:cNvSpPr>
          <p:nvPr>
            <p:ph type="subTitle" idx="1"/>
          </p:nvPr>
        </p:nvSpPr>
        <p:spPr/>
        <p:txBody>
          <a:bodyPr/>
          <a:lstStyle/>
          <a:p>
            <a:r>
              <a:rPr lang="en-US" dirty="0"/>
              <a:t>Hiring and Candidate Support</a:t>
            </a:r>
          </a:p>
        </p:txBody>
      </p:sp>
    </p:spTree>
    <p:extLst>
      <p:ext uri="{BB962C8B-B14F-4D97-AF65-F5344CB8AC3E}">
        <p14:creationId xmlns:p14="http://schemas.microsoft.com/office/powerpoint/2010/main" val="102037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12</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3"/>
            <a:ext cx="10515600" cy="4966891"/>
          </a:xfrm>
        </p:spPr>
        <p:txBody>
          <a:bodyPr>
            <a:normAutofit fontScale="70000" lnSpcReduction="20000"/>
          </a:bodyPr>
          <a:lstStyle/>
          <a:p>
            <a:pPr>
              <a:spcBef>
                <a:spcPts val="1200"/>
              </a:spcBef>
              <a:buFont typeface="Wingdings" panose="05000000000000000000" pitchFamily="2" charset="2"/>
              <a:buChar char="ü"/>
            </a:pPr>
            <a:r>
              <a:rPr lang="en-US" sz="3100" dirty="0"/>
              <a:t>Prior to posting a position, determine the certification/endorsements required for the assignments</a:t>
            </a:r>
          </a:p>
          <a:p>
            <a:pPr marL="914400" lvl="2" indent="0">
              <a:spcBef>
                <a:spcPts val="1200"/>
              </a:spcBef>
              <a:buNone/>
            </a:pPr>
            <a:r>
              <a:rPr lang="en-US" sz="2600" dirty="0"/>
              <a:t>Assignment Credential Manuals (</a:t>
            </a:r>
            <a:r>
              <a:rPr lang="en-US" sz="2600" dirty="0">
                <a:hlinkClick r:id="rId3"/>
              </a:rPr>
              <a:t>https://www.sde.idaho.gov/cert-psc/cert/</a:t>
            </a:r>
            <a:r>
              <a:rPr lang="en-US" sz="2600" dirty="0"/>
              <a:t>) under Resource Files</a:t>
            </a:r>
          </a:p>
          <a:p>
            <a:pPr>
              <a:spcBef>
                <a:spcPts val="1200"/>
              </a:spcBef>
              <a:buFont typeface="Wingdings" panose="05000000000000000000" pitchFamily="2" charset="2"/>
              <a:buChar char="ü"/>
            </a:pPr>
            <a:r>
              <a:rPr lang="en-US" sz="3100" dirty="0"/>
              <a:t>Prior to hiring a candidate, ensure they hold the appropriate certification/endorsements</a:t>
            </a:r>
          </a:p>
          <a:p>
            <a:pPr marL="914400" lvl="2" indent="0">
              <a:spcBef>
                <a:spcPts val="1200"/>
              </a:spcBef>
              <a:buNone/>
            </a:pPr>
            <a:r>
              <a:rPr lang="en-US" sz="2600" dirty="0">
                <a:hlinkClick r:id="rId4"/>
              </a:rPr>
              <a:t>Certification Lookup Tool</a:t>
            </a:r>
            <a:endParaRPr lang="en-US" sz="2600" dirty="0"/>
          </a:p>
          <a:p>
            <a:pPr>
              <a:spcBef>
                <a:spcPts val="1200"/>
              </a:spcBef>
              <a:spcAft>
                <a:spcPts val="1200"/>
              </a:spcAft>
              <a:buFont typeface="Wingdings" panose="05000000000000000000" pitchFamily="2" charset="2"/>
              <a:buChar char="ü"/>
            </a:pPr>
            <a:r>
              <a:rPr lang="en-US" sz="3100" dirty="0"/>
              <a:t>LEA should do everything possible to hire an appropriately certified/endorsed person for the services to be provided.</a:t>
            </a:r>
          </a:p>
          <a:p>
            <a:pPr>
              <a:spcBef>
                <a:spcPts val="1200"/>
              </a:spcBef>
              <a:spcAft>
                <a:spcPts val="1200"/>
              </a:spcAft>
              <a:buFont typeface="Wingdings" panose="05000000000000000000" pitchFamily="2" charset="2"/>
              <a:buChar char="ü"/>
            </a:pPr>
            <a:r>
              <a:rPr lang="en-US" sz="3100" dirty="0"/>
              <a:t>If difficulty finding candidates for an open position, review certification/endorsements of current staff and see if movement might be beneficial</a:t>
            </a:r>
          </a:p>
          <a:p>
            <a:pPr>
              <a:spcBef>
                <a:spcPts val="1200"/>
              </a:spcBef>
              <a:spcAft>
                <a:spcPts val="1200"/>
              </a:spcAft>
              <a:buFont typeface="Wingdings" panose="05000000000000000000" pitchFamily="2" charset="2"/>
              <a:buChar char="ü"/>
            </a:pPr>
            <a:r>
              <a:rPr lang="en-US" sz="3100" dirty="0"/>
              <a:t>Reach out to local college/universities to see if they have a candidate who will be completing their teacher prep program soon. </a:t>
            </a:r>
          </a:p>
          <a:p>
            <a:pPr>
              <a:spcBef>
                <a:spcPts val="1200"/>
              </a:spcBef>
              <a:spcAft>
                <a:spcPts val="1200"/>
              </a:spcAft>
              <a:buFont typeface="Wingdings" panose="05000000000000000000" pitchFamily="2" charset="2"/>
              <a:buChar char="ü"/>
            </a:pPr>
            <a:r>
              <a:rPr lang="en-US" sz="3100" dirty="0"/>
              <a:t>If you have an applicant(s) for a certified position that does not hold appropriate certification/endorsement for the assignment, ensure they can met the qualifier(s) for Alternative Authorizations or Emergency Provisional Certificate.</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Best Practices</a:t>
            </a:r>
          </a:p>
        </p:txBody>
      </p:sp>
    </p:spTree>
    <p:extLst>
      <p:ext uri="{BB962C8B-B14F-4D97-AF65-F5344CB8AC3E}">
        <p14:creationId xmlns:p14="http://schemas.microsoft.com/office/powerpoint/2010/main" val="352494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13</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09549"/>
            <a:ext cx="10832408" cy="5651350"/>
          </a:xfrm>
        </p:spPr>
        <p:txBody>
          <a:bodyPr>
            <a:normAutofit fontScale="47500" lnSpcReduction="20000"/>
          </a:bodyPr>
          <a:lstStyle/>
          <a:p>
            <a:r>
              <a:rPr lang="en-US" sz="5100" dirty="0"/>
              <a:t>An Interim Certificate is for individuals that have not “fully” met current Idaho certification requirements.</a:t>
            </a:r>
          </a:p>
          <a:p>
            <a:pPr marL="0" indent="0">
              <a:buNone/>
            </a:pPr>
            <a:endParaRPr lang="en-US" sz="2100" dirty="0"/>
          </a:p>
          <a:p>
            <a:r>
              <a:rPr lang="en-US" sz="5100" dirty="0"/>
              <a:t>Interim Certificates have conditions that need to be completed by the individual in order to convert to a five (5) year renewable certificate – have a process in place where you can track these.</a:t>
            </a:r>
          </a:p>
          <a:p>
            <a:pPr marL="457200" lvl="1" indent="0">
              <a:buNone/>
            </a:pPr>
            <a:r>
              <a:rPr lang="en-US" sz="4200" dirty="0"/>
              <a:t>	Alternative Authorization (        most are now valid for three years)</a:t>
            </a:r>
          </a:p>
          <a:p>
            <a:pPr marL="457200" lvl="1" indent="0">
              <a:buNone/>
            </a:pPr>
            <a:r>
              <a:rPr lang="en-US" sz="4200" dirty="0"/>
              <a:t>	Non-Traditional Routes – (ABCTE, CSI, LCSC, TFA) (applicable to SDE only)</a:t>
            </a:r>
          </a:p>
          <a:p>
            <a:pPr marL="457200" lvl="1" indent="0">
              <a:buNone/>
            </a:pPr>
            <a:r>
              <a:rPr lang="en-US" sz="4200" dirty="0"/>
              <a:t>	Out of State</a:t>
            </a:r>
          </a:p>
          <a:p>
            <a:pPr marL="457200" lvl="1" indent="0">
              <a:buNone/>
            </a:pPr>
            <a:r>
              <a:rPr lang="en-US" sz="4200" dirty="0"/>
              <a:t>	Reinstatement</a:t>
            </a:r>
          </a:p>
          <a:p>
            <a:pPr marL="0" indent="0">
              <a:buNone/>
            </a:pPr>
            <a:endParaRPr lang="en-US" sz="2100" dirty="0"/>
          </a:p>
          <a:p>
            <a:r>
              <a:rPr lang="en-US" sz="5100" dirty="0"/>
              <a:t>Interim Certificates have conditions.  </a:t>
            </a:r>
          </a:p>
          <a:p>
            <a:pPr marL="457200" lvl="1" indent="0">
              <a:buNone/>
            </a:pPr>
            <a:endParaRPr lang="en-US" sz="2100" dirty="0"/>
          </a:p>
          <a:p>
            <a:r>
              <a:rPr lang="en-US" sz="5100" dirty="0"/>
              <a:t>Interim Certificates are </a:t>
            </a:r>
            <a:r>
              <a:rPr lang="en-US" sz="5100" b="1" dirty="0"/>
              <a:t>NOT</a:t>
            </a:r>
            <a:r>
              <a:rPr lang="en-US" sz="5100" dirty="0"/>
              <a:t> renewable</a:t>
            </a:r>
          </a:p>
          <a:p>
            <a:pPr marL="0" indent="0">
              <a:buNone/>
            </a:pPr>
            <a:endParaRPr lang="en-US" sz="2100" dirty="0"/>
          </a:p>
          <a:p>
            <a:r>
              <a:rPr lang="en-US" sz="5100" dirty="0"/>
              <a:t>Annually review progress of these individuals to ensure that they are completing their required conditions.</a:t>
            </a:r>
          </a:p>
          <a:p>
            <a:pPr lvl="1">
              <a:buFont typeface="Wingdings" panose="05000000000000000000" pitchFamily="2" charset="2"/>
              <a:buChar char="ü"/>
            </a:pPr>
            <a:r>
              <a:rPr lang="en-US" sz="4200" dirty="0"/>
              <a:t>Share the conditions with their school principal (evaluator) and include as part of their Individualized Professional Learning Plan.</a:t>
            </a:r>
          </a:p>
          <a:p>
            <a:endParaRPr lang="en-US" sz="21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Autofit/>
          </a:bodyPr>
          <a:lstStyle/>
          <a:p>
            <a:r>
              <a:rPr lang="en-US" dirty="0"/>
              <a:t>Interim Certificates (Valid – three years)</a:t>
            </a:r>
          </a:p>
        </p:txBody>
      </p:sp>
      <p:pic>
        <p:nvPicPr>
          <p:cNvPr id="7" name="Picture 6" descr="C:\Users\clackey\AppData\Local\Microsoft\Windows\INetCache\Content.MSO\C1B37420.tmp">
            <a:extLst>
              <a:ext uri="{FF2B5EF4-FFF2-40B4-BE49-F238E27FC236}">
                <a16:creationId xmlns:a16="http://schemas.microsoft.com/office/drawing/2014/main" id="{2B3129DA-350F-4E8C-B0BB-5CFA8536F99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165600" y="2743200"/>
            <a:ext cx="414992" cy="398915"/>
          </a:xfrm>
          <a:prstGeom prst="rect">
            <a:avLst/>
          </a:prstGeom>
          <a:noFill/>
          <a:ln>
            <a:noFill/>
          </a:ln>
        </p:spPr>
      </p:pic>
    </p:spTree>
    <p:extLst>
      <p:ext uri="{BB962C8B-B14F-4D97-AF65-F5344CB8AC3E}">
        <p14:creationId xmlns:p14="http://schemas.microsoft.com/office/powerpoint/2010/main" val="72191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Alternative Authorizations &amp; Assignment Credential Manual/Report| </a:t>
            </a:r>
            <a:fld id="{C26AAFF7-C4D7-4A72-B8FA-A17532192431}" type="slidenum">
              <a:rPr lang="en-US" smtClean="0"/>
              <a:pPr/>
              <a:t>14</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4953100"/>
          </a:xfrm>
        </p:spPr>
        <p:txBody>
          <a:bodyPr>
            <a:normAutofit fontScale="77500" lnSpcReduction="20000"/>
          </a:bodyPr>
          <a:lstStyle/>
          <a:p>
            <a:pPr marL="0" indent="0">
              <a:buNone/>
            </a:pPr>
            <a:r>
              <a:rPr lang="en-US" dirty="0"/>
              <a:t>The LOS Certificate is a three-year certificate</a:t>
            </a:r>
          </a:p>
          <a:p>
            <a:pPr lvl="1"/>
            <a:r>
              <a:rPr lang="en-US" dirty="0"/>
              <a:t>Honors industry experience as route to certification</a:t>
            </a:r>
          </a:p>
          <a:p>
            <a:pPr lvl="1"/>
            <a:r>
              <a:rPr lang="en-US" dirty="0"/>
              <a:t>For individuals that have not “fully” met current teacher pedagogy requirements</a:t>
            </a:r>
          </a:p>
          <a:p>
            <a:pPr marL="0" indent="0">
              <a:buNone/>
            </a:pPr>
            <a:r>
              <a:rPr lang="en-US" dirty="0"/>
              <a:t>Must qualify for both the </a:t>
            </a:r>
            <a:r>
              <a:rPr lang="en-US" b="1" dirty="0"/>
              <a:t>certificate</a:t>
            </a:r>
            <a:r>
              <a:rPr lang="en-US" dirty="0"/>
              <a:t> </a:t>
            </a:r>
            <a:r>
              <a:rPr lang="en-US" u="sng" dirty="0"/>
              <a:t>and</a:t>
            </a:r>
            <a:r>
              <a:rPr lang="en-US" dirty="0"/>
              <a:t> </a:t>
            </a:r>
            <a:r>
              <a:rPr lang="en-US" b="1" dirty="0"/>
              <a:t>endorsement</a:t>
            </a:r>
            <a:endParaRPr lang="en-US" dirty="0"/>
          </a:p>
          <a:p>
            <a:pPr lvl="1"/>
            <a:r>
              <a:rPr lang="en-US" dirty="0"/>
              <a:t>Certificate Qualifications:</a:t>
            </a:r>
          </a:p>
          <a:p>
            <a:pPr lvl="2">
              <a:buFont typeface="Wingdings" panose="05000000000000000000" pitchFamily="2" charset="2"/>
              <a:buChar char="ü"/>
            </a:pPr>
            <a:r>
              <a:rPr lang="en-US" dirty="0"/>
              <a:t>Hold or have held an IDCTE-approved industry certification in a field closely related to the content area</a:t>
            </a:r>
          </a:p>
          <a:p>
            <a:pPr lvl="2">
              <a:buFont typeface="Wingdings" panose="05000000000000000000" pitchFamily="2" charset="2"/>
              <a:buChar char="ü"/>
            </a:pPr>
            <a:r>
              <a:rPr lang="en-US" dirty="0"/>
              <a:t>Demonstrate minimum of 6,000 industry hours in closely related content area</a:t>
            </a:r>
          </a:p>
          <a:p>
            <a:pPr lvl="2">
              <a:buFont typeface="Wingdings" panose="05000000000000000000" pitchFamily="2" charset="2"/>
              <a:buChar char="ü"/>
            </a:pPr>
            <a:r>
              <a:rPr lang="en-US" dirty="0"/>
              <a:t>Hold a baccalaureate degree and a minimum of 2,000 industry hours in closely related content area</a:t>
            </a:r>
          </a:p>
          <a:p>
            <a:pPr lvl="1"/>
            <a:r>
              <a:rPr lang="en-US" dirty="0"/>
              <a:t>Endorsement Qualifications:</a:t>
            </a:r>
          </a:p>
          <a:p>
            <a:pPr lvl="2">
              <a:buFont typeface="Wingdings" panose="05000000000000000000" pitchFamily="2" charset="2"/>
              <a:buChar char="ü"/>
            </a:pPr>
            <a:r>
              <a:rPr lang="en-US" dirty="0"/>
              <a:t>Per language in State Board of Education policy, Section IV.E.8</a:t>
            </a:r>
          </a:p>
          <a:p>
            <a:pPr lvl="2">
              <a:buFont typeface="Courier New" panose="02070309020205020404" pitchFamily="49" charset="0"/>
              <a:buChar char="o"/>
            </a:pPr>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205704" y="8201"/>
            <a:ext cx="10515600" cy="988601"/>
          </a:xfrm>
        </p:spPr>
        <p:txBody>
          <a:bodyPr>
            <a:noAutofit/>
          </a:bodyPr>
          <a:lstStyle/>
          <a:p>
            <a:r>
              <a:rPr lang="en-US" dirty="0"/>
              <a:t>Limited Occupational Specialist Certificate</a:t>
            </a:r>
          </a:p>
        </p:txBody>
      </p:sp>
    </p:spTree>
    <p:extLst>
      <p:ext uri="{BB962C8B-B14F-4D97-AF65-F5344CB8AC3E}">
        <p14:creationId xmlns:p14="http://schemas.microsoft.com/office/powerpoint/2010/main" val="1562003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Alternative Authorizations &amp; Assignment Credential Manual/Report| </a:t>
            </a:r>
            <a:fld id="{C26AAFF7-C4D7-4A72-B8FA-A17532192431}" type="slidenum">
              <a:rPr lang="en-US" smtClean="0"/>
              <a:pPr/>
              <a:t>15</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4953100"/>
          </a:xfrm>
        </p:spPr>
        <p:txBody>
          <a:bodyPr>
            <a:normAutofit fontScale="77500" lnSpcReduction="20000"/>
          </a:bodyPr>
          <a:lstStyle/>
          <a:p>
            <a:pPr marL="0" indent="0">
              <a:buNone/>
            </a:pPr>
            <a:r>
              <a:rPr lang="en-US" dirty="0"/>
              <a:t>LOS Certificates </a:t>
            </a:r>
            <a:r>
              <a:rPr lang="en-US" u="sng" dirty="0"/>
              <a:t>always</a:t>
            </a:r>
            <a:r>
              <a:rPr lang="en-US" dirty="0"/>
              <a:t> have conditions. </a:t>
            </a:r>
          </a:p>
          <a:p>
            <a:pPr marL="0" indent="0">
              <a:buNone/>
            </a:pPr>
            <a:endParaRPr lang="en-US" sz="1600" dirty="0"/>
          </a:p>
          <a:p>
            <a:pPr marL="0" indent="0">
              <a:buNone/>
            </a:pPr>
            <a:r>
              <a:rPr lang="en-US" dirty="0"/>
              <a:t>To move to renewable five-year SOS or AOS:</a:t>
            </a:r>
          </a:p>
          <a:p>
            <a:pPr lvl="1">
              <a:buFont typeface="Wingdings" panose="05000000000000000000" pitchFamily="2" charset="2"/>
              <a:buChar char="ü"/>
            </a:pPr>
            <a:r>
              <a:rPr lang="en-US" sz="3400" dirty="0"/>
              <a:t>Complete Pre-Service Academy, First Camp, and Second Camp</a:t>
            </a:r>
          </a:p>
          <a:p>
            <a:pPr lvl="1">
              <a:buFont typeface="Wingdings" panose="05000000000000000000" pitchFamily="2" charset="2"/>
              <a:buChar char="ü"/>
            </a:pPr>
            <a:r>
              <a:rPr lang="en-US" sz="3400" dirty="0"/>
              <a:t>Declare route through </a:t>
            </a:r>
            <a:r>
              <a:rPr lang="en-US" sz="3400" b="1" dirty="0"/>
              <a:t>Professional Development Plan</a:t>
            </a:r>
          </a:p>
          <a:p>
            <a:pPr marL="914400" lvl="2" indent="0">
              <a:buNone/>
            </a:pPr>
            <a:r>
              <a:rPr lang="en-US" sz="3400" dirty="0"/>
              <a:t>	Coursework through ISU or UI</a:t>
            </a:r>
          </a:p>
          <a:p>
            <a:pPr marL="914400" lvl="2" indent="0">
              <a:buNone/>
            </a:pPr>
            <a:r>
              <a:rPr lang="en-US" sz="3400" dirty="0"/>
              <a:t>	Coursework through </a:t>
            </a:r>
            <a:r>
              <a:rPr lang="en-US" sz="3400" i="1" dirty="0"/>
              <a:t>InSpIRE Ready!</a:t>
            </a:r>
          </a:p>
          <a:p>
            <a:pPr lvl="1">
              <a:buFont typeface="Wingdings" panose="05000000000000000000" pitchFamily="2" charset="2"/>
              <a:buChar char="ü"/>
            </a:pPr>
            <a:r>
              <a:rPr lang="en-US" sz="3400" dirty="0"/>
              <a:t>State CTE mentor will support candidate</a:t>
            </a:r>
          </a:p>
          <a:p>
            <a:pPr marL="457200" lvl="1" indent="0">
              <a:buNone/>
            </a:pPr>
            <a:endParaRPr lang="en-US" sz="1400" dirty="0"/>
          </a:p>
          <a:p>
            <a:pPr marL="0" indent="0">
              <a:buNone/>
            </a:pPr>
            <a:r>
              <a:rPr lang="en-US" dirty="0"/>
              <a:t>Annually review progress of these individuals to ensure that they are completing their required conditions.</a:t>
            </a:r>
          </a:p>
          <a:p>
            <a:pPr lvl="1">
              <a:lnSpc>
                <a:spcPct val="120000"/>
              </a:lnSpc>
              <a:spcBef>
                <a:spcPts val="0"/>
              </a:spcBef>
              <a:buFont typeface="Wingdings" panose="05000000000000000000" pitchFamily="2" charset="2"/>
              <a:buChar char="ü"/>
            </a:pPr>
            <a:r>
              <a:rPr lang="en-US" sz="3400" dirty="0"/>
              <a:t>Share the conditions with their school principal (evaluator) and include as part of their Individualized Professional Learning Plan</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Autofit/>
          </a:bodyPr>
          <a:lstStyle/>
          <a:p>
            <a:r>
              <a:rPr lang="en-US" dirty="0"/>
              <a:t>Limited Occupational Specialist Certificate </a:t>
            </a:r>
            <a:r>
              <a:rPr lang="en-US" sz="3200" b="0" dirty="0"/>
              <a:t>(continued)</a:t>
            </a:r>
          </a:p>
        </p:txBody>
      </p:sp>
    </p:spTree>
    <p:extLst>
      <p:ext uri="{BB962C8B-B14F-4D97-AF65-F5344CB8AC3E}">
        <p14:creationId xmlns:p14="http://schemas.microsoft.com/office/powerpoint/2010/main" val="109121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16</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a:xfrm>
            <a:off x="223488" y="1824715"/>
            <a:ext cx="9144000" cy="1876899"/>
          </a:xfrm>
        </p:spPr>
        <p:txBody>
          <a:bodyPr/>
          <a:lstStyle/>
          <a:p>
            <a:r>
              <a:rPr lang="en-US" dirty="0"/>
              <a:t>Alternative Authorizations, Emergency Provisional and </a:t>
            </a:r>
            <a:br>
              <a:rPr lang="en-US" dirty="0"/>
            </a:br>
            <a:r>
              <a:rPr lang="en-US" dirty="0"/>
              <a:t>Non-Traditional</a:t>
            </a:r>
          </a:p>
        </p:txBody>
      </p:sp>
    </p:spTree>
    <p:extLst>
      <p:ext uri="{BB962C8B-B14F-4D97-AF65-F5344CB8AC3E}">
        <p14:creationId xmlns:p14="http://schemas.microsoft.com/office/powerpoint/2010/main" val="3822677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3783D6-45D0-4D46-9410-639CB6B851D7}"/>
              </a:ext>
            </a:extLst>
          </p:cNvPr>
          <p:cNvSpPr>
            <a:spLocks noGrp="1"/>
          </p:cNvSpPr>
          <p:nvPr>
            <p:ph idx="13"/>
          </p:nvPr>
        </p:nvSpPr>
        <p:spPr>
          <a:xfrm>
            <a:off x="591057" y="1451293"/>
            <a:ext cx="10515600" cy="5132388"/>
          </a:xfrm>
        </p:spPr>
        <p:txBody>
          <a:bodyPr>
            <a:normAutofit fontScale="55000" lnSpcReduction="20000"/>
          </a:bodyPr>
          <a:lstStyle/>
          <a:p>
            <a:r>
              <a:rPr lang="en-US" sz="4400" dirty="0"/>
              <a:t>Applications for Alternative Authorizations and Emergency Provisionals are a joint application between the LEA and candidate.</a:t>
            </a:r>
          </a:p>
          <a:p>
            <a:pPr marL="0" indent="0">
              <a:buNone/>
            </a:pPr>
            <a:endParaRPr lang="en-US" sz="2500" dirty="0"/>
          </a:p>
          <a:p>
            <a:r>
              <a:rPr lang="en-US" sz="4400" dirty="0"/>
              <a:t>All sections must be completed and signed.</a:t>
            </a:r>
          </a:p>
          <a:p>
            <a:endParaRPr lang="en-US" sz="2500" dirty="0"/>
          </a:p>
          <a:p>
            <a:r>
              <a:rPr lang="en-US" sz="4400" dirty="0"/>
              <a:t>Review and follow the guidelines in the SDE and CTE application packets. </a:t>
            </a:r>
          </a:p>
          <a:p>
            <a:endParaRPr lang="en-US" sz="2500" dirty="0"/>
          </a:p>
          <a:p>
            <a:r>
              <a:rPr lang="en-US" sz="4400" dirty="0"/>
              <a:t>Include all necessary documents required for a complete application. </a:t>
            </a:r>
          </a:p>
          <a:p>
            <a:endParaRPr lang="en-US" sz="2500" dirty="0"/>
          </a:p>
          <a:p>
            <a:r>
              <a:rPr lang="en-US" sz="4400" dirty="0"/>
              <a:t>Complete alternative authorization applications are now approved by Teacher Certification staff.</a:t>
            </a:r>
          </a:p>
          <a:p>
            <a:pPr marL="0" indent="0">
              <a:buNone/>
            </a:pPr>
            <a:endParaRPr lang="en-US" sz="2500" dirty="0"/>
          </a:p>
          <a:p>
            <a:r>
              <a:rPr lang="en-US" sz="4400" dirty="0"/>
              <a:t>Emergency Provisional applications are approved by the State Board of Education.</a:t>
            </a:r>
          </a:p>
          <a:p>
            <a:pPr marL="0" indent="0">
              <a:buNone/>
            </a:pPr>
            <a:endParaRPr lang="en-US" sz="2200" dirty="0"/>
          </a:p>
          <a:p>
            <a:r>
              <a:rPr lang="en-US" sz="4400" dirty="0"/>
              <a:t>Applications that are still incomplete at the end of the school year will not be approved.</a:t>
            </a:r>
          </a:p>
          <a:p>
            <a:endParaRPr lang="en-US" dirty="0"/>
          </a:p>
          <a:p>
            <a:endParaRPr lang="en-US" dirty="0"/>
          </a:p>
          <a:p>
            <a:endParaRPr lang="en-US" dirty="0"/>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E9D63153-13AE-4BB2-B79B-C5CE84F4CE0A}"/>
              </a:ext>
            </a:extLst>
          </p:cNvPr>
          <p:cNvSpPr>
            <a:spLocks noGrp="1"/>
          </p:cNvSpPr>
          <p:nvPr>
            <p:ph type="sldNum" sz="quarter" idx="12"/>
          </p:nvPr>
        </p:nvSpPr>
        <p:spPr>
          <a:xfrm>
            <a:off x="6658708" y="6395774"/>
            <a:ext cx="5315154" cy="365125"/>
          </a:xfrm>
        </p:spPr>
        <p:txBody>
          <a:bodyPr/>
          <a:lstStyle/>
          <a:p>
            <a:r>
              <a:rPr lang="en-US" dirty="0"/>
              <a:t>Educator Career Fair Technical Assistance | </a:t>
            </a:r>
            <a:fld id="{C26AAFF7-C4D7-4A72-B8FA-A17532192431}" type="slidenum">
              <a:rPr lang="en-US" smtClean="0"/>
              <a:pPr/>
              <a:t>17</a:t>
            </a:fld>
            <a:endParaRPr lang="en-US" dirty="0"/>
          </a:p>
        </p:txBody>
      </p:sp>
      <p:sp>
        <p:nvSpPr>
          <p:cNvPr id="4" name="Title 3">
            <a:extLst>
              <a:ext uri="{FF2B5EF4-FFF2-40B4-BE49-F238E27FC236}">
                <a16:creationId xmlns:a16="http://schemas.microsoft.com/office/drawing/2014/main" id="{8D8BB7B8-2794-40A8-9661-C8C1900B494F}"/>
              </a:ext>
            </a:extLst>
          </p:cNvPr>
          <p:cNvSpPr>
            <a:spLocks noGrp="1"/>
          </p:cNvSpPr>
          <p:nvPr>
            <p:ph type="title"/>
          </p:nvPr>
        </p:nvSpPr>
        <p:spPr/>
        <p:txBody>
          <a:bodyPr/>
          <a:lstStyle/>
          <a:p>
            <a:r>
              <a:rPr lang="en-US" dirty="0"/>
              <a:t>Application Quick Info</a:t>
            </a:r>
          </a:p>
        </p:txBody>
      </p:sp>
    </p:spTree>
    <p:extLst>
      <p:ext uri="{BB962C8B-B14F-4D97-AF65-F5344CB8AC3E}">
        <p14:creationId xmlns:p14="http://schemas.microsoft.com/office/powerpoint/2010/main" val="1644655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CB6B73-5725-4D64-A0B1-4AC06EA73721}"/>
              </a:ext>
            </a:extLst>
          </p:cNvPr>
          <p:cNvSpPr>
            <a:spLocks noGrp="1"/>
          </p:cNvSpPr>
          <p:nvPr>
            <p:ph type="sldNum" sz="quarter" idx="12"/>
          </p:nvPr>
        </p:nvSpPr>
        <p:spPr>
          <a:xfrm>
            <a:off x="6744044" y="6395774"/>
            <a:ext cx="5229818" cy="365125"/>
          </a:xfrm>
        </p:spPr>
        <p:txBody>
          <a:bodyPr/>
          <a:lstStyle/>
          <a:p>
            <a:r>
              <a:rPr lang="en-US" dirty="0"/>
              <a:t>Educator Career Fair Technical Assistance | </a:t>
            </a:r>
            <a:fld id="{C26AAFF7-C4D7-4A72-B8FA-A17532192431}" type="slidenum">
              <a:rPr lang="en-US" smtClean="0"/>
              <a:pPr/>
              <a:t>18</a:t>
            </a:fld>
            <a:endParaRPr lang="en-US" dirty="0"/>
          </a:p>
        </p:txBody>
      </p:sp>
      <p:sp>
        <p:nvSpPr>
          <p:cNvPr id="6" name="Rectangle 5">
            <a:extLst>
              <a:ext uri="{FF2B5EF4-FFF2-40B4-BE49-F238E27FC236}">
                <a16:creationId xmlns:a16="http://schemas.microsoft.com/office/drawing/2014/main" id="{EA473CEE-3A66-4535-9153-0F5357729EDC}"/>
              </a:ext>
            </a:extLst>
          </p:cNvPr>
          <p:cNvSpPr/>
          <p:nvPr/>
        </p:nvSpPr>
        <p:spPr>
          <a:xfrm>
            <a:off x="434303" y="1354790"/>
            <a:ext cx="8440755" cy="5632311"/>
          </a:xfrm>
          <a:prstGeom prst="rect">
            <a:avLst/>
          </a:prstGeom>
        </p:spPr>
        <p:txBody>
          <a:bodyPr wrap="square">
            <a:spAutoFit/>
          </a:bodyPr>
          <a:lstStyle/>
          <a:p>
            <a:pPr marL="342900" indent="-342900">
              <a:buFont typeface="Arial" panose="020B0604020202020204" pitchFamily="34" charset="0"/>
              <a:buChar char="•"/>
            </a:pPr>
            <a:r>
              <a:rPr lang="en-US" sz="2000" dirty="0"/>
              <a:t>Complete alternative authorization applications can be approved by the certification staff throughout the year regardless of the PSC meeting dates.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Atypical alternative authorization applications must be received by specific due dates (coming soon) in order to be vetted by the teacher certification staff.  These will be reviewed by the Authorization Committee at the Professional Standards Commission’s (PSC) meeting, which meets five times per year.</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Emergency Provisional applications are now approved by the State Board of Education. The applications must be received by specific due dates (coming soon) in order to be vetted by the teacher certification staff in time for the State Board of Education agenda.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annual Alternative Authorization/Provisional Submission Schedule (coming soon) is located at: </a:t>
            </a:r>
            <a:r>
              <a:rPr lang="en-US" sz="2000" dirty="0">
                <a:hlinkClick r:id="rId3"/>
              </a:rPr>
              <a:t>https://www.sde.idaho.gov/cert-psc/cert/apply/alt-auth.html</a:t>
            </a:r>
            <a:r>
              <a:rPr lang="en-US" sz="2000" dirty="0"/>
              <a:t>. </a:t>
            </a:r>
          </a:p>
          <a:p>
            <a:pPr marL="285750" indent="-285750">
              <a:buFont typeface="Arial" panose="020B0604020202020204" pitchFamily="34" charset="0"/>
              <a:buChar char="•"/>
            </a:pPr>
            <a:endParaRPr lang="en-US" sz="2000" dirty="0"/>
          </a:p>
        </p:txBody>
      </p:sp>
      <p:sp>
        <p:nvSpPr>
          <p:cNvPr id="4" name="Title 3">
            <a:extLst>
              <a:ext uri="{FF2B5EF4-FFF2-40B4-BE49-F238E27FC236}">
                <a16:creationId xmlns:a16="http://schemas.microsoft.com/office/drawing/2014/main" id="{D99B35C2-C895-48EB-BBEF-2A0DD6A0AA2D}"/>
              </a:ext>
            </a:extLst>
          </p:cNvPr>
          <p:cNvSpPr>
            <a:spLocks noGrp="1"/>
          </p:cNvSpPr>
          <p:nvPr>
            <p:ph type="title"/>
          </p:nvPr>
        </p:nvSpPr>
        <p:spPr/>
        <p:txBody>
          <a:bodyPr/>
          <a:lstStyle/>
          <a:p>
            <a:r>
              <a:rPr lang="en-US" dirty="0"/>
              <a:t>Application Timelines</a:t>
            </a:r>
          </a:p>
        </p:txBody>
      </p:sp>
      <p:pic>
        <p:nvPicPr>
          <p:cNvPr id="1026" name="Picture 2" descr="Coming Soon Page - nopCommerce">
            <a:extLst>
              <a:ext uri="{FF2B5EF4-FFF2-40B4-BE49-F238E27FC236}">
                <a16:creationId xmlns:a16="http://schemas.microsoft.com/office/drawing/2014/main" id="{8A5EB380-EE18-4220-AB28-82BF2C540D7E}"/>
              </a:ext>
            </a:extLst>
          </p:cNvPr>
          <p:cNvPicPr>
            <a:picLocks noGrp="1" noChangeAspect="1" noChangeArrowheads="1"/>
          </p:cNvPicPr>
          <p:nvPr>
            <p:ph idx="13"/>
          </p:nvPr>
        </p:nvPicPr>
        <p:blipFill>
          <a:blip r:embed="rId4">
            <a:extLst>
              <a:ext uri="{28A0092B-C50C-407E-A947-70E740481C1C}">
                <a14:useLocalDpi xmlns:a14="http://schemas.microsoft.com/office/drawing/2010/main" val="0"/>
              </a:ext>
            </a:extLst>
          </a:blip>
          <a:srcRect/>
          <a:stretch>
            <a:fillRect/>
          </a:stretch>
        </p:blipFill>
        <p:spPr bwMode="auto">
          <a:xfrm>
            <a:off x="8726451" y="4898921"/>
            <a:ext cx="1265004" cy="12706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52E35E0-9BF1-4745-AB6F-4C07ACE7B2E0}"/>
              </a:ext>
            </a:extLst>
          </p:cNvPr>
          <p:cNvSpPr/>
          <p:nvPr/>
        </p:nvSpPr>
        <p:spPr>
          <a:xfrm>
            <a:off x="8875059" y="1739232"/>
            <a:ext cx="2994512" cy="2308324"/>
          </a:xfrm>
          <a:prstGeom prst="rect">
            <a:avLst/>
          </a:prstGeom>
        </p:spPr>
        <p:txBody>
          <a:bodyPr wrap="square">
            <a:spAutoFit/>
          </a:bodyPr>
          <a:lstStyle/>
          <a:p>
            <a:r>
              <a:rPr lang="en-US" b="1" dirty="0">
                <a:solidFill>
                  <a:srgbClr val="FF0000"/>
                </a:solidFill>
              </a:rPr>
              <a:t>IMPORTANT: </a:t>
            </a:r>
            <a:r>
              <a:rPr lang="en-US" dirty="0"/>
              <a:t>Emergency Provisional applications received after January 1 of the school year must be due to the school district or charter school loosing a staff member after January 1 of the school year.</a:t>
            </a:r>
          </a:p>
        </p:txBody>
      </p:sp>
    </p:spTree>
    <p:extLst>
      <p:ext uri="{BB962C8B-B14F-4D97-AF65-F5344CB8AC3E}">
        <p14:creationId xmlns:p14="http://schemas.microsoft.com/office/powerpoint/2010/main" val="3324790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49D928-73F4-438E-814E-21BCA16C2B30}"/>
              </a:ext>
            </a:extLst>
          </p:cNvPr>
          <p:cNvSpPr>
            <a:spLocks noGrp="1"/>
          </p:cNvSpPr>
          <p:nvPr>
            <p:ph idx="13"/>
          </p:nvPr>
        </p:nvSpPr>
        <p:spPr/>
        <p:txBody>
          <a:bodyPr anchor="ctr">
            <a:normAutofit/>
          </a:bodyPr>
          <a:lstStyle/>
          <a:p>
            <a:pPr lvl="1"/>
            <a:r>
              <a:rPr lang="en-US" b="1" dirty="0"/>
              <a:t>Content Specialist</a:t>
            </a:r>
          </a:p>
          <a:p>
            <a:pPr marL="914400" lvl="2" indent="0">
              <a:buNone/>
            </a:pPr>
            <a:endParaRPr lang="en-US" sz="2400" b="1" dirty="0"/>
          </a:p>
          <a:p>
            <a:pPr lvl="1"/>
            <a:r>
              <a:rPr lang="en-US" b="1" dirty="0"/>
              <a:t>Teacher to New </a:t>
            </a:r>
          </a:p>
          <a:p>
            <a:pPr marL="914400" lvl="2" indent="0">
              <a:buNone/>
            </a:pPr>
            <a:r>
              <a:rPr lang="en-US" sz="2400" b="1" dirty="0"/>
              <a:t>- Certificate</a:t>
            </a:r>
          </a:p>
          <a:p>
            <a:pPr marL="914400" lvl="2" indent="0">
              <a:buNone/>
            </a:pPr>
            <a:r>
              <a:rPr lang="en-US" sz="2400" b="1" dirty="0"/>
              <a:t>- Endorsement</a:t>
            </a:r>
          </a:p>
          <a:p>
            <a:pPr lvl="1"/>
            <a:endParaRPr lang="en-US" sz="2400" b="1" dirty="0"/>
          </a:p>
          <a:p>
            <a:pPr lvl="1"/>
            <a:r>
              <a:rPr lang="en-US" b="1" dirty="0"/>
              <a:t>Pupil Service Staff </a:t>
            </a:r>
          </a:p>
        </p:txBody>
      </p:sp>
      <p:sp>
        <p:nvSpPr>
          <p:cNvPr id="3" name="Slide Number Placeholder 2">
            <a:extLst>
              <a:ext uri="{FF2B5EF4-FFF2-40B4-BE49-F238E27FC236}">
                <a16:creationId xmlns:a16="http://schemas.microsoft.com/office/drawing/2014/main" id="{72636D66-3840-43B2-94EC-07AC53BB230C}"/>
              </a:ext>
            </a:extLst>
          </p:cNvPr>
          <p:cNvSpPr>
            <a:spLocks noGrp="1"/>
          </p:cNvSpPr>
          <p:nvPr>
            <p:ph type="sldNum" sz="quarter" idx="12"/>
          </p:nvPr>
        </p:nvSpPr>
        <p:spPr>
          <a:xfrm>
            <a:off x="5697415" y="6395774"/>
            <a:ext cx="6276447" cy="365125"/>
          </a:xfrm>
        </p:spPr>
        <p:txBody>
          <a:bodyPr/>
          <a:lstStyle/>
          <a:p>
            <a:r>
              <a:rPr lang="en-US" dirty="0"/>
              <a:t>Educator Career Fair Technical Assistance | </a:t>
            </a:r>
            <a:fld id="{C26AAFF7-C4D7-4A72-B8FA-A17532192431}" type="slidenum">
              <a:rPr lang="en-US" smtClean="0"/>
              <a:pPr/>
              <a:t>19</a:t>
            </a:fld>
            <a:endParaRPr lang="en-US" dirty="0"/>
          </a:p>
        </p:txBody>
      </p:sp>
      <p:sp>
        <p:nvSpPr>
          <p:cNvPr id="4" name="Title 3">
            <a:extLst>
              <a:ext uri="{FF2B5EF4-FFF2-40B4-BE49-F238E27FC236}">
                <a16:creationId xmlns:a16="http://schemas.microsoft.com/office/drawing/2014/main" id="{A4B2A202-BA5E-4332-8433-75BD6DBDB8EE}"/>
              </a:ext>
            </a:extLst>
          </p:cNvPr>
          <p:cNvSpPr>
            <a:spLocks noGrp="1"/>
          </p:cNvSpPr>
          <p:nvPr>
            <p:ph type="title"/>
          </p:nvPr>
        </p:nvSpPr>
        <p:spPr/>
        <p:txBody>
          <a:bodyPr>
            <a:normAutofit/>
          </a:bodyPr>
          <a:lstStyle/>
          <a:p>
            <a:r>
              <a:rPr lang="en-US" dirty="0"/>
              <a:t>Alternative Authorizations </a:t>
            </a:r>
          </a:p>
        </p:txBody>
      </p:sp>
    </p:spTree>
    <p:extLst>
      <p:ext uri="{BB962C8B-B14F-4D97-AF65-F5344CB8AC3E}">
        <p14:creationId xmlns:p14="http://schemas.microsoft.com/office/powerpoint/2010/main" val="399495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a:t>
            </a:r>
            <a:fld id="{C26AAFF7-C4D7-4A72-B8FA-A17532192431}" type="slidenum">
              <a:rPr lang="en-US" smtClean="0"/>
              <a:pPr/>
              <a:t>2</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252025"/>
            <a:ext cx="10515600" cy="4712677"/>
          </a:xfrm>
        </p:spPr>
        <p:txBody>
          <a:bodyPr>
            <a:normAutofit fontScale="85000" lnSpcReduction="20000"/>
          </a:bodyPr>
          <a:lstStyle/>
          <a:p>
            <a:r>
              <a:rPr lang="en-US" sz="3900" dirty="0"/>
              <a:t>Hiring</a:t>
            </a:r>
            <a:r>
              <a:rPr lang="en-US" dirty="0"/>
              <a:t> Requirements</a:t>
            </a:r>
          </a:p>
          <a:p>
            <a:pPr marL="457200" lvl="1" indent="0">
              <a:buSzPct val="75000"/>
              <a:buNone/>
            </a:pPr>
            <a:r>
              <a:rPr lang="en-US" sz="3200" dirty="0"/>
              <a:t>     Background Investigation Checks &amp; Certification</a:t>
            </a:r>
          </a:p>
          <a:p>
            <a:pPr>
              <a:lnSpc>
                <a:spcPct val="100000"/>
              </a:lnSpc>
              <a:buSzPct val="100000"/>
            </a:pPr>
            <a:r>
              <a:rPr lang="en-US" sz="3900" dirty="0"/>
              <a:t>Best</a:t>
            </a:r>
            <a:r>
              <a:rPr lang="en-US" dirty="0"/>
              <a:t> Practices</a:t>
            </a:r>
          </a:p>
          <a:p>
            <a:pPr marL="914400" lvl="2" indent="0">
              <a:lnSpc>
                <a:spcPct val="100000"/>
              </a:lnSpc>
              <a:buSzPct val="100000"/>
              <a:buNone/>
            </a:pPr>
            <a:r>
              <a:rPr lang="en-US" dirty="0"/>
              <a:t>Hiring and Candidate Support</a:t>
            </a:r>
          </a:p>
          <a:p>
            <a:pPr marL="914400" lvl="2" indent="0">
              <a:lnSpc>
                <a:spcPct val="100000"/>
              </a:lnSpc>
              <a:buSzPct val="100000"/>
              <a:buNone/>
            </a:pPr>
            <a:r>
              <a:rPr lang="en-US" dirty="0"/>
              <a:t>Limited Occupational Specialist</a:t>
            </a:r>
          </a:p>
          <a:p>
            <a:r>
              <a:rPr lang="en-US" sz="3900" dirty="0"/>
              <a:t>Alternative Authorizations, Emergency Provisional and Non-Traditional Routes</a:t>
            </a:r>
          </a:p>
          <a:p>
            <a:pPr marL="457200" lvl="1" indent="0">
              <a:lnSpc>
                <a:spcPct val="100000"/>
              </a:lnSpc>
              <a:buSzPct val="100000"/>
              <a:buNone/>
            </a:pPr>
            <a:r>
              <a:rPr lang="en-US" sz="3200" dirty="0"/>
              <a:t>	</a:t>
            </a:r>
            <a:r>
              <a:rPr lang="en-US" dirty="0"/>
              <a:t>Application Timelines, Types and the Qualifications</a:t>
            </a:r>
          </a:p>
          <a:p>
            <a:r>
              <a:rPr lang="en-US" sz="3900" dirty="0"/>
              <a:t>Guidance Resources </a:t>
            </a:r>
          </a:p>
          <a:p>
            <a:pPr marL="914400" lvl="2" indent="0">
              <a:buNone/>
            </a:pPr>
            <a:r>
              <a:rPr lang="en-US" dirty="0"/>
              <a:t>Assignment Reporting Guidance </a:t>
            </a:r>
          </a:p>
          <a:p>
            <a:pPr marL="914400" lvl="2" indent="0">
              <a:buNone/>
            </a:pPr>
            <a:r>
              <a:rPr lang="en-US" dirty="0"/>
              <a:t>Assignment Credential Manuals &amp; Report</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Agenda</a:t>
            </a:r>
          </a:p>
        </p:txBody>
      </p:sp>
    </p:spTree>
    <p:extLst>
      <p:ext uri="{BB962C8B-B14F-4D97-AF65-F5344CB8AC3E}">
        <p14:creationId xmlns:p14="http://schemas.microsoft.com/office/powerpoint/2010/main" val="7565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506308" y="6395774"/>
            <a:ext cx="5467554" cy="365125"/>
          </a:xfrm>
        </p:spPr>
        <p:txBody>
          <a:bodyPr/>
          <a:lstStyle/>
          <a:p>
            <a:r>
              <a:rPr lang="en-US" dirty="0"/>
              <a:t>Educator Career Fair Technical Assistance | </a:t>
            </a:r>
            <a:fld id="{C26AAFF7-C4D7-4A72-B8FA-A17532192431}" type="slidenum">
              <a:rPr lang="en-US" smtClean="0"/>
              <a:pPr/>
              <a:t>20</a:t>
            </a:fld>
            <a:endParaRPr lang="en-US" dirty="0"/>
          </a:p>
        </p:txBody>
      </p:sp>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687612" y="1157561"/>
            <a:ext cx="10515600" cy="5420775"/>
          </a:xfrm>
        </p:spPr>
        <p:txBody>
          <a:bodyPr>
            <a:normAutofit fontScale="25000" lnSpcReduction="20000"/>
          </a:bodyPr>
          <a:lstStyle/>
          <a:p>
            <a:pPr marL="0" indent="0">
              <a:buNone/>
            </a:pPr>
            <a:r>
              <a:rPr lang="en-US" sz="12000" b="1" dirty="0"/>
              <a:t>Content Specialist (SDE)</a:t>
            </a:r>
          </a:p>
          <a:p>
            <a:pPr marL="0" indent="0">
              <a:buNone/>
            </a:pPr>
            <a:r>
              <a:rPr lang="en-US" sz="8000" dirty="0"/>
              <a:t>This authorization grants an interim certificate that allows individuals to serve as the teacher of record while pursuing standard certification.</a:t>
            </a:r>
          </a:p>
          <a:p>
            <a:pPr marL="0" indent="0">
              <a:buNone/>
            </a:pPr>
            <a:endParaRPr lang="en-US" sz="8000" dirty="0"/>
          </a:p>
          <a:p>
            <a:pPr lvl="1">
              <a:buFont typeface="Wingdings" panose="05000000000000000000" pitchFamily="2" charset="2"/>
              <a:buChar char="v"/>
            </a:pPr>
            <a:r>
              <a:rPr lang="en-US" sz="8000" dirty="0"/>
              <a:t>Will be issued a three-year interim certificate</a:t>
            </a:r>
          </a:p>
          <a:p>
            <a:pPr lvl="1">
              <a:buFont typeface="Wingdings" panose="05000000000000000000" pitchFamily="2" charset="2"/>
              <a:buChar char="v"/>
            </a:pPr>
            <a:r>
              <a:rPr lang="en-US" sz="8000" dirty="0"/>
              <a:t>Application versions for SDE and CTE</a:t>
            </a:r>
          </a:p>
          <a:p>
            <a:pPr marL="0" indent="0">
              <a:buNone/>
            </a:pPr>
            <a:endParaRPr lang="en-US" sz="8000" dirty="0"/>
          </a:p>
          <a:p>
            <a:r>
              <a:rPr lang="en-US" sz="8000" b="1" dirty="0"/>
              <a:t>Application Qualification Requirement</a:t>
            </a:r>
          </a:p>
          <a:p>
            <a:pPr lvl="2">
              <a:buFont typeface="Wingdings" panose="05000000000000000000" pitchFamily="2" charset="2"/>
              <a:buChar char="ü"/>
            </a:pPr>
            <a:r>
              <a:rPr lang="en-US" sz="8000" dirty="0"/>
              <a:t>All candidates must hold a minimum of a baccalaureate degree, </a:t>
            </a:r>
            <a:r>
              <a:rPr lang="en-US" sz="8000" b="1" dirty="0"/>
              <a:t>OR</a:t>
            </a:r>
          </a:p>
          <a:p>
            <a:pPr lvl="2">
              <a:buFont typeface="Wingdings" panose="05000000000000000000" pitchFamily="2" charset="2"/>
              <a:buChar char="ü"/>
            </a:pPr>
            <a:r>
              <a:rPr lang="en-US" sz="8000" dirty="0"/>
              <a:t>Will be doing student teaching during the requested school year, </a:t>
            </a:r>
            <a:r>
              <a:rPr lang="en-US" sz="8000" b="1" dirty="0"/>
              <a:t>AND</a:t>
            </a:r>
          </a:p>
          <a:p>
            <a:r>
              <a:rPr lang="en-US" sz="8000" b="1" dirty="0"/>
              <a:t>Meet one of the following Content Area Knowledge Qualifiers</a:t>
            </a:r>
          </a:p>
          <a:p>
            <a:pPr lvl="2"/>
            <a:r>
              <a:rPr lang="en-US" sz="8000" dirty="0"/>
              <a:t>Baccalaureate degree in the content area (not applicable to all endorsement areas)</a:t>
            </a:r>
          </a:p>
          <a:p>
            <a:pPr lvl="2"/>
            <a:r>
              <a:rPr lang="en-US" sz="8000" dirty="0"/>
              <a:t>Content specific Praxis II passing score report</a:t>
            </a:r>
          </a:p>
          <a:p>
            <a:pPr lvl="2"/>
            <a:r>
              <a:rPr lang="en-US" sz="8000" dirty="0"/>
              <a:t>ABCTE content or Professional Teaching and Knowledge passing score report, </a:t>
            </a:r>
            <a:r>
              <a:rPr lang="en-US" sz="8000" b="1" dirty="0"/>
              <a:t>OR</a:t>
            </a:r>
          </a:p>
          <a:p>
            <a:pPr lvl="2"/>
            <a:r>
              <a:rPr lang="en-US" sz="8000" dirty="0"/>
              <a:t>Qualifying score on the </a:t>
            </a:r>
            <a:r>
              <a:rPr lang="en-US" sz="8000" dirty="0">
                <a:hlinkClick r:id="rId3"/>
              </a:rPr>
              <a:t>Uniform Standard for Evaluating Content Competency (rubric)</a:t>
            </a:r>
            <a:endParaRPr lang="en-US" sz="8000" dirty="0"/>
          </a:p>
          <a:p>
            <a:pPr lvl="1">
              <a:buFont typeface="Wingdings" panose="05000000000000000000" pitchFamily="2" charset="2"/>
              <a:buChar char="Ø"/>
            </a:pPr>
            <a:r>
              <a:rPr lang="en-US" sz="8000" b="1" dirty="0"/>
              <a:t>Route Options</a:t>
            </a:r>
          </a:p>
          <a:p>
            <a:pPr lvl="2">
              <a:buFont typeface="Wingdings" panose="05000000000000000000" pitchFamily="2" charset="2"/>
              <a:buChar char="ü"/>
            </a:pPr>
            <a:r>
              <a:rPr lang="en-US" altLang="en-US" sz="8000" dirty="0">
                <a:cs typeface="ＭＳ Ｐゴシック" pitchFamily="32" charset="-128"/>
              </a:rPr>
              <a:t>College/University</a:t>
            </a:r>
          </a:p>
          <a:p>
            <a:pPr lvl="2">
              <a:buFont typeface="Wingdings" panose="05000000000000000000" pitchFamily="2" charset="2"/>
              <a:buChar char="ü"/>
              <a:defRPr/>
            </a:pPr>
            <a:r>
              <a:rPr lang="en-US" altLang="en-US" sz="8000" dirty="0">
                <a:cs typeface="ＭＳ Ｐゴシック" pitchFamily="32" charset="-128"/>
              </a:rPr>
              <a:t>ABCTE (non-traditional)* - SDE ONLY</a:t>
            </a:r>
          </a:p>
          <a:p>
            <a:pPr lvl="2">
              <a:buFont typeface="Wingdings" panose="05000000000000000000" pitchFamily="2" charset="2"/>
              <a:buChar char="Ø"/>
              <a:defRPr/>
            </a:pPr>
            <a:endParaRPr lang="en-US" altLang="en-US" sz="2400" dirty="0">
              <a:cs typeface="ＭＳ Ｐゴシック" pitchFamily="32" charset="-128"/>
            </a:endParaRPr>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275288" y="0"/>
            <a:ext cx="9809489" cy="988601"/>
          </a:xfrm>
        </p:spPr>
        <p:txBody>
          <a:bodyPr>
            <a:normAutofit fontScale="90000"/>
          </a:bodyPr>
          <a:lstStyle/>
          <a:p>
            <a:r>
              <a:rPr lang="en-US" dirty="0"/>
              <a:t>Alternative Authorization - Content Specialist Qualifiers and Routes</a:t>
            </a:r>
          </a:p>
        </p:txBody>
      </p:sp>
      <p:pic>
        <p:nvPicPr>
          <p:cNvPr id="6" name="Picture 5" descr="C:\Users\clackey\AppData\Local\Microsoft\Windows\INetCache\Content.MSO\C1B37420.tmp">
            <a:extLst>
              <a:ext uri="{FF2B5EF4-FFF2-40B4-BE49-F238E27FC236}">
                <a16:creationId xmlns:a16="http://schemas.microsoft.com/office/drawing/2014/main" id="{AB6CECA3-489C-412E-83AD-94F54EF1E52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318172"/>
            <a:ext cx="445770" cy="357505"/>
          </a:xfrm>
          <a:prstGeom prst="rect">
            <a:avLst/>
          </a:prstGeom>
          <a:noFill/>
          <a:ln>
            <a:noFill/>
          </a:ln>
        </p:spPr>
      </p:pic>
      <p:pic>
        <p:nvPicPr>
          <p:cNvPr id="8" name="Picture 7" descr="C:\Users\clackey\AppData\Local\Microsoft\Windows\INetCache\Content.MSO\60940326.tmp">
            <a:extLst>
              <a:ext uri="{FF2B5EF4-FFF2-40B4-BE49-F238E27FC236}">
                <a16:creationId xmlns:a16="http://schemas.microsoft.com/office/drawing/2014/main" id="{31DB9CF2-E8DA-41D9-BB69-A659877F49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88312" y="5847822"/>
            <a:ext cx="1054100" cy="657225"/>
          </a:xfrm>
          <a:prstGeom prst="rect">
            <a:avLst/>
          </a:prstGeom>
          <a:noFill/>
          <a:ln>
            <a:noFill/>
          </a:ln>
        </p:spPr>
      </p:pic>
    </p:spTree>
    <p:extLst>
      <p:ext uri="{BB962C8B-B14F-4D97-AF65-F5344CB8AC3E}">
        <p14:creationId xmlns:p14="http://schemas.microsoft.com/office/powerpoint/2010/main" val="4064700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506308" y="6395774"/>
            <a:ext cx="5467554"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rPr>
              <a:t>Educator Career Fair Technical Assistance | </a:t>
            </a:r>
            <a:fld id="{C26AAFF7-C4D7-4A72-B8FA-A17532192431}" type="slidenum">
              <a:rPr kumimoji="0" lang="en-US" sz="1200" b="0" i="0" u="none" strike="noStrike" kern="1200" cap="none" spc="0" normalizeH="0" baseline="0" noProof="0" smtClean="0">
                <a:ln>
                  <a:noFill/>
                </a:ln>
                <a:solidFill>
                  <a:srgbClr val="262626">
                    <a:lumMod val="90000"/>
                    <a:lumOff val="10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262626">
                  <a:lumMod val="90000"/>
                  <a:lumOff val="10000"/>
                </a:srgbClr>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275288" y="0"/>
            <a:ext cx="9809489" cy="988601"/>
          </a:xfrm>
        </p:spPr>
        <p:txBody>
          <a:bodyPr>
            <a:normAutofit fontScale="90000"/>
          </a:bodyPr>
          <a:lstStyle/>
          <a:p>
            <a:r>
              <a:rPr lang="en-US" dirty="0"/>
              <a:t>Alternative Authorization - Content Specialist For CTE</a:t>
            </a:r>
          </a:p>
        </p:txBody>
      </p:sp>
      <p:sp>
        <p:nvSpPr>
          <p:cNvPr id="7" name="Content Placeholder 6">
            <a:extLst>
              <a:ext uri="{FF2B5EF4-FFF2-40B4-BE49-F238E27FC236}">
                <a16:creationId xmlns:a16="http://schemas.microsoft.com/office/drawing/2014/main" id="{ECE1A09E-078E-4C8F-865B-DDB9717A1375}"/>
              </a:ext>
            </a:extLst>
          </p:cNvPr>
          <p:cNvSpPr>
            <a:spLocks noGrp="1"/>
          </p:cNvSpPr>
          <p:nvPr>
            <p:ph idx="13"/>
          </p:nvPr>
        </p:nvSpPr>
        <p:spPr>
          <a:xfrm>
            <a:off x="1054100" y="1387210"/>
            <a:ext cx="8764812" cy="4351338"/>
          </a:xfrm>
        </p:spPr>
        <p:txBody>
          <a:bodyPr>
            <a:normAutofit lnSpcReduction="10000"/>
          </a:bodyPr>
          <a:lstStyle/>
          <a:p>
            <a:pPr marL="0" indent="0">
              <a:lnSpc>
                <a:spcPct val="70000"/>
              </a:lnSpc>
              <a:buNone/>
            </a:pPr>
            <a:r>
              <a:rPr lang="en-US" sz="3000" b="1" dirty="0"/>
              <a:t>Content Specialist (CTE)</a:t>
            </a:r>
          </a:p>
          <a:p>
            <a:pPr marL="457200" lvl="1" indent="0">
              <a:buNone/>
            </a:pPr>
            <a:endParaRPr lang="en-US" sz="2100" b="1" dirty="0"/>
          </a:p>
          <a:p>
            <a:pPr lvl="1"/>
            <a:r>
              <a:rPr lang="en-US" sz="2800" b="1" dirty="0"/>
              <a:t>CTE-endorsed applicant </a:t>
            </a:r>
            <a:r>
              <a:rPr lang="en-US" sz="2800" b="1" u="sng" dirty="0"/>
              <a:t>routes</a:t>
            </a:r>
          </a:p>
          <a:p>
            <a:pPr lvl="3">
              <a:buFont typeface="Wingdings" panose="05000000000000000000" pitchFamily="2" charset="2"/>
              <a:buChar char="ü"/>
            </a:pPr>
            <a:r>
              <a:rPr lang="en-US" sz="2000" dirty="0"/>
              <a:t>9000-level endorsements </a:t>
            </a:r>
            <a:r>
              <a:rPr lang="en-US" sz="2000" i="1" dirty="0"/>
              <a:t>(Degree Based Career Technical)</a:t>
            </a:r>
          </a:p>
          <a:p>
            <a:pPr lvl="4">
              <a:buFont typeface="Wingdings" panose="05000000000000000000" pitchFamily="2" charset="2"/>
              <a:buChar char="ü"/>
            </a:pPr>
            <a:r>
              <a:rPr lang="en-US" sz="2000" dirty="0"/>
              <a:t>Must follow EPP plan of study – require IR to add endorsement</a:t>
            </a:r>
          </a:p>
          <a:p>
            <a:pPr lvl="3">
              <a:buFont typeface="Wingdings" panose="05000000000000000000" pitchFamily="2" charset="2"/>
              <a:buChar char="ü"/>
            </a:pPr>
            <a:r>
              <a:rPr lang="en-US" sz="2000" dirty="0"/>
              <a:t>0000-6999 endorsements </a:t>
            </a:r>
            <a:r>
              <a:rPr lang="en-US" sz="2000" i="1" dirty="0"/>
              <a:t>(Occupational Specialist)</a:t>
            </a:r>
            <a:endParaRPr lang="en-US" sz="2000" dirty="0"/>
          </a:p>
          <a:p>
            <a:pPr lvl="4">
              <a:buFont typeface="Wingdings" panose="05000000000000000000" pitchFamily="2" charset="2"/>
              <a:buChar char="ü"/>
            </a:pPr>
            <a:r>
              <a:rPr lang="en-US" sz="2000" dirty="0"/>
              <a:t>Contact CTE to develop </a:t>
            </a:r>
            <a:r>
              <a:rPr lang="en-US" sz="2000" u="sng" dirty="0"/>
              <a:t>Route Plan</a:t>
            </a:r>
          </a:p>
          <a:p>
            <a:pPr lvl="4">
              <a:buFont typeface="Wingdings" panose="05000000000000000000" pitchFamily="2" charset="2"/>
              <a:buChar char="ü"/>
            </a:pPr>
            <a:endParaRPr lang="en-US" sz="2000" dirty="0"/>
          </a:p>
          <a:p>
            <a:pPr lvl="1"/>
            <a:r>
              <a:rPr lang="en-US" sz="2800" b="1" u="sng" dirty="0"/>
              <a:t>Route Plan</a:t>
            </a:r>
            <a:r>
              <a:rPr lang="en-US" sz="2800" b="1" dirty="0"/>
              <a:t> for Occupational Specialist </a:t>
            </a:r>
            <a:r>
              <a:rPr lang="en-US" sz="2800" b="1" i="1" dirty="0"/>
              <a:t>Possibilities</a:t>
            </a:r>
          </a:p>
          <a:p>
            <a:pPr lvl="3">
              <a:buFont typeface="Wingdings" panose="05000000000000000000" pitchFamily="2" charset="2"/>
              <a:buChar char="ü"/>
            </a:pPr>
            <a:r>
              <a:rPr lang="en-US" sz="2000" dirty="0"/>
              <a:t>Externships</a:t>
            </a:r>
          </a:p>
          <a:p>
            <a:pPr lvl="3">
              <a:buFont typeface="Wingdings" panose="05000000000000000000" pitchFamily="2" charset="2"/>
              <a:buChar char="ü"/>
            </a:pPr>
            <a:r>
              <a:rPr lang="en-US" sz="2000" dirty="0"/>
              <a:t>Coursework</a:t>
            </a:r>
          </a:p>
          <a:p>
            <a:pPr lvl="3">
              <a:buFont typeface="Wingdings" panose="05000000000000000000" pitchFamily="2" charset="2"/>
              <a:buChar char="ü"/>
            </a:pPr>
            <a:r>
              <a:rPr lang="en-US" sz="2000" dirty="0"/>
              <a:t>Industry Certifications</a:t>
            </a:r>
          </a:p>
          <a:p>
            <a:pPr lvl="1">
              <a:buFont typeface="Wingdings" panose="05000000000000000000" pitchFamily="2" charset="2"/>
              <a:buChar char="ü"/>
            </a:pPr>
            <a:endParaRPr lang="en-US" sz="2800" b="1" u="sng" dirty="0"/>
          </a:p>
          <a:p>
            <a:endParaRPr lang="en-US" dirty="0"/>
          </a:p>
        </p:txBody>
      </p:sp>
    </p:spTree>
    <p:extLst>
      <p:ext uri="{BB962C8B-B14F-4D97-AF65-F5344CB8AC3E}">
        <p14:creationId xmlns:p14="http://schemas.microsoft.com/office/powerpoint/2010/main" val="30452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838200" y="1361640"/>
            <a:ext cx="10515600" cy="4351338"/>
          </a:xfrm>
        </p:spPr>
        <p:txBody>
          <a:bodyPr>
            <a:normAutofit fontScale="92500" lnSpcReduction="20000"/>
          </a:bodyPr>
          <a:lstStyle/>
          <a:p>
            <a:pPr marL="0" indent="0">
              <a:lnSpc>
                <a:spcPct val="100000"/>
              </a:lnSpc>
              <a:buNone/>
            </a:pPr>
            <a:r>
              <a:rPr lang="en-US" sz="3200" b="1" dirty="0"/>
              <a:t>Teacher to New – Certificate</a:t>
            </a:r>
          </a:p>
          <a:p>
            <a:pPr marL="0" indent="0">
              <a:buNone/>
            </a:pPr>
            <a:r>
              <a:rPr lang="en-US" sz="2200" dirty="0"/>
              <a:t>The candidate holds a valid Idaho credential and would like to add another certificate.</a:t>
            </a:r>
          </a:p>
          <a:p>
            <a:pPr marL="0" indent="0">
              <a:buNone/>
            </a:pPr>
            <a:r>
              <a:rPr lang="en-US" sz="2200" dirty="0"/>
              <a:t>	</a:t>
            </a:r>
          </a:p>
          <a:p>
            <a:pPr marL="0" indent="0">
              <a:buNone/>
            </a:pPr>
            <a:r>
              <a:rPr lang="en-US" sz="2200" dirty="0"/>
              <a:t>Application Versions for SDE and CTE</a:t>
            </a:r>
          </a:p>
          <a:p>
            <a:pPr marL="0" indent="0">
              <a:buNone/>
            </a:pPr>
            <a:endParaRPr lang="en-US" sz="2400" dirty="0"/>
          </a:p>
          <a:p>
            <a:pPr lvl="2">
              <a:buFont typeface="Wingdings" panose="05000000000000000000" pitchFamily="2" charset="2"/>
              <a:buChar char="v"/>
            </a:pPr>
            <a:r>
              <a:rPr lang="en-US" sz="2500" dirty="0"/>
              <a:t>Will be issued a three-year interim certificate</a:t>
            </a:r>
          </a:p>
          <a:p>
            <a:pPr lvl="2">
              <a:buFont typeface="Wingdings" panose="05000000000000000000" pitchFamily="2" charset="2"/>
              <a:buChar char="v"/>
            </a:pPr>
            <a:r>
              <a:rPr lang="en-US" altLang="en-US" sz="2500" dirty="0"/>
              <a:t>College/University (traditional or non-traditional)</a:t>
            </a:r>
          </a:p>
          <a:p>
            <a:pPr lvl="3"/>
            <a:r>
              <a:rPr lang="en-US" altLang="en-US" sz="2200" dirty="0"/>
              <a:t>State Board-approved program</a:t>
            </a:r>
          </a:p>
          <a:p>
            <a:pPr lvl="4">
              <a:lnSpc>
                <a:spcPct val="100000"/>
              </a:lnSpc>
              <a:buFont typeface="Wingdings" panose="05000000000000000000" pitchFamily="2" charset="2"/>
              <a:buChar char="ü"/>
            </a:pPr>
            <a:r>
              <a:rPr lang="en-US" altLang="en-US" sz="1800" dirty="0"/>
              <a:t>Out of state accredited</a:t>
            </a:r>
          </a:p>
          <a:p>
            <a:pPr lvl="4">
              <a:lnSpc>
                <a:spcPct val="100000"/>
              </a:lnSpc>
              <a:buFont typeface="Wingdings" panose="05000000000000000000" pitchFamily="2" charset="2"/>
              <a:buChar char="ü"/>
            </a:pPr>
            <a:r>
              <a:rPr lang="en-US" altLang="en-US" sz="1800" dirty="0"/>
              <a:t>Idaho approved</a:t>
            </a:r>
          </a:p>
          <a:p>
            <a:pPr lvl="4">
              <a:lnSpc>
                <a:spcPct val="100000"/>
              </a:lnSpc>
              <a:buFont typeface="Wingdings" panose="05000000000000000000" pitchFamily="2" charset="2"/>
              <a:buChar char="ü"/>
            </a:pPr>
            <a:r>
              <a:rPr lang="en-US" altLang="en-US" sz="1800" dirty="0"/>
              <a:t>ABCTE</a:t>
            </a:r>
            <a:r>
              <a:rPr lang="en-US" altLang="en-US" sz="3000" dirty="0"/>
              <a:t>	</a:t>
            </a:r>
          </a:p>
          <a:p>
            <a:pPr marL="457200" lvl="1" indent="0">
              <a:buNone/>
            </a:pPr>
            <a:r>
              <a:rPr lang="en-US" altLang="en-US" sz="3000" dirty="0"/>
              <a:t>		</a:t>
            </a:r>
            <a:endParaRPr lang="en-US" altLang="en-US" sz="2400" b="1" dirty="0">
              <a:cs typeface="ＭＳ Ｐゴシック" pitchFamily="32" charset="-128"/>
            </a:endParaRP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858000" y="6395774"/>
            <a:ext cx="5115862" cy="365125"/>
          </a:xfrm>
        </p:spPr>
        <p:txBody>
          <a:bodyPr/>
          <a:lstStyle/>
          <a:p>
            <a:r>
              <a:rPr lang="en-US" dirty="0"/>
              <a:t>Educator Career Fair Technical Assistance | </a:t>
            </a:r>
            <a:fld id="{C26AAFF7-C4D7-4A72-B8FA-A17532192431}" type="slidenum">
              <a:rPr lang="en-US" smtClean="0"/>
              <a:pPr/>
              <a:t>22</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fontScale="90000"/>
          </a:bodyPr>
          <a:lstStyle/>
          <a:p>
            <a:r>
              <a:rPr lang="en-US" dirty="0"/>
              <a:t>Alternative Authorizations -Teacher to New Certificate Routes</a:t>
            </a:r>
          </a:p>
        </p:txBody>
      </p:sp>
      <p:pic>
        <p:nvPicPr>
          <p:cNvPr id="5" name="Picture 4" descr="C:\Users\clackey\AppData\Local\Microsoft\Windows\INetCache\Content.MSO\C1B37420.tmp">
            <a:extLst>
              <a:ext uri="{FF2B5EF4-FFF2-40B4-BE49-F238E27FC236}">
                <a16:creationId xmlns:a16="http://schemas.microsoft.com/office/drawing/2014/main" id="{6E4C7BC3-9DC6-46C2-9D4E-9EDB7BA94A1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00322" y="3071495"/>
            <a:ext cx="445770" cy="357505"/>
          </a:xfrm>
          <a:prstGeom prst="rect">
            <a:avLst/>
          </a:prstGeom>
          <a:noFill/>
          <a:ln>
            <a:noFill/>
          </a:ln>
        </p:spPr>
      </p:pic>
    </p:spTree>
    <p:extLst>
      <p:ext uri="{BB962C8B-B14F-4D97-AF65-F5344CB8AC3E}">
        <p14:creationId xmlns:p14="http://schemas.microsoft.com/office/powerpoint/2010/main" val="13111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C9F011-E8CD-4B81-870F-32B5B9793D75}"/>
              </a:ext>
            </a:extLst>
          </p:cNvPr>
          <p:cNvSpPr>
            <a:spLocks noGrp="1"/>
          </p:cNvSpPr>
          <p:nvPr>
            <p:ph idx="13"/>
          </p:nvPr>
        </p:nvSpPr>
        <p:spPr>
          <a:xfrm>
            <a:off x="751112" y="1340124"/>
            <a:ext cx="10515600" cy="4351338"/>
          </a:xfrm>
        </p:spPr>
        <p:txBody>
          <a:bodyPr>
            <a:normAutofit fontScale="55000" lnSpcReduction="20000"/>
          </a:bodyPr>
          <a:lstStyle/>
          <a:p>
            <a:pPr marL="0" indent="0">
              <a:buNone/>
            </a:pPr>
            <a:r>
              <a:rPr lang="en-US" sz="5500" b="1" dirty="0"/>
              <a:t>Teacher to New – Endorsement</a:t>
            </a:r>
            <a:r>
              <a:rPr lang="en-US" sz="5500" dirty="0"/>
              <a:t> </a:t>
            </a:r>
          </a:p>
          <a:p>
            <a:pPr marL="0" indent="0">
              <a:buNone/>
            </a:pPr>
            <a:r>
              <a:rPr lang="en-US" sz="3500" dirty="0"/>
              <a:t>The candidate holds a valid Idaho credential and would like to add another endorsement.</a:t>
            </a:r>
          </a:p>
          <a:p>
            <a:pPr marL="0" indent="0">
              <a:buNone/>
            </a:pPr>
            <a:endParaRPr lang="en-US" sz="3500" dirty="0"/>
          </a:p>
          <a:p>
            <a:pPr lvl="1">
              <a:buFont typeface="Wingdings" panose="05000000000000000000" pitchFamily="2" charset="2"/>
              <a:buChar char="v"/>
            </a:pPr>
            <a:r>
              <a:rPr lang="en-US" sz="3500" dirty="0"/>
              <a:t>Authorization is valid for one (1) year and may be renewed for two (2) additional years with evidence of satisfactory progress for Option I.</a:t>
            </a:r>
          </a:p>
          <a:p>
            <a:pPr marL="457200" lvl="1" indent="0">
              <a:buNone/>
            </a:pPr>
            <a:endParaRPr lang="en-US" sz="3500" dirty="0"/>
          </a:p>
          <a:p>
            <a:pPr lvl="1"/>
            <a:r>
              <a:rPr lang="en-US" sz="4000" b="1" dirty="0"/>
              <a:t>Route Options</a:t>
            </a:r>
          </a:p>
          <a:p>
            <a:pPr lvl="2"/>
            <a:endParaRPr lang="en-US" altLang="en-US" sz="2800" b="1" dirty="0">
              <a:cs typeface="ＭＳ Ｐゴシック" pitchFamily="32" charset="-128"/>
            </a:endParaRPr>
          </a:p>
          <a:p>
            <a:pPr lvl="2"/>
            <a:r>
              <a:rPr lang="en-US" altLang="en-US" sz="3500" b="1" dirty="0">
                <a:cs typeface="ＭＳ Ｐゴシック" pitchFamily="32" charset="-128"/>
              </a:rPr>
              <a:t>Option I </a:t>
            </a:r>
            <a:r>
              <a:rPr lang="en-US" altLang="en-US" sz="3500" dirty="0">
                <a:cs typeface="ＭＳ Ｐゴシック" pitchFamily="32" charset="-128"/>
              </a:rPr>
              <a:t>- </a:t>
            </a:r>
            <a:r>
              <a:rPr lang="en-US" altLang="en-US" sz="3500" dirty="0"/>
              <a:t>College/University (traditional or non-traditional)</a:t>
            </a:r>
          </a:p>
          <a:p>
            <a:pPr lvl="2"/>
            <a:endParaRPr lang="en-US" altLang="en-US" sz="3500" b="1" dirty="0">
              <a:cs typeface="ＭＳ Ｐゴシック" pitchFamily="32" charset="-128"/>
            </a:endParaRPr>
          </a:p>
          <a:p>
            <a:pPr lvl="2"/>
            <a:r>
              <a:rPr lang="en-US" altLang="en-US" sz="3500" b="1" dirty="0"/>
              <a:t>Option II – </a:t>
            </a:r>
            <a:r>
              <a:rPr lang="en-US" altLang="en-US" sz="3500" dirty="0"/>
              <a:t>Master’s Degree in specific content area. Candidates will need to complete a state approved mentoring program. </a:t>
            </a:r>
          </a:p>
          <a:p>
            <a:pPr lvl="2"/>
            <a:endParaRPr lang="en-US" altLang="en-US" sz="3500" b="1" dirty="0"/>
          </a:p>
          <a:p>
            <a:pPr lvl="2"/>
            <a:r>
              <a:rPr lang="en-US" altLang="en-US" sz="3500" b="1" dirty="0"/>
              <a:t>Option III – </a:t>
            </a:r>
            <a:r>
              <a:rPr lang="en-US" altLang="en-US" sz="3500" dirty="0"/>
              <a:t>S</a:t>
            </a:r>
            <a:r>
              <a:rPr lang="en-US" sz="3500" dirty="0"/>
              <a:t>uccessfully completing a state board-approved content areas assessment and a one-year, state board-approved mentoring program within the first year of authorization.</a:t>
            </a:r>
          </a:p>
        </p:txBody>
      </p:sp>
      <p:sp>
        <p:nvSpPr>
          <p:cNvPr id="3" name="Slide Number Placeholder 2">
            <a:extLst>
              <a:ext uri="{FF2B5EF4-FFF2-40B4-BE49-F238E27FC236}">
                <a16:creationId xmlns:a16="http://schemas.microsoft.com/office/drawing/2014/main" id="{7822C5D3-2AAE-4384-88A4-7B8F5DC07FC7}"/>
              </a:ext>
            </a:extLst>
          </p:cNvPr>
          <p:cNvSpPr>
            <a:spLocks noGrp="1"/>
          </p:cNvSpPr>
          <p:nvPr>
            <p:ph type="sldNum" sz="quarter" idx="12"/>
          </p:nvPr>
        </p:nvSpPr>
        <p:spPr>
          <a:xfrm>
            <a:off x="8853544" y="6395774"/>
            <a:ext cx="3120318" cy="365125"/>
          </a:xfrm>
        </p:spPr>
        <p:txBody>
          <a:bodyPr/>
          <a:lstStyle/>
          <a:p>
            <a:r>
              <a:rPr lang="en-US" dirty="0"/>
              <a:t> Educator Career Fair Technical Assistance | </a:t>
            </a:r>
            <a:fld id="{C26AAFF7-C4D7-4A72-B8FA-A17532192431}" type="slidenum">
              <a:rPr lang="en-US" smtClean="0"/>
              <a:pPr/>
              <a:t>23</a:t>
            </a:fld>
            <a:endParaRPr lang="en-US" dirty="0"/>
          </a:p>
        </p:txBody>
      </p:sp>
      <p:sp>
        <p:nvSpPr>
          <p:cNvPr id="4" name="Title 3">
            <a:extLst>
              <a:ext uri="{FF2B5EF4-FFF2-40B4-BE49-F238E27FC236}">
                <a16:creationId xmlns:a16="http://schemas.microsoft.com/office/drawing/2014/main" id="{A6A3DEF8-6356-4A74-958F-1C7299386CC4}"/>
              </a:ext>
            </a:extLst>
          </p:cNvPr>
          <p:cNvSpPr>
            <a:spLocks noGrp="1"/>
          </p:cNvSpPr>
          <p:nvPr>
            <p:ph type="title"/>
          </p:nvPr>
        </p:nvSpPr>
        <p:spPr/>
        <p:txBody>
          <a:bodyPr>
            <a:noAutofit/>
          </a:bodyPr>
          <a:lstStyle/>
          <a:p>
            <a:r>
              <a:rPr lang="en-US" sz="3600" dirty="0"/>
              <a:t>Alternative Authorizations -Teacher to New Endorsement(s) Routes</a:t>
            </a:r>
          </a:p>
        </p:txBody>
      </p:sp>
    </p:spTree>
    <p:extLst>
      <p:ext uri="{BB962C8B-B14F-4D97-AF65-F5344CB8AC3E}">
        <p14:creationId xmlns:p14="http://schemas.microsoft.com/office/powerpoint/2010/main" val="2262529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751112" y="1129133"/>
            <a:ext cx="10515600" cy="4491871"/>
          </a:xfrm>
        </p:spPr>
        <p:txBody>
          <a:bodyPr>
            <a:normAutofit/>
          </a:bodyPr>
          <a:lstStyle/>
          <a:p>
            <a:pPr marL="0" indent="0">
              <a:buNone/>
            </a:pPr>
            <a:r>
              <a:rPr lang="en-US" sz="3000" b="1" dirty="0"/>
              <a:t>Pupil Service Staff – School Counselor or School Social Worker</a:t>
            </a:r>
            <a:endParaRPr lang="en-US" sz="3000" dirty="0"/>
          </a:p>
          <a:p>
            <a:pPr marL="0" indent="0">
              <a:buNone/>
            </a:pPr>
            <a:r>
              <a:rPr lang="en-US" sz="2400" dirty="0"/>
              <a:t>The candidate has a baccalaureate degree and is enrolled in state-approved School Counselor or School Social Worker program.</a:t>
            </a:r>
          </a:p>
          <a:p>
            <a:pPr marL="0" indent="0">
              <a:buNone/>
            </a:pPr>
            <a:endParaRPr lang="en-US" sz="2400" dirty="0"/>
          </a:p>
          <a:p>
            <a:pPr lvl="2">
              <a:buFont typeface="Wingdings" panose="05000000000000000000" pitchFamily="2" charset="2"/>
              <a:buChar char="v"/>
            </a:pPr>
            <a:r>
              <a:rPr lang="en-US" sz="2600" dirty="0"/>
              <a:t>Will be issued a three-year interim certificate</a:t>
            </a:r>
          </a:p>
          <a:p>
            <a:pPr lvl="2">
              <a:buFont typeface="Wingdings" panose="05000000000000000000" pitchFamily="2" charset="2"/>
              <a:buChar char="v"/>
            </a:pPr>
            <a:r>
              <a:rPr lang="en-US" altLang="en-US" sz="2600" dirty="0"/>
              <a:t>College/University (traditional or non-traditional)</a:t>
            </a:r>
          </a:p>
          <a:p>
            <a:pPr lvl="3"/>
            <a:r>
              <a:rPr lang="en-US" altLang="en-US" sz="2600" dirty="0"/>
              <a:t>	</a:t>
            </a:r>
            <a:r>
              <a:rPr lang="en-US" altLang="en-US" sz="2200" dirty="0"/>
              <a:t>State Board-approved program</a:t>
            </a:r>
          </a:p>
          <a:p>
            <a:pPr lvl="4">
              <a:lnSpc>
                <a:spcPct val="100000"/>
              </a:lnSpc>
              <a:buFont typeface="Wingdings" panose="05000000000000000000" pitchFamily="2" charset="2"/>
              <a:buChar char="ü"/>
            </a:pPr>
            <a:r>
              <a:rPr lang="en-US" altLang="en-US" sz="1800" dirty="0"/>
              <a:t>Out of state accredited</a:t>
            </a:r>
          </a:p>
          <a:p>
            <a:pPr lvl="4">
              <a:lnSpc>
                <a:spcPct val="100000"/>
              </a:lnSpc>
              <a:buFont typeface="Wingdings" panose="05000000000000000000" pitchFamily="2" charset="2"/>
              <a:buChar char="ü"/>
            </a:pPr>
            <a:r>
              <a:rPr lang="en-US" altLang="en-US" sz="1800" dirty="0"/>
              <a:t>Idaho approved</a:t>
            </a: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412523" y="6395774"/>
            <a:ext cx="5561339" cy="365125"/>
          </a:xfrm>
        </p:spPr>
        <p:txBody>
          <a:bodyPr/>
          <a:lstStyle/>
          <a:p>
            <a:r>
              <a:rPr lang="en-US" dirty="0"/>
              <a:t>Educator Career Fair Technical Assistance | </a:t>
            </a:r>
            <a:fld id="{C26AAFF7-C4D7-4A72-B8FA-A17532192431}" type="slidenum">
              <a:rPr lang="en-US" smtClean="0"/>
              <a:pPr/>
              <a:t>24</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fontScale="90000"/>
          </a:bodyPr>
          <a:lstStyle/>
          <a:p>
            <a:r>
              <a:rPr lang="en-US" sz="3600" dirty="0"/>
              <a:t>Alternative Authorizations - Pupil Service Staff Qualifiers and Routes</a:t>
            </a:r>
          </a:p>
        </p:txBody>
      </p:sp>
      <p:sp>
        <p:nvSpPr>
          <p:cNvPr id="5" name="TextBox 4">
            <a:extLst>
              <a:ext uri="{FF2B5EF4-FFF2-40B4-BE49-F238E27FC236}">
                <a16:creationId xmlns:a16="http://schemas.microsoft.com/office/drawing/2014/main" id="{DC85A53C-FF57-41C5-A0AE-90C4D017F8E2}"/>
              </a:ext>
            </a:extLst>
          </p:cNvPr>
          <p:cNvSpPr txBox="1"/>
          <p:nvPr/>
        </p:nvSpPr>
        <p:spPr>
          <a:xfrm>
            <a:off x="275288" y="5621005"/>
            <a:ext cx="11698574" cy="877163"/>
          </a:xfrm>
          <a:prstGeom prst="rect">
            <a:avLst/>
          </a:prstGeom>
          <a:noFill/>
        </p:spPr>
        <p:txBody>
          <a:bodyPr wrap="square" rtlCol="0">
            <a:spAutoFit/>
          </a:bodyPr>
          <a:lstStyle/>
          <a:p>
            <a:pPr>
              <a:defRPr/>
            </a:pPr>
            <a:r>
              <a:rPr lang="en-US" altLang="en-US" b="1" i="1" dirty="0">
                <a:solidFill>
                  <a:srgbClr val="FF0000"/>
                </a:solidFill>
                <a:cs typeface="ＭＳ Ｐゴシック" pitchFamily="32" charset="-128"/>
              </a:rPr>
              <a:t>Note:</a:t>
            </a:r>
            <a:r>
              <a:rPr lang="en-US" altLang="en-US" i="1" dirty="0">
                <a:cs typeface="ＭＳ Ｐゴシック" pitchFamily="32" charset="-128"/>
              </a:rPr>
              <a:t> </a:t>
            </a:r>
            <a:r>
              <a:rPr lang="en-US" altLang="en-US" sz="1500" dirty="0">
                <a:cs typeface="ＭＳ Ｐゴシック" pitchFamily="32" charset="-128"/>
              </a:rPr>
              <a:t>This application is not applicable to School Nurse, Speech Language Pathologist (SLP), School Psychologist, or Audiologist (see the </a:t>
            </a:r>
            <a:r>
              <a:rPr lang="en-US" altLang="en-US" sz="1500" dirty="0">
                <a:cs typeface="ＭＳ Ｐゴシック" pitchFamily="32" charset="-128"/>
                <a:hlinkClick r:id="rId3"/>
              </a:rPr>
              <a:t>Pupil Service Staff Certificates webpage</a:t>
            </a:r>
            <a:r>
              <a:rPr lang="en-US" altLang="en-US" sz="1500" dirty="0">
                <a:cs typeface="ＭＳ Ｐゴシック" pitchFamily="32" charset="-128"/>
              </a:rPr>
              <a:t>)</a:t>
            </a:r>
          </a:p>
          <a:p>
            <a:pPr>
              <a:defRPr/>
            </a:pPr>
            <a:r>
              <a:rPr lang="en-US" altLang="en-US" i="1" dirty="0">
                <a:cs typeface="ＭＳ Ｐゴシック" pitchFamily="32" charset="-128"/>
              </a:rPr>
              <a:t>									</a:t>
            </a:r>
          </a:p>
        </p:txBody>
      </p:sp>
      <p:pic>
        <p:nvPicPr>
          <p:cNvPr id="6" name="Picture 5" descr="C:\Users\clackey\AppData\Local\Microsoft\Windows\INetCache\Content.MSO\C1B37420.tmp">
            <a:extLst>
              <a:ext uri="{FF2B5EF4-FFF2-40B4-BE49-F238E27FC236}">
                <a16:creationId xmlns:a16="http://schemas.microsoft.com/office/drawing/2014/main" id="{98274B1C-4AD7-449C-8E35-951EDB5CB3A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111864" y="2768545"/>
            <a:ext cx="445770" cy="357505"/>
          </a:xfrm>
          <a:prstGeom prst="rect">
            <a:avLst/>
          </a:prstGeom>
          <a:noFill/>
          <a:ln>
            <a:noFill/>
          </a:ln>
        </p:spPr>
      </p:pic>
    </p:spTree>
    <p:extLst>
      <p:ext uri="{BB962C8B-B14F-4D97-AF65-F5344CB8AC3E}">
        <p14:creationId xmlns:p14="http://schemas.microsoft.com/office/powerpoint/2010/main" val="2136002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751112" y="1340123"/>
            <a:ext cx="10490630" cy="4275369"/>
          </a:xfrm>
        </p:spPr>
        <p:txBody>
          <a:bodyPr>
            <a:normAutofit/>
          </a:bodyPr>
          <a:lstStyle/>
          <a:p>
            <a:pPr marL="0" indent="0">
              <a:buNone/>
            </a:pPr>
            <a:r>
              <a:rPr lang="en-US" sz="2900" b="1" dirty="0"/>
              <a:t>Emergency Provisional </a:t>
            </a:r>
            <a:endParaRPr lang="en-US" sz="2900" dirty="0"/>
          </a:p>
          <a:p>
            <a:pPr marL="0" lvl="1" indent="0">
              <a:lnSpc>
                <a:spcPct val="110000"/>
              </a:lnSpc>
              <a:spcBef>
                <a:spcPts val="1000"/>
              </a:spcBef>
              <a:buNone/>
            </a:pPr>
            <a:r>
              <a:rPr lang="en-US" sz="2600" dirty="0"/>
              <a:t>Candidate must have an Associate’s Degree or 48 semester-credits.</a:t>
            </a:r>
          </a:p>
          <a:p>
            <a:pPr marL="800100" lvl="2" indent="-342900">
              <a:lnSpc>
                <a:spcPct val="110000"/>
              </a:lnSpc>
              <a:spcBef>
                <a:spcPts val="1000"/>
              </a:spcBef>
              <a:buFont typeface="Wingdings" panose="05000000000000000000" pitchFamily="2" charset="2"/>
              <a:buChar char="v"/>
            </a:pPr>
            <a:r>
              <a:rPr lang="en-US" sz="2200" dirty="0"/>
              <a:t>Cannot be used for Special Education instructional assignment as per IDEA</a:t>
            </a:r>
          </a:p>
          <a:p>
            <a:pPr marL="457200" lvl="1" indent="0">
              <a:buNone/>
            </a:pPr>
            <a:endParaRPr lang="en-US" altLang="en-US" sz="2800" b="1" dirty="0">
              <a:cs typeface="ＭＳ Ｐゴシック" pitchFamily="32" charset="-128"/>
            </a:endParaRPr>
          </a:p>
          <a:p>
            <a:pPr marL="457200" lvl="1" indent="0">
              <a:buNone/>
            </a:pPr>
            <a:r>
              <a:rPr lang="en-US" altLang="en-US" sz="2800" b="1" dirty="0">
                <a:cs typeface="ＭＳ Ｐゴシック" pitchFamily="32" charset="-128"/>
              </a:rPr>
              <a:t>Must-Haves</a:t>
            </a:r>
          </a:p>
          <a:p>
            <a:pPr lvl="2"/>
            <a:r>
              <a:rPr lang="en-US" sz="2200" dirty="0"/>
              <a:t>Date the school district or charter school declared an emergency. </a:t>
            </a:r>
          </a:p>
          <a:p>
            <a:pPr lvl="2"/>
            <a:r>
              <a:rPr lang="en-US" sz="2200" dirty="0"/>
              <a:t>Date applicant was hired to serve in the position that requires certification/endorsement. </a:t>
            </a:r>
          </a:p>
          <a:p>
            <a:pPr lvl="2"/>
            <a:r>
              <a:rPr lang="en-US" sz="2200" dirty="0"/>
              <a:t>Summary of recruitment efforts which led to the emergency.</a:t>
            </a:r>
          </a:p>
          <a:p>
            <a:pPr marL="914400" lvl="2" indent="0">
              <a:buNone/>
            </a:pPr>
            <a:endParaRPr lang="en-US" altLang="en-US" sz="2400" dirty="0">
              <a:cs typeface="ＭＳ Ｐゴシック" pitchFamily="32" charset="-128"/>
            </a:endParaRP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881446" y="6395774"/>
            <a:ext cx="5092416" cy="365125"/>
          </a:xfrm>
        </p:spPr>
        <p:txBody>
          <a:bodyPr/>
          <a:lstStyle/>
          <a:p>
            <a:r>
              <a:rPr lang="en-US" dirty="0"/>
              <a:t>Educator Career Fair Technical Assistance | </a:t>
            </a:r>
            <a:fld id="{C26AAFF7-C4D7-4A72-B8FA-A17532192431}" type="slidenum">
              <a:rPr lang="en-US" smtClean="0"/>
              <a:pPr/>
              <a:t>25</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a:bodyPr>
          <a:lstStyle/>
          <a:p>
            <a:r>
              <a:rPr lang="en-US" dirty="0"/>
              <a:t>Emergency Provisional Qualifiers</a:t>
            </a:r>
          </a:p>
        </p:txBody>
      </p:sp>
      <p:sp>
        <p:nvSpPr>
          <p:cNvPr id="5" name="TextBox 4">
            <a:extLst>
              <a:ext uri="{FF2B5EF4-FFF2-40B4-BE49-F238E27FC236}">
                <a16:creationId xmlns:a16="http://schemas.microsoft.com/office/drawing/2014/main" id="{EFEB65C3-9EF4-487B-8CF0-12AFC105C809}"/>
              </a:ext>
            </a:extLst>
          </p:cNvPr>
          <p:cNvSpPr txBox="1"/>
          <p:nvPr/>
        </p:nvSpPr>
        <p:spPr>
          <a:xfrm>
            <a:off x="304331" y="5615492"/>
            <a:ext cx="11583337" cy="830997"/>
          </a:xfrm>
          <a:prstGeom prst="rect">
            <a:avLst/>
          </a:prstGeom>
          <a:noFill/>
        </p:spPr>
        <p:txBody>
          <a:bodyPr wrap="square" rtlCol="0">
            <a:spAutoFit/>
          </a:bodyPr>
          <a:lstStyle/>
          <a:p>
            <a:pPr>
              <a:defRPr/>
            </a:pPr>
            <a:r>
              <a:rPr lang="en-US" altLang="en-US" sz="1500" b="1" i="1" dirty="0">
                <a:solidFill>
                  <a:srgbClr val="FF0000"/>
                </a:solidFill>
                <a:cs typeface="ＭＳ Ｐゴシック" pitchFamily="32" charset="-128"/>
              </a:rPr>
              <a:t>Note: </a:t>
            </a:r>
            <a:r>
              <a:rPr lang="en-US" sz="1500" dirty="0"/>
              <a:t>Applications received after January 1 of the school year must be due to the school district or charter school loosing a staff member after January 1 of the school year. No more than two Emergency Provisionals can be issued per candidate. </a:t>
            </a:r>
          </a:p>
          <a:p>
            <a:pPr>
              <a:defRPr/>
            </a:pPr>
            <a:endParaRPr lang="en-US" altLang="en-US" i="1" dirty="0">
              <a:cs typeface="ＭＳ Ｐゴシック" pitchFamily="32" charset="-128"/>
            </a:endParaRPr>
          </a:p>
        </p:txBody>
      </p:sp>
    </p:spTree>
    <p:extLst>
      <p:ext uri="{BB962C8B-B14F-4D97-AF65-F5344CB8AC3E}">
        <p14:creationId xmlns:p14="http://schemas.microsoft.com/office/powerpoint/2010/main" val="91250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60A776-AB3C-4AEA-82A5-61542C05FFAA}"/>
              </a:ext>
            </a:extLst>
          </p:cNvPr>
          <p:cNvSpPr>
            <a:spLocks noGrp="1"/>
          </p:cNvSpPr>
          <p:nvPr>
            <p:ph idx="13"/>
          </p:nvPr>
        </p:nvSpPr>
        <p:spPr>
          <a:xfrm>
            <a:off x="751112" y="1340123"/>
            <a:ext cx="10515600" cy="4744153"/>
          </a:xfrm>
        </p:spPr>
        <p:txBody>
          <a:bodyPr>
            <a:normAutofit/>
          </a:bodyPr>
          <a:lstStyle/>
          <a:p>
            <a:pPr marL="0" indent="0">
              <a:buNone/>
            </a:pPr>
            <a:r>
              <a:rPr lang="en-US" altLang="en-US" sz="2500" b="1" dirty="0">
                <a:cs typeface="ＭＳ Ｐゴシック" pitchFamily="32" charset="-128"/>
              </a:rPr>
              <a:t>Non-Traditional</a:t>
            </a:r>
          </a:p>
          <a:p>
            <a:pPr marL="0" indent="0">
              <a:buNone/>
            </a:pPr>
            <a:r>
              <a:rPr lang="en-US" sz="2200" dirty="0"/>
              <a:t>An individual may acquire interim certification through a state board approved non-traditional route to teacher certification program. The non-traditional route may be used for first-time certification, subsequent certificates, and additional endorsements.</a:t>
            </a:r>
          </a:p>
          <a:p>
            <a:pPr marL="0" indent="0">
              <a:buNone/>
            </a:pPr>
            <a:endParaRPr lang="en-US" sz="2200" dirty="0"/>
          </a:p>
          <a:p>
            <a:pPr lvl="1">
              <a:buFont typeface="Wingdings" panose="05000000000000000000" pitchFamily="2" charset="2"/>
              <a:buChar char="v"/>
            </a:pPr>
            <a:r>
              <a:rPr lang="en-US" sz="2000" dirty="0"/>
              <a:t>Will be issued a three-year interim certificate</a:t>
            </a:r>
          </a:p>
          <a:p>
            <a:pPr marL="0" indent="0">
              <a:buNone/>
            </a:pPr>
            <a:endParaRPr lang="en-US" sz="2200" dirty="0"/>
          </a:p>
          <a:p>
            <a:r>
              <a:rPr lang="en-US" sz="2200" b="1" dirty="0"/>
              <a:t>State Approved Non-Traditional Programs</a:t>
            </a:r>
          </a:p>
          <a:p>
            <a:pPr lvl="1">
              <a:buFont typeface="Wingdings" panose="05000000000000000000" pitchFamily="2" charset="2"/>
              <a:buChar char="ü"/>
            </a:pPr>
            <a:r>
              <a:rPr lang="en-US" sz="1800" dirty="0"/>
              <a:t>ABCTE (American Board)</a:t>
            </a:r>
          </a:p>
          <a:p>
            <a:pPr lvl="1">
              <a:buFont typeface="Wingdings" panose="05000000000000000000" pitchFamily="2" charset="2"/>
              <a:buChar char="ü"/>
            </a:pPr>
            <a:r>
              <a:rPr lang="en-US" sz="1800" dirty="0"/>
              <a:t>CSI (College of Southern Idaho)</a:t>
            </a:r>
          </a:p>
          <a:p>
            <a:pPr lvl="1">
              <a:buFont typeface="Wingdings" panose="05000000000000000000" pitchFamily="2" charset="2"/>
              <a:buChar char="ü"/>
            </a:pPr>
            <a:r>
              <a:rPr lang="en-US" sz="1800" dirty="0"/>
              <a:t>LCSC (Lewis Clark State College)</a:t>
            </a:r>
          </a:p>
          <a:p>
            <a:pPr lvl="1">
              <a:buFont typeface="Wingdings" panose="05000000000000000000" pitchFamily="2" charset="2"/>
              <a:buChar char="ü"/>
            </a:pPr>
            <a:r>
              <a:rPr lang="en-US" sz="1800" dirty="0"/>
              <a:t>TFA (Teach for America)</a:t>
            </a:r>
          </a:p>
          <a:p>
            <a:pPr marL="457200" lvl="1" indent="0">
              <a:buNone/>
            </a:pPr>
            <a:endParaRPr lang="en-US" sz="1800" dirty="0"/>
          </a:p>
          <a:p>
            <a:pPr marL="0" indent="0">
              <a:buNone/>
            </a:pPr>
            <a:endParaRPr lang="en-US" altLang="en-US" sz="2200" b="1" dirty="0">
              <a:cs typeface="ＭＳ Ｐゴシック" pitchFamily="32" charset="-128"/>
            </a:endParaRPr>
          </a:p>
          <a:p>
            <a:pPr marL="0" indent="0">
              <a:buNone/>
            </a:pPr>
            <a:endParaRPr lang="en-US" altLang="en-US" sz="2200" b="1" dirty="0">
              <a:cs typeface="ＭＳ Ｐゴシック" pitchFamily="32" charset="-128"/>
            </a:endParaRPr>
          </a:p>
        </p:txBody>
      </p:sp>
      <p:sp>
        <p:nvSpPr>
          <p:cNvPr id="3" name="Slide Number Placeholder 2">
            <a:extLst>
              <a:ext uri="{FF2B5EF4-FFF2-40B4-BE49-F238E27FC236}">
                <a16:creationId xmlns:a16="http://schemas.microsoft.com/office/drawing/2014/main" id="{82BA9698-794C-4E54-B9CD-FDC24FEB6B9B}"/>
              </a:ext>
            </a:extLst>
          </p:cNvPr>
          <p:cNvSpPr>
            <a:spLocks noGrp="1"/>
          </p:cNvSpPr>
          <p:nvPr>
            <p:ph type="sldNum" sz="quarter" idx="12"/>
          </p:nvPr>
        </p:nvSpPr>
        <p:spPr>
          <a:xfrm>
            <a:off x="6881446" y="6395774"/>
            <a:ext cx="5092416" cy="365125"/>
          </a:xfrm>
        </p:spPr>
        <p:txBody>
          <a:bodyPr/>
          <a:lstStyle/>
          <a:p>
            <a:r>
              <a:rPr lang="en-US" dirty="0"/>
              <a:t>Educator Career Fair Technical Assistance | </a:t>
            </a:r>
            <a:fld id="{C26AAFF7-C4D7-4A72-B8FA-A17532192431}" type="slidenum">
              <a:rPr lang="en-US" smtClean="0"/>
              <a:pPr/>
              <a:t>26</a:t>
            </a:fld>
            <a:endParaRPr lang="en-US" dirty="0"/>
          </a:p>
        </p:txBody>
      </p:sp>
      <p:sp>
        <p:nvSpPr>
          <p:cNvPr id="4" name="Title 3">
            <a:extLst>
              <a:ext uri="{FF2B5EF4-FFF2-40B4-BE49-F238E27FC236}">
                <a16:creationId xmlns:a16="http://schemas.microsoft.com/office/drawing/2014/main" id="{4126B14D-C83E-4BD0-A9EE-6D684C224492}"/>
              </a:ext>
            </a:extLst>
          </p:cNvPr>
          <p:cNvSpPr>
            <a:spLocks noGrp="1"/>
          </p:cNvSpPr>
          <p:nvPr>
            <p:ph type="title"/>
          </p:nvPr>
        </p:nvSpPr>
        <p:spPr>
          <a:xfrm>
            <a:off x="434304" y="0"/>
            <a:ext cx="9650473" cy="988601"/>
          </a:xfrm>
        </p:spPr>
        <p:txBody>
          <a:bodyPr>
            <a:normAutofit/>
          </a:bodyPr>
          <a:lstStyle/>
          <a:p>
            <a:r>
              <a:rPr lang="en-US" dirty="0"/>
              <a:t>Non-Traditional (SDE Only)</a:t>
            </a:r>
          </a:p>
        </p:txBody>
      </p:sp>
    </p:spTree>
    <p:extLst>
      <p:ext uri="{BB962C8B-B14F-4D97-AF65-F5344CB8AC3E}">
        <p14:creationId xmlns:p14="http://schemas.microsoft.com/office/powerpoint/2010/main" val="64330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198792" cy="4959076"/>
          </a:xfrm>
        </p:spPr>
        <p:txBody>
          <a:bodyPr>
            <a:normAutofit/>
          </a:bodyPr>
          <a:lstStyle/>
          <a:p>
            <a:pPr>
              <a:lnSpc>
                <a:spcPct val="100000"/>
              </a:lnSpc>
              <a:buSzPct val="100000"/>
            </a:pPr>
            <a:r>
              <a:rPr lang="en-US" sz="2500" b="1" dirty="0"/>
              <a:t>Who needs a mentor?</a:t>
            </a:r>
          </a:p>
          <a:p>
            <a:pPr lvl="1">
              <a:lnSpc>
                <a:spcPct val="100000"/>
              </a:lnSpc>
              <a:buSzPct val="100000"/>
            </a:pPr>
            <a:r>
              <a:rPr lang="en-US" sz="2000" u="sng" dirty="0"/>
              <a:t>All</a:t>
            </a:r>
            <a:r>
              <a:rPr lang="en-US" sz="2000" dirty="0"/>
              <a:t> beginning teachers…including</a:t>
            </a:r>
          </a:p>
          <a:p>
            <a:pPr lvl="1">
              <a:lnSpc>
                <a:spcPct val="100000"/>
              </a:lnSpc>
              <a:buSzPct val="100000"/>
            </a:pPr>
            <a:r>
              <a:rPr lang="en-US" sz="2000" dirty="0"/>
              <a:t>Content Specialists, Teacher to New, PSS, Emergency Provisional and Non-Traditional Candidates</a:t>
            </a:r>
          </a:p>
          <a:p>
            <a:pPr>
              <a:lnSpc>
                <a:spcPct val="100000"/>
              </a:lnSpc>
              <a:buSzPct val="100000"/>
            </a:pPr>
            <a:r>
              <a:rPr lang="en-US" sz="2400" b="1" dirty="0"/>
              <a:t>Who is required to complete the state-approved mentor program?</a:t>
            </a:r>
          </a:p>
          <a:p>
            <a:pPr lvl="1">
              <a:lnSpc>
                <a:spcPct val="100000"/>
              </a:lnSpc>
              <a:buSzPct val="100000"/>
            </a:pPr>
            <a:r>
              <a:rPr lang="en-US" sz="2000" dirty="0"/>
              <a:t>Alternative Authorizations-Teacher to New Endorsement Candidates</a:t>
            </a:r>
          </a:p>
          <a:p>
            <a:pPr lvl="2">
              <a:lnSpc>
                <a:spcPct val="100000"/>
              </a:lnSpc>
              <a:buSzPct val="100000"/>
              <a:buFont typeface="Wingdings" panose="05000000000000000000" pitchFamily="2" charset="2"/>
              <a:buChar char="ü"/>
            </a:pPr>
            <a:r>
              <a:rPr lang="en-US" sz="1800" dirty="0"/>
              <a:t>One year mentoring</a:t>
            </a:r>
          </a:p>
          <a:p>
            <a:pPr lvl="2">
              <a:lnSpc>
                <a:spcPct val="100000"/>
              </a:lnSpc>
              <a:buSzPct val="100000"/>
              <a:buFont typeface="Wingdings" panose="05000000000000000000" pitchFamily="2" charset="2"/>
              <a:buChar char="ü"/>
            </a:pPr>
            <a:r>
              <a:rPr lang="en-US" sz="1800" dirty="0">
                <a:hlinkClick r:id="rId3"/>
              </a:rPr>
              <a:t>District/Charter Mentoring Checklist Option II or III Completers</a:t>
            </a:r>
            <a:endParaRPr lang="en-US" sz="1800" dirty="0"/>
          </a:p>
          <a:p>
            <a:pPr lvl="1">
              <a:lnSpc>
                <a:spcPct val="100000"/>
              </a:lnSpc>
              <a:buSzPct val="100000"/>
            </a:pPr>
            <a:r>
              <a:rPr lang="en-US" sz="2000" dirty="0"/>
              <a:t>Non-Traditional Candidates</a:t>
            </a:r>
          </a:p>
          <a:p>
            <a:pPr lvl="2">
              <a:lnSpc>
                <a:spcPct val="100000"/>
              </a:lnSpc>
              <a:buSzPct val="100000"/>
              <a:buFont typeface="Wingdings" panose="05000000000000000000" pitchFamily="2" charset="2"/>
              <a:buChar char="ü"/>
            </a:pPr>
            <a:r>
              <a:rPr lang="en-US" sz="1800" dirty="0"/>
              <a:t>Two years mentoring</a:t>
            </a:r>
          </a:p>
          <a:p>
            <a:pPr lvl="2">
              <a:lnSpc>
                <a:spcPct val="100000"/>
              </a:lnSpc>
              <a:buSzPct val="100000"/>
              <a:buFont typeface="Wingdings" panose="05000000000000000000" pitchFamily="2" charset="2"/>
              <a:buChar char="ü"/>
            </a:pPr>
            <a:r>
              <a:rPr lang="en-US" sz="1800" dirty="0">
                <a:hlinkClick r:id="rId4"/>
              </a:rPr>
              <a:t>District/Charter Mentoring Checklist for Non-Traditional Completers </a:t>
            </a:r>
            <a:endParaRPr lang="en-US" sz="1800" dirty="0"/>
          </a:p>
          <a:p>
            <a:pPr>
              <a:lnSpc>
                <a:spcPct val="100000"/>
              </a:lnSpc>
              <a:buSzPct val="100000"/>
              <a:buFont typeface="Wingdings" panose="05000000000000000000" pitchFamily="2" charset="2"/>
              <a:buChar char="v"/>
            </a:pPr>
            <a:r>
              <a:rPr lang="en-US" sz="2400" dirty="0"/>
              <a:t>Include signed checklist in revision/interim completer applications, not alternative authorizations or non-traditional applications. </a:t>
            </a:r>
          </a:p>
        </p:txBody>
      </p:sp>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a:t>
            </a:r>
            <a:fld id="{C26AAFF7-C4D7-4A72-B8FA-A17532192431}" type="slidenum">
              <a:rPr lang="en-US" smtClean="0"/>
              <a:pPr/>
              <a:t>27</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vert="horz" lIns="91440" tIns="45720" rIns="91440" bIns="45720" rtlCol="0" anchor="ctr">
            <a:normAutofit/>
          </a:bodyPr>
          <a:lstStyle/>
          <a:p>
            <a:r>
              <a:rPr lang="en-US" dirty="0"/>
              <a:t>District/Charter Mentor Checklist</a:t>
            </a:r>
          </a:p>
        </p:txBody>
      </p:sp>
    </p:spTree>
    <p:extLst>
      <p:ext uri="{BB962C8B-B14F-4D97-AF65-F5344CB8AC3E}">
        <p14:creationId xmlns:p14="http://schemas.microsoft.com/office/powerpoint/2010/main" val="3468226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3F2C90-1A55-44E8-A449-CD41C0FA6AA5}"/>
              </a:ext>
            </a:extLst>
          </p:cNvPr>
          <p:cNvSpPr>
            <a:spLocks noGrp="1"/>
          </p:cNvSpPr>
          <p:nvPr>
            <p:ph type="title"/>
          </p:nvPr>
        </p:nvSpPr>
        <p:spPr/>
        <p:txBody>
          <a:bodyPr/>
          <a:lstStyle/>
          <a:p>
            <a:r>
              <a:rPr lang="en-US" dirty="0"/>
              <a:t>Mentoring (continued)</a:t>
            </a:r>
          </a:p>
        </p:txBody>
      </p:sp>
      <p:sp>
        <p:nvSpPr>
          <p:cNvPr id="4" name="Content Placeholder 3">
            <a:extLst>
              <a:ext uri="{FF2B5EF4-FFF2-40B4-BE49-F238E27FC236}">
                <a16:creationId xmlns:a16="http://schemas.microsoft.com/office/drawing/2014/main" id="{7F4B9731-10FC-470D-B195-20B95830B01D}"/>
              </a:ext>
            </a:extLst>
          </p:cNvPr>
          <p:cNvSpPr txBox="1">
            <a:spLocks noGrp="1"/>
          </p:cNvSpPr>
          <p:nvPr>
            <p:ph idx="13"/>
          </p:nvPr>
        </p:nvSpPr>
        <p:spPr>
          <a:xfrm>
            <a:off x="750888" y="1339850"/>
            <a:ext cx="10515600" cy="4308359"/>
          </a:xfrm>
          <a:prstGeom prst="rect">
            <a:avLst/>
          </a:prstGeom>
          <a:noFill/>
        </p:spPr>
        <p:txBody>
          <a:bodyPr wrap="square" rtlCol="0">
            <a:spAutoFit/>
          </a:bodyPr>
          <a:lstStyle/>
          <a:p>
            <a:pPr marL="285750" indent="-285750">
              <a:buFont typeface="Arial" panose="020B0604020202020204" pitchFamily="34" charset="0"/>
              <a:buChar char="•"/>
            </a:pPr>
            <a:r>
              <a:rPr lang="en-US" sz="2500" b="1" dirty="0"/>
              <a:t>Candidates</a:t>
            </a:r>
          </a:p>
          <a:p>
            <a:pPr lvl="1">
              <a:buFont typeface="Wingdings" panose="05000000000000000000" pitchFamily="2" charset="2"/>
              <a:buChar char="ü"/>
            </a:pPr>
            <a:r>
              <a:rPr lang="en-US" sz="2000" dirty="0"/>
              <a:t>develop and revise a classroom management plan to include managing classroom procedures for efficient operation of the classroom and responding to student behavior to maximize instruction.</a:t>
            </a:r>
          </a:p>
          <a:p>
            <a:pPr lvl="1">
              <a:buFont typeface="Wingdings" panose="05000000000000000000" pitchFamily="2" charset="2"/>
              <a:buChar char="ü"/>
            </a:pPr>
            <a:r>
              <a:rPr lang="en-US" sz="2000" dirty="0"/>
              <a:t>develop a variety of instructional strategies to engage students in learning, meet the needs of diverse learners, and differentiate instruction.</a:t>
            </a:r>
          </a:p>
          <a:p>
            <a:pPr lvl="1">
              <a:buFont typeface="Wingdings" panose="05000000000000000000" pitchFamily="2" charset="2"/>
              <a:buChar char="ü"/>
            </a:pPr>
            <a:r>
              <a:rPr lang="en-US" sz="2000" dirty="0"/>
              <a:t>create, revise, implement, administer, and interpret student performance data from a variety of assessment types, including but not limited to </a:t>
            </a:r>
            <a:r>
              <a:rPr lang="en-US" sz="2000" u="sng" dirty="0">
                <a:hlinkClick r:id="rId3"/>
              </a:rPr>
              <a:t>formative, interim and summative assessments</a:t>
            </a:r>
            <a:r>
              <a:rPr lang="en-US" sz="2000" dirty="0"/>
              <a:t>.</a:t>
            </a:r>
          </a:p>
          <a:p>
            <a:pPr lvl="1">
              <a:buFont typeface="Wingdings" panose="05000000000000000000" pitchFamily="2" charset="2"/>
              <a:buChar char="ü"/>
            </a:pPr>
            <a:r>
              <a:rPr lang="en-US" sz="2000" dirty="0"/>
              <a:t>achieve one successful evaluations in the assignment area which aligns to the endorsement(s) being sought</a:t>
            </a:r>
          </a:p>
          <a:p>
            <a:pPr lvl="1">
              <a:buFont typeface="Wingdings" panose="05000000000000000000" pitchFamily="2" charset="2"/>
              <a:buChar char="ü"/>
            </a:pPr>
            <a:r>
              <a:rPr lang="en-US" sz="2000" dirty="0"/>
              <a:t>develop an Individual Professional Learning Plan (IPLP).</a:t>
            </a:r>
          </a:p>
          <a:p>
            <a:pPr marL="285750" indent="-285750">
              <a:buFont typeface="Arial" panose="020B0604020202020204" pitchFamily="34" charset="0"/>
              <a:buChar char="•"/>
            </a:pPr>
            <a:endParaRPr lang="en-US" sz="2400" dirty="0"/>
          </a:p>
        </p:txBody>
      </p:sp>
      <p:sp>
        <p:nvSpPr>
          <p:cNvPr id="5" name="Rectangle 4">
            <a:extLst>
              <a:ext uri="{FF2B5EF4-FFF2-40B4-BE49-F238E27FC236}">
                <a16:creationId xmlns:a16="http://schemas.microsoft.com/office/drawing/2014/main" id="{0668C6B9-4B7B-4E5E-AB31-70BE86FD95DD}"/>
              </a:ext>
            </a:extLst>
          </p:cNvPr>
          <p:cNvSpPr/>
          <p:nvPr/>
        </p:nvSpPr>
        <p:spPr>
          <a:xfrm>
            <a:off x="9130113" y="6416121"/>
            <a:ext cx="3045385" cy="276999"/>
          </a:xfrm>
          <a:prstGeom prst="rect">
            <a:avLst/>
          </a:prstGeom>
        </p:spPr>
        <p:txBody>
          <a:bodyPr wrap="none">
            <a:spAutoFit/>
          </a:bodyPr>
          <a:lstStyle/>
          <a:p>
            <a:r>
              <a:rPr lang="en-US" sz="1200" dirty="0"/>
              <a:t>Educator Career Fair Technical Assistance | </a:t>
            </a:r>
            <a:fld id="{C26AAFF7-C4D7-4A72-B8FA-A17532192431}" type="slidenum">
              <a:rPr lang="en-US" sz="1200"/>
              <a:pPr/>
              <a:t>28</a:t>
            </a:fld>
            <a:endParaRPr lang="en-US" sz="1200" dirty="0"/>
          </a:p>
        </p:txBody>
      </p:sp>
    </p:spTree>
    <p:extLst>
      <p:ext uri="{BB962C8B-B14F-4D97-AF65-F5344CB8AC3E}">
        <p14:creationId xmlns:p14="http://schemas.microsoft.com/office/powerpoint/2010/main" val="2998605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29</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3"/>
            <a:ext cx="10515600" cy="4703837"/>
          </a:xfrm>
        </p:spPr>
        <p:txBody>
          <a:bodyPr>
            <a:normAutofit fontScale="55000" lnSpcReduction="20000"/>
          </a:bodyPr>
          <a:lstStyle/>
          <a:p>
            <a:pPr marL="0" indent="0">
              <a:buNone/>
            </a:pPr>
            <a:r>
              <a:rPr lang="en-US" sz="4700" b="1" dirty="0"/>
              <a:t>Important for retention!</a:t>
            </a:r>
          </a:p>
          <a:p>
            <a:pPr marL="0" indent="0">
              <a:buNone/>
            </a:pPr>
            <a:endParaRPr lang="en-US" sz="3600" b="1" dirty="0"/>
          </a:p>
          <a:p>
            <a:r>
              <a:rPr lang="en-US" dirty="0"/>
              <a:t>The LEA is part of the candidates preparation/training!  </a:t>
            </a:r>
          </a:p>
          <a:p>
            <a:endParaRPr lang="en-US" sz="3600" dirty="0"/>
          </a:p>
          <a:p>
            <a:r>
              <a:rPr lang="en-US" dirty="0"/>
              <a:t>The LEA is required to provide mentoring and support</a:t>
            </a:r>
          </a:p>
          <a:p>
            <a:endParaRPr lang="en-US" dirty="0"/>
          </a:p>
          <a:p>
            <a:pPr lvl="1">
              <a:buFont typeface="Wingdings" panose="05000000000000000000" pitchFamily="2" charset="2"/>
              <a:buChar char="Ø"/>
            </a:pPr>
            <a:r>
              <a:rPr lang="en-US" dirty="0"/>
              <a:t>The Idaho State Board of Education approved </a:t>
            </a:r>
            <a:r>
              <a:rPr lang="en-US" dirty="0">
                <a:hlinkClick r:id="rId3"/>
              </a:rPr>
              <a:t>Idaho Mentor and Induction Program Standards </a:t>
            </a:r>
            <a:r>
              <a:rPr lang="en-US" dirty="0"/>
              <a:t>provides guidelines to design and implement a high-quality mentor program for beginning teachers.</a:t>
            </a:r>
          </a:p>
          <a:p>
            <a:endParaRPr lang="en-US" sz="3600" dirty="0"/>
          </a:p>
          <a:p>
            <a:r>
              <a:rPr lang="en-US" dirty="0"/>
              <a:t>Minimize number of assignments!  </a:t>
            </a:r>
          </a:p>
          <a:p>
            <a:endParaRPr lang="en-US" dirty="0"/>
          </a:p>
          <a:p>
            <a:r>
              <a:rPr lang="en-US" dirty="0"/>
              <a:t>Assign veteran/effective teachers in assignments with the highest need students, and/or multiple assignments.</a:t>
            </a:r>
          </a:p>
          <a:p>
            <a:endParaRPr lang="en-US" dirty="0"/>
          </a:p>
          <a:p>
            <a:pPr marL="0" indent="0">
              <a:buNone/>
            </a:pPr>
            <a:endParaRPr lang="en-US" dirty="0"/>
          </a:p>
          <a:p>
            <a:endParaRPr lang="en-US" dirty="0"/>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1021976"/>
          </a:xfrm>
        </p:spPr>
        <p:txBody>
          <a:bodyPr>
            <a:noAutofit/>
          </a:bodyPr>
          <a:lstStyle/>
          <a:p>
            <a:r>
              <a:rPr lang="en-US" sz="3600" dirty="0"/>
              <a:t>Best Practices for Non-Traditional &amp;</a:t>
            </a:r>
            <a:br>
              <a:rPr lang="en-US" sz="3600" dirty="0"/>
            </a:br>
            <a:r>
              <a:rPr lang="en-US" sz="3600" dirty="0"/>
              <a:t>Alternative Authorization Candidates</a:t>
            </a:r>
          </a:p>
        </p:txBody>
      </p:sp>
      <p:pic>
        <p:nvPicPr>
          <p:cNvPr id="7" name="Picture 6" descr="Grow Your Own Food: 10 Reasons to Start a Garden">
            <a:extLst>
              <a:ext uri="{FF2B5EF4-FFF2-40B4-BE49-F238E27FC236}">
                <a16:creationId xmlns:a16="http://schemas.microsoft.com/office/drawing/2014/main" id="{DEC70DC2-2D20-4F8A-A27C-5B6FABE076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067931" y="1373789"/>
            <a:ext cx="1918010" cy="1235595"/>
          </a:xfrm>
          <a:prstGeom prst="rect">
            <a:avLst/>
          </a:prstGeom>
          <a:noFill/>
          <a:ln>
            <a:noFill/>
          </a:ln>
        </p:spPr>
      </p:pic>
      <p:sp>
        <p:nvSpPr>
          <p:cNvPr id="9" name="Text Box 200">
            <a:extLst>
              <a:ext uri="{FF2B5EF4-FFF2-40B4-BE49-F238E27FC236}">
                <a16:creationId xmlns:a16="http://schemas.microsoft.com/office/drawing/2014/main" id="{F08005AB-6075-4A1B-829B-591693C3D231}"/>
              </a:ext>
            </a:extLst>
          </p:cNvPr>
          <p:cNvSpPr txBox="1"/>
          <p:nvPr/>
        </p:nvSpPr>
        <p:spPr>
          <a:xfrm>
            <a:off x="9067931" y="2643050"/>
            <a:ext cx="1918010" cy="90200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91440" rIns="91440" bIns="0" numCol="1" spcCol="0" rtlCol="0" fromWordArt="0" anchor="t" anchorCtr="0" forceAA="0" compatLnSpc="1">
            <a:prstTxWarp prst="textNoShape">
              <a:avLst/>
            </a:prstTxWarp>
            <a:noAutofit/>
          </a:bodyPr>
          <a:lstStyle/>
          <a:p>
            <a:pPr marL="0" marR="0" algn="ctr">
              <a:lnSpc>
                <a:spcPct val="106000"/>
              </a:lnSpc>
              <a:spcBef>
                <a:spcPts val="0"/>
              </a:spcBef>
              <a:spcAft>
                <a:spcPts val="800"/>
              </a:spcAft>
            </a:pPr>
            <a:r>
              <a:rPr lang="en-US" sz="1400" b="1" kern="1200" cap="all" dirty="0">
                <a:solidFill>
                  <a:srgbClr val="00B050"/>
                </a:solidFill>
                <a:effectLst/>
                <a:ea typeface="Calibri" panose="020F0502020204030204" pitchFamily="34" charset="0"/>
                <a:cs typeface="Times New Roman" panose="02020603050405020304" pitchFamily="18" charset="0"/>
              </a:rPr>
              <a:t>THINK…</a:t>
            </a:r>
            <a:endParaRPr lang="en-US" sz="1400" b="1" dirty="0">
              <a:solidFill>
                <a:srgbClr val="00B050"/>
              </a:solidFill>
              <a:effectLst/>
              <a:latin typeface="Times New Roman" panose="02020603050405020304" pitchFamily="18" charset="0"/>
              <a:ea typeface="Times New Roman" panose="02020603050405020304" pitchFamily="18" charset="0"/>
            </a:endParaRPr>
          </a:p>
          <a:p>
            <a:pPr marL="0" marR="0" algn="ctr">
              <a:lnSpc>
                <a:spcPct val="106000"/>
              </a:lnSpc>
              <a:spcBef>
                <a:spcPts val="0"/>
              </a:spcBef>
              <a:spcAft>
                <a:spcPts val="800"/>
              </a:spcAft>
            </a:pPr>
            <a:r>
              <a:rPr lang="en-US" sz="1400" b="1" kern="1200" cap="all" dirty="0">
                <a:solidFill>
                  <a:srgbClr val="00B050"/>
                </a:solidFill>
                <a:effectLst/>
                <a:ea typeface="Calibri" panose="020F0502020204030204" pitchFamily="34" charset="0"/>
                <a:cs typeface="Times New Roman" panose="02020603050405020304" pitchFamily="18" charset="0"/>
              </a:rPr>
              <a:t>grow your own!</a:t>
            </a:r>
            <a:endParaRPr lang="en-US" sz="1400" b="1" dirty="0">
              <a:solidFill>
                <a:srgbClr val="00B05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380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3</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p:txBody>
          <a:bodyPr/>
          <a:lstStyle/>
          <a:p>
            <a:r>
              <a:rPr lang="en-US" dirty="0"/>
              <a:t>Hiring Requirements</a:t>
            </a:r>
          </a:p>
        </p:txBody>
      </p:sp>
      <p:sp>
        <p:nvSpPr>
          <p:cNvPr id="4" name="Subtitle 3">
            <a:extLst>
              <a:ext uri="{FF2B5EF4-FFF2-40B4-BE49-F238E27FC236}">
                <a16:creationId xmlns:a16="http://schemas.microsoft.com/office/drawing/2014/main" id="{8EB5E97A-AB12-469D-AD4E-0A3D0ED12D23}"/>
              </a:ext>
            </a:extLst>
          </p:cNvPr>
          <p:cNvSpPr>
            <a:spLocks noGrp="1"/>
          </p:cNvSpPr>
          <p:nvPr>
            <p:ph type="subTitle" idx="1"/>
          </p:nvPr>
        </p:nvSpPr>
        <p:spPr/>
        <p:txBody>
          <a:bodyPr/>
          <a:lstStyle/>
          <a:p>
            <a:r>
              <a:rPr lang="en-US" dirty="0"/>
              <a:t>Background Investigation Check and Certification</a:t>
            </a:r>
          </a:p>
        </p:txBody>
      </p:sp>
    </p:spTree>
    <p:extLst>
      <p:ext uri="{BB962C8B-B14F-4D97-AF65-F5344CB8AC3E}">
        <p14:creationId xmlns:p14="http://schemas.microsoft.com/office/powerpoint/2010/main" val="1331554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30</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a:xfrm>
            <a:off x="535460" y="1678193"/>
            <a:ext cx="7201771" cy="1185597"/>
          </a:xfrm>
        </p:spPr>
        <p:txBody>
          <a:bodyPr>
            <a:normAutofit/>
          </a:bodyPr>
          <a:lstStyle/>
          <a:p>
            <a:r>
              <a:rPr lang="en-US" dirty="0"/>
              <a:t>Guidance Resources</a:t>
            </a:r>
          </a:p>
        </p:txBody>
      </p:sp>
      <p:sp>
        <p:nvSpPr>
          <p:cNvPr id="4" name="Subtitle 3">
            <a:extLst>
              <a:ext uri="{FF2B5EF4-FFF2-40B4-BE49-F238E27FC236}">
                <a16:creationId xmlns:a16="http://schemas.microsoft.com/office/drawing/2014/main" id="{8EB5E97A-AB12-469D-AD4E-0A3D0ED12D23}"/>
              </a:ext>
            </a:extLst>
          </p:cNvPr>
          <p:cNvSpPr>
            <a:spLocks noGrp="1"/>
          </p:cNvSpPr>
          <p:nvPr>
            <p:ph type="subTitle" idx="1"/>
          </p:nvPr>
        </p:nvSpPr>
        <p:spPr>
          <a:xfrm>
            <a:off x="535460" y="2966212"/>
            <a:ext cx="9144000" cy="1027999"/>
          </a:xfrm>
        </p:spPr>
        <p:txBody>
          <a:bodyPr>
            <a:normAutofit/>
          </a:bodyPr>
          <a:lstStyle/>
          <a:p>
            <a:r>
              <a:rPr lang="en-US" dirty="0"/>
              <a:t>Assignment Reporting Guidance</a:t>
            </a:r>
          </a:p>
          <a:p>
            <a:r>
              <a:rPr lang="en-US" dirty="0"/>
              <a:t>Assignment Credential Manual &amp; Report</a:t>
            </a:r>
          </a:p>
          <a:p>
            <a:endParaRPr lang="en-US" dirty="0"/>
          </a:p>
        </p:txBody>
      </p:sp>
    </p:spTree>
    <p:extLst>
      <p:ext uri="{BB962C8B-B14F-4D97-AF65-F5344CB8AC3E}">
        <p14:creationId xmlns:p14="http://schemas.microsoft.com/office/powerpoint/2010/main" val="232695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63153-13AE-4BB2-B79B-C5CE84F4CE0A}"/>
              </a:ext>
            </a:extLst>
          </p:cNvPr>
          <p:cNvSpPr>
            <a:spLocks noGrp="1"/>
          </p:cNvSpPr>
          <p:nvPr>
            <p:ph type="sldNum" sz="quarter" idx="12"/>
          </p:nvPr>
        </p:nvSpPr>
        <p:spPr>
          <a:xfrm>
            <a:off x="6881446" y="6395774"/>
            <a:ext cx="5092416" cy="365125"/>
          </a:xfrm>
        </p:spPr>
        <p:txBody>
          <a:bodyPr/>
          <a:lstStyle/>
          <a:p>
            <a:r>
              <a:rPr lang="en-US" dirty="0"/>
              <a:t>Educator Career Fair Technical Assistance | </a:t>
            </a:r>
            <a:fld id="{C26AAFF7-C4D7-4A72-B8FA-A17532192431}" type="slidenum">
              <a:rPr lang="en-US" smtClean="0"/>
              <a:pPr/>
              <a:t>31</a:t>
            </a:fld>
            <a:endParaRPr lang="en-US" dirty="0"/>
          </a:p>
        </p:txBody>
      </p:sp>
      <p:sp>
        <p:nvSpPr>
          <p:cNvPr id="6" name="Content Placeholder 5">
            <a:extLst>
              <a:ext uri="{FF2B5EF4-FFF2-40B4-BE49-F238E27FC236}">
                <a16:creationId xmlns:a16="http://schemas.microsoft.com/office/drawing/2014/main" id="{6734CD8C-645C-4B7C-BC1A-C3EDF22A04E1}"/>
              </a:ext>
            </a:extLst>
          </p:cNvPr>
          <p:cNvSpPr>
            <a:spLocks noGrp="1"/>
          </p:cNvSpPr>
          <p:nvPr>
            <p:ph idx="13"/>
          </p:nvPr>
        </p:nvSpPr>
        <p:spPr>
          <a:xfrm>
            <a:off x="434304" y="4293801"/>
            <a:ext cx="11171258" cy="2101973"/>
          </a:xfrm>
        </p:spPr>
        <p:txBody>
          <a:bodyPr>
            <a:normAutofit/>
          </a:bodyPr>
          <a:lstStyle/>
          <a:p>
            <a:pPr>
              <a:defRPr/>
            </a:pPr>
            <a:r>
              <a:rPr lang="en-US" altLang="en-US" dirty="0">
                <a:cs typeface="ＭＳ Ｐゴシック" pitchFamily="32" charset="-128"/>
              </a:rPr>
              <a:t>Ensure compliance with </a:t>
            </a:r>
            <a:r>
              <a:rPr lang="en-US" altLang="en-US" dirty="0">
                <a:cs typeface="ＭＳ Ｐゴシック" pitchFamily="32" charset="-128"/>
                <a:hlinkClick r:id="rId3"/>
              </a:rPr>
              <a:t>Idaho Code §33-1201</a:t>
            </a:r>
            <a:endParaRPr lang="en-US" altLang="en-US" dirty="0">
              <a:cs typeface="ＭＳ Ｐゴシック" pitchFamily="32" charset="-128"/>
            </a:endParaRPr>
          </a:p>
          <a:p>
            <a:pPr>
              <a:defRPr/>
            </a:pPr>
            <a:r>
              <a:rPr lang="en-US" altLang="en-US" dirty="0">
                <a:cs typeface="ＭＳ Ｐゴシック" pitchFamily="32" charset="-128"/>
              </a:rPr>
              <a:t>Ensure LEA funding – </a:t>
            </a:r>
            <a:r>
              <a:rPr lang="en-US" altLang="en-US" dirty="0">
                <a:cs typeface="ＭＳ Ｐゴシック" pitchFamily="32" charset="-128"/>
                <a:hlinkClick r:id="rId4"/>
              </a:rPr>
              <a:t>Idaho Code §33-1002 (6c) (6d)</a:t>
            </a:r>
            <a:endParaRPr lang="en-US" altLang="en-US" dirty="0">
              <a:cs typeface="ＭＳ Ｐゴシック" pitchFamily="32" charset="-128"/>
            </a:endParaRPr>
          </a:p>
        </p:txBody>
      </p:sp>
      <p:pic>
        <p:nvPicPr>
          <p:cNvPr id="8" name="Picture 7">
            <a:extLst>
              <a:ext uri="{FF2B5EF4-FFF2-40B4-BE49-F238E27FC236}">
                <a16:creationId xmlns:a16="http://schemas.microsoft.com/office/drawing/2014/main" id="{0F977AF8-E0AB-49FD-8FD8-D368796C2798}"/>
              </a:ext>
              <a:ext uri="{C183D7F6-B498-43B3-948B-1728B52AA6E4}">
                <adec:decorative xmlns:adec="http://schemas.microsoft.com/office/drawing/2017/decorative" val="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675436" y="2061738"/>
            <a:ext cx="1343831" cy="1900050"/>
          </a:xfrm>
          <a:prstGeom prst="rect">
            <a:avLst/>
          </a:prstGeom>
          <a:noFill/>
          <a:ln>
            <a:noFill/>
          </a:ln>
        </p:spPr>
      </p:pic>
      <p:pic>
        <p:nvPicPr>
          <p:cNvPr id="7" name="Picture 6">
            <a:extLst>
              <a:ext uri="{FF2B5EF4-FFF2-40B4-BE49-F238E27FC236}">
                <a16:creationId xmlns:a16="http://schemas.microsoft.com/office/drawing/2014/main" id="{54A4085C-1C29-4B1A-8AFD-713A345D96F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956851">
            <a:off x="1137061" y="908499"/>
            <a:ext cx="3707813" cy="3203729"/>
          </a:xfrm>
          <a:prstGeom prst="rect">
            <a:avLst/>
          </a:prstGeom>
        </p:spPr>
      </p:pic>
      <p:sp>
        <p:nvSpPr>
          <p:cNvPr id="4" name="Title 3">
            <a:extLst>
              <a:ext uri="{FF2B5EF4-FFF2-40B4-BE49-F238E27FC236}">
                <a16:creationId xmlns:a16="http://schemas.microsoft.com/office/drawing/2014/main" id="{8D8BB7B8-2794-40A8-9661-C8C1900B494F}"/>
              </a:ext>
            </a:extLst>
          </p:cNvPr>
          <p:cNvSpPr>
            <a:spLocks noGrp="1"/>
          </p:cNvSpPr>
          <p:nvPr>
            <p:ph type="title"/>
          </p:nvPr>
        </p:nvSpPr>
        <p:spPr/>
        <p:txBody>
          <a:bodyPr>
            <a:normAutofit/>
          </a:bodyPr>
          <a:lstStyle/>
          <a:p>
            <a:r>
              <a:rPr lang="en-US" dirty="0"/>
              <a:t>Using the Guidance Resources will…</a:t>
            </a:r>
          </a:p>
        </p:txBody>
      </p:sp>
    </p:spTree>
    <p:extLst>
      <p:ext uri="{BB962C8B-B14F-4D97-AF65-F5344CB8AC3E}">
        <p14:creationId xmlns:p14="http://schemas.microsoft.com/office/powerpoint/2010/main" val="2084044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32</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710004" y="0"/>
            <a:ext cx="10239899" cy="988601"/>
          </a:xfrm>
        </p:spPr>
        <p:txBody>
          <a:bodyPr>
            <a:normAutofit/>
          </a:bodyPr>
          <a:lstStyle/>
          <a:p>
            <a:r>
              <a:rPr lang="en-US" dirty="0"/>
              <a:t>Resources</a:t>
            </a:r>
          </a:p>
        </p:txBody>
      </p:sp>
      <p:sp>
        <p:nvSpPr>
          <p:cNvPr id="4" name="Rectangle 1">
            <a:extLst>
              <a:ext uri="{FF2B5EF4-FFF2-40B4-BE49-F238E27FC236}">
                <a16:creationId xmlns:a16="http://schemas.microsoft.com/office/drawing/2014/main" id="{3762DEE9-D8AC-4CFF-885F-AC9352A90327}"/>
              </a:ext>
            </a:extLst>
          </p:cNvPr>
          <p:cNvSpPr>
            <a:spLocks noGrp="1" noChangeArrowheads="1"/>
          </p:cNvSpPr>
          <p:nvPr>
            <p:ph idx="13"/>
          </p:nvPr>
        </p:nvSpPr>
        <p:spPr bwMode="auto">
          <a:xfrm>
            <a:off x="567259" y="1208712"/>
            <a:ext cx="1073902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lang="en-US" altLang="en-US" sz="3000" b="1" dirty="0">
                <a:solidFill>
                  <a:srgbClr val="191919"/>
                </a:solidFill>
                <a:latin typeface="Open Sans"/>
              </a:rPr>
              <a:t>Please access the helpful resources under Resource Files at the bottom of the following website:</a:t>
            </a:r>
            <a:endParaRPr lang="en-US" altLang="en-US" sz="2400" dirty="0">
              <a:solidFill>
                <a:srgbClr val="191919"/>
              </a:solidFill>
              <a:latin typeface="Open Sans"/>
            </a:endParaRPr>
          </a:p>
          <a:p>
            <a:pPr marL="0" indent="0" eaLnBrk="0" fontAlgn="base" hangingPunct="0">
              <a:lnSpc>
                <a:spcPct val="100000"/>
              </a:lnSpc>
              <a:spcBef>
                <a:spcPct val="0"/>
              </a:spcBef>
              <a:spcAft>
                <a:spcPct val="0"/>
              </a:spcAft>
              <a:buNone/>
            </a:pPr>
            <a:r>
              <a:rPr lang="en-US" altLang="en-US" sz="2400" dirty="0">
                <a:solidFill>
                  <a:srgbClr val="236093"/>
                </a:solidFill>
                <a:latin typeface="Open Sans"/>
                <a:hlinkClick r:id="rId3">
                  <a:extLst>
                    <a:ext uri="{A12FA001-AC4F-418D-AE19-62706E023703}">
                      <ahyp:hlinkClr xmlns:ahyp="http://schemas.microsoft.com/office/drawing/2018/hyperlinkcolor" val="tx"/>
                    </a:ext>
                  </a:extLst>
                </a:hlinkClick>
              </a:rPr>
              <a:t>https://www.sde.idaho.gov/cert-psc/cert/</a:t>
            </a: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rgbClr val="19191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rgbClr val="191919"/>
              </a:solidFill>
              <a:effectLst/>
              <a:latin typeface="Open Sans"/>
            </a:endParaRPr>
          </a:p>
          <a:p>
            <a:pPr marL="0" lvl="0" indent="0" eaLnBrk="0" fontAlgn="base" hangingPunct="0">
              <a:lnSpc>
                <a:spcPct val="100000"/>
              </a:lnSpc>
              <a:spcBef>
                <a:spcPct val="0"/>
              </a:spcBef>
              <a:spcAft>
                <a:spcPct val="0"/>
              </a:spcAft>
              <a:buNone/>
            </a:pPr>
            <a:endParaRPr lang="en-US" altLang="en-US" sz="2400" dirty="0">
              <a:solidFill>
                <a:schemeClr val="tx1"/>
              </a:solidFill>
              <a:latin typeface="Open Sans"/>
            </a:endParaRPr>
          </a:p>
          <a:p>
            <a:pPr marL="0" lvl="0" indent="0" eaLnBrk="0" fontAlgn="base" hangingPunct="0">
              <a:lnSpc>
                <a:spcPct val="100000"/>
              </a:lnSpc>
              <a:spcBef>
                <a:spcPct val="0"/>
              </a:spcBef>
              <a:spcAft>
                <a:spcPct val="0"/>
              </a:spcAft>
              <a:buNone/>
            </a:pPr>
            <a:endParaRPr lang="en-US" altLang="en-US" sz="2400" dirty="0">
              <a:solidFill>
                <a:schemeClr val="tx1"/>
              </a:solidFill>
              <a:latin typeface="Open Sans"/>
            </a:endParaRPr>
          </a:p>
          <a:p>
            <a:pPr marL="0" lvl="0" indent="0" eaLnBrk="0" fontAlgn="base" hangingPunct="0">
              <a:lnSpc>
                <a:spcPct val="100000"/>
              </a:lnSpc>
              <a:spcBef>
                <a:spcPct val="0"/>
              </a:spcBef>
              <a:spcAft>
                <a:spcPct val="0"/>
              </a:spcAft>
              <a:buNone/>
            </a:pPr>
            <a:endParaRPr lang="en-US" altLang="en-US" sz="2400" dirty="0">
              <a:solidFill>
                <a:schemeClr val="tx1"/>
              </a:solidFill>
              <a:latin typeface="Open Sans"/>
            </a:endParaRPr>
          </a:p>
          <a:p>
            <a:pPr marL="0" lvl="0" indent="0" eaLnBrk="0" fontAlgn="base" hangingPunct="0">
              <a:lnSpc>
                <a:spcPct val="100000"/>
              </a:lnSpc>
              <a:spcBef>
                <a:spcPct val="0"/>
              </a:spcBef>
              <a:spcAft>
                <a:spcPct val="0"/>
              </a:spcAft>
              <a:buFontTx/>
              <a:buChar char="•"/>
            </a:pP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479F345E-03BD-45A6-B61E-AD026D3E04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803877" y="2751492"/>
            <a:ext cx="5845272" cy="3402265"/>
          </a:xfrm>
          <a:prstGeom prst="rect">
            <a:avLst/>
          </a:prstGeom>
        </p:spPr>
      </p:pic>
      <p:cxnSp>
        <p:nvCxnSpPr>
          <p:cNvPr id="10" name="Straight Arrow Connector 9">
            <a:extLst>
              <a:ext uri="{FF2B5EF4-FFF2-40B4-BE49-F238E27FC236}">
                <a16:creationId xmlns:a16="http://schemas.microsoft.com/office/drawing/2014/main" id="{54F8D438-7E0D-4064-91B6-111DB45AD909}"/>
              </a:ext>
              <a:ext uri="{C183D7F6-B498-43B3-948B-1728B52AA6E4}">
                <adec:decorative xmlns:adec="http://schemas.microsoft.com/office/drawing/2017/decorative" val="1"/>
              </a:ext>
            </a:extLst>
          </p:cNvPr>
          <p:cNvCxnSpPr>
            <a:cxnSpLocks/>
          </p:cNvCxnSpPr>
          <p:nvPr/>
        </p:nvCxnSpPr>
        <p:spPr>
          <a:xfrm>
            <a:off x="885713" y="3784600"/>
            <a:ext cx="1768587" cy="622300"/>
          </a:xfrm>
          <a:prstGeom prst="straightConnector1">
            <a:avLst/>
          </a:prstGeom>
          <a:ln w="38100">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79482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33</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2328725"/>
            <a:ext cx="10515600" cy="2887631"/>
          </a:xfrm>
        </p:spPr>
        <p:txBody>
          <a:bodyPr>
            <a:noAutofit/>
          </a:bodyPr>
          <a:lstStyle/>
          <a:p>
            <a:pPr marL="0" indent="0">
              <a:buNone/>
            </a:pPr>
            <a:endParaRPr lang="en-US" sz="8000" dirty="0"/>
          </a:p>
          <a:p>
            <a:pPr marL="0" indent="0">
              <a:buNone/>
            </a:pPr>
            <a:endParaRPr lang="en-US" sz="8000" dirty="0"/>
          </a:p>
          <a:p>
            <a:pPr marL="0" indent="0">
              <a:buNone/>
            </a:pPr>
            <a:r>
              <a:rPr lang="en-US" sz="8000" dirty="0"/>
              <a:t>READ THIS DOCUMENT!</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75304" y="0"/>
            <a:ext cx="10874600" cy="988601"/>
          </a:xfrm>
        </p:spPr>
        <p:txBody>
          <a:bodyPr>
            <a:normAutofit fontScale="90000"/>
          </a:bodyPr>
          <a:lstStyle/>
          <a:p>
            <a:r>
              <a:rPr lang="en-US" dirty="0"/>
              <a:t>SDE Assignment Reporting Guidance Document</a:t>
            </a:r>
          </a:p>
        </p:txBody>
      </p:sp>
      <p:pic>
        <p:nvPicPr>
          <p:cNvPr id="1026" name="Picture 2" descr="How to Say PLEASE in Thai | Learn Thai from a White Guy">
            <a:extLst>
              <a:ext uri="{FF2B5EF4-FFF2-40B4-BE49-F238E27FC236}">
                <a16:creationId xmlns:a16="http://schemas.microsoft.com/office/drawing/2014/main" id="{12EDF8EC-5A75-4D92-9F34-66CE4B336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1057" y="2011326"/>
            <a:ext cx="3298367" cy="2194913"/>
          </a:xfrm>
          <a:prstGeom prst="rect">
            <a:avLst/>
          </a:prstGeom>
          <a:noFill/>
          <a:extLst>
            <a:ext uri="{909E8E84-426E-40DD-AFC4-6F175D3DCCD1}">
              <a14:hiddenFill xmlns:a14="http://schemas.microsoft.com/office/drawing/2010/main">
                <a:solidFill>
                  <a:srgbClr val="FFFFFF"/>
                </a:solidFill>
              </a14:hiddenFill>
            </a:ext>
          </a:extLst>
        </p:spPr>
      </p:pic>
      <p:sp>
        <p:nvSpPr>
          <p:cNvPr id="8" name="Arrow: Right 7">
            <a:extLst>
              <a:ext uri="{FF2B5EF4-FFF2-40B4-BE49-F238E27FC236}">
                <a16:creationId xmlns:a16="http://schemas.microsoft.com/office/drawing/2014/main" id="{3E9C876B-2E4F-42B9-9E12-79AF0A355F34}"/>
              </a:ext>
              <a:ext uri="{C183D7F6-B498-43B3-948B-1728B52AA6E4}">
                <adec:decorative xmlns:adec="http://schemas.microsoft.com/office/drawing/2017/decorative" val="1"/>
              </a:ext>
            </a:extLst>
          </p:cNvPr>
          <p:cNvSpPr/>
          <p:nvPr/>
        </p:nvSpPr>
        <p:spPr>
          <a:xfrm>
            <a:off x="273645" y="2958353"/>
            <a:ext cx="954934" cy="738884"/>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Highlighted Assignment Credential Report Guidance">
            <a:extLst>
              <a:ext uri="{FF2B5EF4-FFF2-40B4-BE49-F238E27FC236}">
                <a16:creationId xmlns:a16="http://schemas.microsoft.com/office/drawing/2014/main" id="{A35E598E-868E-4CD1-9E5D-40A5274C0B0F}"/>
              </a:ext>
            </a:extLst>
          </p:cNvPr>
          <p:cNvPicPr>
            <a:picLocks noChangeAspect="1"/>
          </p:cNvPicPr>
          <p:nvPr/>
        </p:nvPicPr>
        <p:blipFill>
          <a:blip r:embed="rId4"/>
          <a:stretch>
            <a:fillRect/>
          </a:stretch>
        </p:blipFill>
        <p:spPr>
          <a:xfrm>
            <a:off x="1257403" y="1149307"/>
            <a:ext cx="6402042" cy="3519706"/>
          </a:xfrm>
          <a:prstGeom prst="rect">
            <a:avLst/>
          </a:prstGeom>
        </p:spPr>
      </p:pic>
    </p:spTree>
    <p:extLst>
      <p:ext uri="{BB962C8B-B14F-4D97-AF65-F5344CB8AC3E}">
        <p14:creationId xmlns:p14="http://schemas.microsoft.com/office/powerpoint/2010/main" val="2603712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34</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515600" cy="4694916"/>
          </a:xfrm>
        </p:spPr>
        <p:txBody>
          <a:bodyPr>
            <a:normAutofit fontScale="55000" lnSpcReduction="20000"/>
          </a:bodyPr>
          <a:lstStyle/>
          <a:p>
            <a:pPr marL="0" indent="0">
              <a:buNone/>
            </a:pPr>
            <a:r>
              <a:rPr lang="en-US" sz="6300" b="1" dirty="0"/>
              <a:t>The Assignment Reporting Guidance document provides information about:</a:t>
            </a:r>
          </a:p>
          <a:p>
            <a:pPr marL="0" indent="0">
              <a:buNone/>
            </a:pPr>
            <a:endParaRPr lang="en-US" sz="5000" dirty="0"/>
          </a:p>
          <a:p>
            <a:r>
              <a:rPr lang="en-US" sz="5000" dirty="0"/>
              <a:t>SDE &amp; CTE Assignment Credential Manuals</a:t>
            </a:r>
          </a:p>
          <a:p>
            <a:pPr lvl="1">
              <a:buFont typeface="Wingdings" panose="05000000000000000000" pitchFamily="2" charset="2"/>
              <a:buChar char="ü"/>
            </a:pPr>
            <a:r>
              <a:rPr lang="en-US" dirty="0"/>
              <a:t>Use the manuals to determine the alignment between the assignment and the required endorsement BEFORE you post for the open position</a:t>
            </a:r>
          </a:p>
          <a:p>
            <a:pPr lvl="1">
              <a:buFont typeface="Wingdings" panose="05000000000000000000" pitchFamily="2" charset="2"/>
              <a:buChar char="ü"/>
            </a:pPr>
            <a:r>
              <a:rPr lang="en-US" dirty="0"/>
              <a:t>Please read the assignment descriptions and use an assignment code that most closely aligns to the intended content instruction to be delivered.</a:t>
            </a:r>
          </a:p>
          <a:p>
            <a:pPr lvl="1">
              <a:buFont typeface="Wingdings" panose="05000000000000000000" pitchFamily="2" charset="2"/>
              <a:buChar char="ü"/>
            </a:pPr>
            <a:r>
              <a:rPr lang="en-US" dirty="0"/>
              <a:t>Think content level not grade/age of student</a:t>
            </a:r>
          </a:p>
          <a:p>
            <a:pPr marL="457200" lvl="1" indent="0">
              <a:buNone/>
            </a:pPr>
            <a:endParaRPr lang="en-US" dirty="0"/>
          </a:p>
          <a:p>
            <a:r>
              <a:rPr lang="en-US" sz="5400" dirty="0"/>
              <a:t>LEA Assignment Credential Report</a:t>
            </a:r>
          </a:p>
          <a:p>
            <a:pPr lvl="1">
              <a:buFont typeface="Wingdings" panose="05000000000000000000" pitchFamily="2" charset="2"/>
              <a:buChar char="ü"/>
            </a:pPr>
            <a:r>
              <a:rPr lang="en-US" dirty="0"/>
              <a:t>The LEA Assignment Credential Report can be used as a resource to verify proper alignment after EVERY ISEE upload.</a:t>
            </a:r>
          </a:p>
          <a:p>
            <a:pPr lvl="1">
              <a:buFont typeface="Wingdings" panose="05000000000000000000" pitchFamily="2" charset="2"/>
              <a:buChar char="ü"/>
            </a:pPr>
            <a:r>
              <a:rPr lang="en-US" dirty="0"/>
              <a:t>Teacher certification generates a statewide Assignment Credential Report to identify who is not appropriately certificate and or endorsed for assignment(s).</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150607" y="0"/>
            <a:ext cx="10799297" cy="988601"/>
          </a:xfrm>
        </p:spPr>
        <p:txBody>
          <a:bodyPr>
            <a:normAutofit/>
          </a:bodyPr>
          <a:lstStyle/>
          <a:p>
            <a:r>
              <a:rPr lang="en-US" dirty="0"/>
              <a:t>Assignment Reporting Guidance - overview</a:t>
            </a:r>
          </a:p>
        </p:txBody>
      </p:sp>
    </p:spTree>
    <p:extLst>
      <p:ext uri="{BB962C8B-B14F-4D97-AF65-F5344CB8AC3E}">
        <p14:creationId xmlns:p14="http://schemas.microsoft.com/office/powerpoint/2010/main" val="22871565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35</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106017" y="0"/>
            <a:ext cx="10843887" cy="988601"/>
          </a:xfrm>
        </p:spPr>
        <p:txBody>
          <a:bodyPr>
            <a:normAutofit/>
          </a:bodyPr>
          <a:lstStyle/>
          <a:p>
            <a:r>
              <a:rPr lang="en-US" dirty="0"/>
              <a:t>2022-2023 Assignment Credential Manuals</a:t>
            </a:r>
          </a:p>
        </p:txBody>
      </p:sp>
      <p:sp>
        <p:nvSpPr>
          <p:cNvPr id="4" name="Rectangle 1">
            <a:extLst>
              <a:ext uri="{FF2B5EF4-FFF2-40B4-BE49-F238E27FC236}">
                <a16:creationId xmlns:a16="http://schemas.microsoft.com/office/drawing/2014/main" id="{3762DEE9-D8AC-4CFF-885F-AC9352A90327}"/>
              </a:ext>
            </a:extLst>
          </p:cNvPr>
          <p:cNvSpPr>
            <a:spLocks noGrp="1" noChangeArrowheads="1"/>
          </p:cNvSpPr>
          <p:nvPr>
            <p:ph idx="13"/>
          </p:nvPr>
        </p:nvSpPr>
        <p:spPr bwMode="auto">
          <a:xfrm>
            <a:off x="751113" y="791972"/>
            <a:ext cx="10198791" cy="5447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endParaRPr lang="en-US" altLang="en-US" sz="2400" dirty="0">
              <a:solidFill>
                <a:srgbClr val="191919"/>
              </a:solidFill>
              <a:latin typeface="Open Sans"/>
            </a:endParaRPr>
          </a:p>
          <a:p>
            <a:pPr marL="0" indent="0" eaLnBrk="0" fontAlgn="base" hangingPunct="0">
              <a:lnSpc>
                <a:spcPct val="100000"/>
              </a:lnSpc>
              <a:spcBef>
                <a:spcPct val="0"/>
              </a:spcBef>
              <a:spcAft>
                <a:spcPct val="0"/>
              </a:spcAft>
              <a:buNone/>
            </a:pPr>
            <a:r>
              <a:rPr lang="en-US" altLang="en-US" sz="2400" dirty="0">
                <a:solidFill>
                  <a:srgbClr val="191919"/>
                </a:solidFill>
                <a:latin typeface="Open Sans"/>
              </a:rPr>
              <a:t>State Department of Education (SDE) Assignment Credential Manual</a:t>
            </a:r>
          </a:p>
          <a:p>
            <a:pPr marL="0" indent="0" eaLnBrk="0" fontAlgn="base" hangingPunct="0">
              <a:lnSpc>
                <a:spcPct val="100000"/>
              </a:lnSpc>
              <a:spcBef>
                <a:spcPct val="0"/>
              </a:spcBef>
              <a:spcAft>
                <a:spcPct val="0"/>
              </a:spcAft>
              <a:buNone/>
            </a:pPr>
            <a:r>
              <a:rPr kumimoji="0" lang="en-US" altLang="en-US" sz="2400" b="0" i="0" u="none" strike="noStrike" cap="none" normalizeH="0" baseline="0" dirty="0">
                <a:ln>
                  <a:noFill/>
                </a:ln>
                <a:solidFill>
                  <a:srgbClr val="236093"/>
                </a:solidFill>
                <a:effectLst/>
                <a:latin typeface="Open Sans"/>
                <a:hlinkClick r:id="rId3"/>
              </a:rPr>
              <a:t>2022-2023 SDE Assignment Credential Manual</a:t>
            </a:r>
            <a:endParaRPr kumimoji="0" lang="en-US" altLang="en-US" sz="2400" b="0" i="0" u="none" strike="noStrike" cap="none" normalizeH="0" baseline="0" dirty="0">
              <a:ln>
                <a:noFill/>
              </a:ln>
              <a:solidFill>
                <a:srgbClr val="23609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rgbClr val="191919"/>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None/>
              <a:tabLst/>
            </a:pPr>
            <a:r>
              <a:rPr lang="en-US" altLang="en-US" sz="2400" dirty="0">
                <a:solidFill>
                  <a:srgbClr val="191919"/>
                </a:solidFill>
                <a:latin typeface="Open Sans"/>
              </a:rPr>
              <a:t>Career Technical Education (CTE) Assignment Credential Manual</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2400" b="0" i="0" u="none" strike="noStrike" cap="none" normalizeH="0" baseline="0" dirty="0">
                <a:ln>
                  <a:noFill/>
                </a:ln>
                <a:solidFill>
                  <a:srgbClr val="236093"/>
                </a:solidFill>
                <a:effectLst/>
                <a:latin typeface="Open Sans"/>
                <a:hlinkClick r:id="rId4"/>
              </a:rPr>
              <a:t>2022-2023 CTE Assignment Manual and ISEE Resources</a:t>
            </a:r>
            <a:endParaRPr kumimoji="0" lang="en-US" altLang="en-US" sz="2400" b="0" i="0" u="none" strike="noStrike" cap="none" normalizeH="0" baseline="0" dirty="0">
              <a:ln>
                <a:noFill/>
              </a:ln>
              <a:solidFill>
                <a:srgbClr val="23609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2400" dirty="0">
              <a:solidFill>
                <a:srgbClr val="236093"/>
              </a:solidFill>
              <a:latin typeface="Open Sans"/>
            </a:endParaRPr>
          </a:p>
          <a:p>
            <a:pPr marL="0" indent="0" eaLnBrk="0" fontAlgn="base" hangingPunct="0">
              <a:lnSpc>
                <a:spcPct val="100000"/>
              </a:lnSpc>
              <a:spcBef>
                <a:spcPct val="0"/>
              </a:spcBef>
              <a:spcAft>
                <a:spcPct val="0"/>
              </a:spcAft>
              <a:buNone/>
            </a:pPr>
            <a:r>
              <a:rPr lang="en-US" sz="2400" dirty="0"/>
              <a:t>The State Department of Education (SDE) Assignment Credential Manual and the Career and Technical Education (CTE) Assignment/Course Manual will be </a:t>
            </a:r>
            <a:r>
              <a:rPr lang="en-US" sz="2400" b="1" dirty="0"/>
              <a:t>mutually exclusive</a:t>
            </a:r>
            <a:r>
              <a:rPr lang="en-US" sz="2400" dirty="0"/>
              <a:t>. SDE endorsements will not align to ANY six (6) digit assignment codes; CTE endorsements do not align to ANY five (5) digit assignment codes </a:t>
            </a:r>
            <a:r>
              <a:rPr lang="en-US" sz="2400"/>
              <a:t>and vice versa</a:t>
            </a:r>
            <a:r>
              <a:rPr lang="en-US" sz="2400" dirty="0"/>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236093"/>
              </a:solidFill>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dirty="0">
              <a:solidFill>
                <a:schemeClr val="tx1"/>
              </a:solidFill>
              <a:latin typeface="Arial" panose="020B0604020202020204" pitchFamily="34" charset="0"/>
            </a:endParaRPr>
          </a:p>
        </p:txBody>
      </p:sp>
    </p:spTree>
    <p:extLst>
      <p:ext uri="{BB962C8B-B14F-4D97-AF65-F5344CB8AC3E}">
        <p14:creationId xmlns:p14="http://schemas.microsoft.com/office/powerpoint/2010/main" val="1658652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36</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106017" y="0"/>
            <a:ext cx="10843887" cy="988601"/>
          </a:xfrm>
        </p:spPr>
        <p:txBody>
          <a:bodyPr>
            <a:normAutofit fontScale="90000"/>
          </a:bodyPr>
          <a:lstStyle/>
          <a:p>
            <a:br>
              <a:rPr lang="en-US" dirty="0"/>
            </a:br>
            <a:r>
              <a:rPr lang="en-US" dirty="0"/>
              <a:t>Accurate Data Reporting</a:t>
            </a:r>
            <a:br>
              <a:rPr lang="en-US" dirty="0"/>
            </a:br>
            <a:endParaRPr lang="en-US" dirty="0"/>
          </a:p>
        </p:txBody>
      </p:sp>
      <p:sp>
        <p:nvSpPr>
          <p:cNvPr id="8" name="Content Placeholder 2">
            <a:extLst>
              <a:ext uri="{FF2B5EF4-FFF2-40B4-BE49-F238E27FC236}">
                <a16:creationId xmlns:a16="http://schemas.microsoft.com/office/drawing/2014/main" id="{F197B416-EFE6-4F1F-8349-2B92F45C8D4D}"/>
              </a:ext>
            </a:extLst>
          </p:cNvPr>
          <p:cNvSpPr>
            <a:spLocks noGrp="1"/>
          </p:cNvSpPr>
          <p:nvPr>
            <p:ph idx="13"/>
          </p:nvPr>
        </p:nvSpPr>
        <p:spPr>
          <a:xfrm>
            <a:off x="434303" y="1139483"/>
            <a:ext cx="11030865" cy="5256291"/>
          </a:xfrm>
        </p:spPr>
        <p:txBody>
          <a:bodyPr>
            <a:normAutofit fontScale="47500" lnSpcReduction="20000"/>
          </a:bodyPr>
          <a:lstStyle/>
          <a:p>
            <a:pPr>
              <a:buFont typeface="Wingdings" panose="05000000000000000000" pitchFamily="2" charset="2"/>
              <a:buChar char="Ø"/>
            </a:pPr>
            <a:endParaRPr lang="en-US" sz="1100" dirty="0"/>
          </a:p>
          <a:p>
            <a:r>
              <a:rPr lang="en-US" altLang="en-US" sz="4400" dirty="0">
                <a:solidFill>
                  <a:schemeClr val="tx1"/>
                </a:solidFill>
              </a:rPr>
              <a:t>Idaho Code requires accurate data reporting!  </a:t>
            </a:r>
          </a:p>
          <a:p>
            <a:pPr lvl="1">
              <a:buFont typeface="Wingdings" panose="05000000000000000000" pitchFamily="2" charset="2"/>
              <a:buChar char="ü"/>
            </a:pPr>
            <a:r>
              <a:rPr lang="en-US" altLang="en-US" sz="4000" dirty="0">
                <a:solidFill>
                  <a:schemeClr val="tx1"/>
                </a:solidFill>
              </a:rPr>
              <a:t>Do </a:t>
            </a:r>
            <a:r>
              <a:rPr lang="en-US" altLang="en-US" sz="4000" b="1" dirty="0">
                <a:solidFill>
                  <a:schemeClr val="tx1"/>
                </a:solidFill>
              </a:rPr>
              <a:t>NOT </a:t>
            </a:r>
            <a:r>
              <a:rPr lang="en-US" altLang="en-US" sz="4000" dirty="0">
                <a:solidFill>
                  <a:schemeClr val="tx1"/>
                </a:solidFill>
              </a:rPr>
              <a:t>enter false data simply to clear deficiencies.</a:t>
            </a:r>
          </a:p>
          <a:p>
            <a:pPr lvl="1">
              <a:buFont typeface="Wingdings" panose="05000000000000000000" pitchFamily="2" charset="2"/>
              <a:buChar char="ü"/>
            </a:pPr>
            <a:r>
              <a:rPr lang="en-US" altLang="en-US" sz="4000" dirty="0">
                <a:solidFill>
                  <a:schemeClr val="tx1"/>
                </a:solidFill>
              </a:rPr>
              <a:t>The superintendent/administrator is responsible for ensuring the accuracy of the data</a:t>
            </a:r>
          </a:p>
          <a:p>
            <a:pPr marL="457200" lvl="1" indent="0">
              <a:buNone/>
            </a:pPr>
            <a:endParaRPr lang="en-US" sz="3500" dirty="0"/>
          </a:p>
          <a:p>
            <a:r>
              <a:rPr lang="en-US" sz="4400" dirty="0"/>
              <a:t>Pay attention </a:t>
            </a:r>
            <a:r>
              <a:rPr lang="en-US" sz="4400" dirty="0">
                <a:solidFill>
                  <a:schemeClr val="tx1"/>
                </a:solidFill>
              </a:rPr>
              <a:t>to errors and warnings!</a:t>
            </a:r>
          </a:p>
          <a:p>
            <a:pPr lvl="1">
              <a:buFont typeface="Wingdings" panose="05000000000000000000" pitchFamily="2" charset="2"/>
              <a:buChar char="ü"/>
            </a:pPr>
            <a:r>
              <a:rPr lang="en-US" sz="4000" dirty="0">
                <a:solidFill>
                  <a:schemeClr val="tx1"/>
                </a:solidFill>
              </a:rPr>
              <a:t>Check to make sure the correct assignment code was used </a:t>
            </a:r>
          </a:p>
          <a:p>
            <a:pPr lvl="1">
              <a:buFont typeface="Wingdings" panose="05000000000000000000" pitchFamily="2" charset="2"/>
              <a:buChar char="ü"/>
            </a:pPr>
            <a:r>
              <a:rPr lang="en-US" sz="4000" dirty="0">
                <a:solidFill>
                  <a:schemeClr val="tx1"/>
                </a:solidFill>
              </a:rPr>
              <a:t>Apply for Alternative Authorization, Emergency Provisionals, when a person does not hold the proper certificate/endorsement.</a:t>
            </a:r>
          </a:p>
          <a:p>
            <a:pPr marL="0" indent="0">
              <a:buNone/>
            </a:pPr>
            <a:endParaRPr lang="en-US" altLang="en-US" sz="3500" dirty="0">
              <a:solidFill>
                <a:schemeClr val="tx1"/>
              </a:solidFill>
            </a:endParaRPr>
          </a:p>
          <a:p>
            <a:r>
              <a:rPr lang="en-US" sz="4400" dirty="0">
                <a:solidFill>
                  <a:schemeClr val="tx1"/>
                </a:solidFill>
              </a:rPr>
              <a:t>LEAs who are in the process of  applying for Alternative Authorization and/or Emergency Provisional for a candidate should </a:t>
            </a:r>
            <a:r>
              <a:rPr lang="en-US" sz="4400" u="sng" dirty="0">
                <a:solidFill>
                  <a:schemeClr val="tx1"/>
                </a:solidFill>
              </a:rPr>
              <a:t>coded them as certified</a:t>
            </a:r>
            <a:r>
              <a:rPr lang="en-US" sz="4400" dirty="0">
                <a:solidFill>
                  <a:schemeClr val="tx1"/>
                </a:solidFill>
              </a:rPr>
              <a:t>.  Assignments and endorsements </a:t>
            </a:r>
            <a:r>
              <a:rPr lang="en-US" sz="4400" u="sng" dirty="0">
                <a:solidFill>
                  <a:schemeClr val="tx1"/>
                </a:solidFill>
              </a:rPr>
              <a:t>must align </a:t>
            </a:r>
            <a:r>
              <a:rPr lang="en-US" sz="4400" dirty="0">
                <a:solidFill>
                  <a:schemeClr val="tx1"/>
                </a:solidFill>
              </a:rPr>
              <a:t>to the submitted application.  Once the application is approved the deficiency will clear.</a:t>
            </a:r>
          </a:p>
          <a:p>
            <a:endParaRPr lang="en-US" sz="3500" dirty="0">
              <a:solidFill>
                <a:schemeClr val="tx1"/>
              </a:solidFill>
            </a:endParaRPr>
          </a:p>
          <a:p>
            <a:r>
              <a:rPr lang="en-US" sz="4400" dirty="0"/>
              <a:t>Applications that are left incomplete will not be approved and will result in loss of funding.</a:t>
            </a:r>
          </a:p>
          <a:p>
            <a:endParaRPr lang="en-US" sz="3500" dirty="0"/>
          </a:p>
          <a:p>
            <a:r>
              <a:rPr lang="en-US" altLang="en-US" sz="4400" dirty="0">
                <a:solidFill>
                  <a:schemeClr val="tx1"/>
                </a:solidFill>
              </a:rPr>
              <a:t>If an educator does not hold the appropriate certificate/endorsement or have an authorization or provisional in place for an assignment, </a:t>
            </a:r>
            <a:r>
              <a:rPr lang="en-US" altLang="en-US" sz="4400" b="1" dirty="0">
                <a:solidFill>
                  <a:schemeClr val="tx1"/>
                </a:solidFill>
              </a:rPr>
              <a:t>funding may be reduced per </a:t>
            </a:r>
            <a:r>
              <a:rPr lang="pt-BR" altLang="en-US" sz="4400" b="1" dirty="0">
                <a:solidFill>
                  <a:schemeClr val="tx1"/>
                </a:solidFill>
                <a:hlinkClick r:id="rId3"/>
              </a:rPr>
              <a:t>Idaho Code §33-1002 (6c) (6d) </a:t>
            </a:r>
            <a:r>
              <a:rPr lang="en-US" altLang="en-US" sz="4400" dirty="0">
                <a:solidFill>
                  <a:schemeClr val="tx1"/>
                </a:solidFill>
              </a:rPr>
              <a:t>for the applicable assignment(s) regardless of the funding source.  </a:t>
            </a:r>
            <a:endParaRPr lang="en-US" sz="4400" dirty="0">
              <a:solidFill>
                <a:schemeClr val="tx1"/>
              </a:solidFill>
            </a:endParaRPr>
          </a:p>
        </p:txBody>
      </p:sp>
    </p:spTree>
    <p:extLst>
      <p:ext uri="{BB962C8B-B14F-4D97-AF65-F5344CB8AC3E}">
        <p14:creationId xmlns:p14="http://schemas.microsoft.com/office/powerpoint/2010/main" val="4056087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FAF31B-CEA3-493B-A576-BF5243A44BDE}"/>
              </a:ext>
            </a:extLst>
          </p:cNvPr>
          <p:cNvSpPr>
            <a:spLocks noGrp="1"/>
          </p:cNvSpPr>
          <p:nvPr>
            <p:ph type="sldNum" sz="quarter" idx="12"/>
          </p:nvPr>
        </p:nvSpPr>
        <p:spPr>
          <a:xfrm>
            <a:off x="6938682" y="6395774"/>
            <a:ext cx="5035180" cy="365125"/>
          </a:xfrm>
        </p:spPr>
        <p:txBody>
          <a:bodyPr/>
          <a:lstStyle/>
          <a:p>
            <a:r>
              <a:rPr lang="en-US" dirty="0"/>
              <a:t>Educator Career Fair Technical Assistance | </a:t>
            </a:r>
            <a:fld id="{C26AAFF7-C4D7-4A72-B8FA-A17532192431}" type="slidenum">
              <a:rPr lang="en-US" smtClean="0"/>
              <a:pPr/>
              <a:t>37</a:t>
            </a:fld>
            <a:endParaRPr lang="en-US" dirty="0"/>
          </a:p>
        </p:txBody>
      </p:sp>
      <p:sp>
        <p:nvSpPr>
          <p:cNvPr id="3" name="Title 2">
            <a:extLst>
              <a:ext uri="{FF2B5EF4-FFF2-40B4-BE49-F238E27FC236}">
                <a16:creationId xmlns:a16="http://schemas.microsoft.com/office/drawing/2014/main" id="{3F44778F-0974-444D-BDE5-33F17A2AF968}"/>
              </a:ext>
            </a:extLst>
          </p:cNvPr>
          <p:cNvSpPr>
            <a:spLocks noGrp="1"/>
          </p:cNvSpPr>
          <p:nvPr>
            <p:ph type="ctrTitle"/>
          </p:nvPr>
        </p:nvSpPr>
        <p:spPr/>
        <p:txBody>
          <a:bodyPr/>
          <a:lstStyle/>
          <a:p>
            <a:r>
              <a:rPr lang="en-US" dirty="0"/>
              <a:t>Other Points of Interest</a:t>
            </a:r>
          </a:p>
        </p:txBody>
      </p:sp>
    </p:spTree>
    <p:extLst>
      <p:ext uri="{BB962C8B-B14F-4D97-AF65-F5344CB8AC3E}">
        <p14:creationId xmlns:p14="http://schemas.microsoft.com/office/powerpoint/2010/main" val="880045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38</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252025"/>
            <a:ext cx="10515600" cy="4439437"/>
          </a:xfrm>
        </p:spPr>
        <p:txBody>
          <a:bodyPr>
            <a:normAutofit fontScale="92500" lnSpcReduction="20000"/>
          </a:bodyPr>
          <a:lstStyle/>
          <a:p>
            <a:pPr marL="0" indent="0">
              <a:buNone/>
            </a:pPr>
            <a:r>
              <a:rPr lang="en-US" sz="3900" b="1" dirty="0"/>
              <a:t>Teacher of Record (TOR)</a:t>
            </a:r>
          </a:p>
          <a:p>
            <a:pPr marL="457200" lvl="1" indent="0">
              <a:buNone/>
            </a:pPr>
            <a:r>
              <a:rPr lang="en-US" sz="3200" dirty="0"/>
              <a:t>The certificated instructional staff who is primarily responsible for planning instruction, delivering instruction, assessing students formatively and </a:t>
            </a:r>
            <a:r>
              <a:rPr lang="en-US" sz="3200" dirty="0" err="1"/>
              <a:t>summatively</a:t>
            </a:r>
            <a:r>
              <a:rPr lang="en-US" sz="3200" dirty="0"/>
              <a:t>, and designating the final grade.</a:t>
            </a:r>
          </a:p>
          <a:p>
            <a:pPr marL="457200" lvl="1" indent="0">
              <a:buNone/>
            </a:pPr>
            <a:endParaRPr lang="en-US" sz="3200" dirty="0"/>
          </a:p>
          <a:p>
            <a:pPr marL="0" indent="0">
              <a:buNone/>
            </a:pPr>
            <a:r>
              <a:rPr lang="en-US" sz="3900" b="1" dirty="0"/>
              <a:t>Online Curriculum</a:t>
            </a:r>
          </a:p>
          <a:p>
            <a:pPr marL="457200" lvl="1" indent="0">
              <a:buNone/>
            </a:pPr>
            <a:r>
              <a:rPr lang="en-US" sz="3200" dirty="0"/>
              <a:t>PLATO, </a:t>
            </a:r>
            <a:r>
              <a:rPr lang="en-US" sz="3200" dirty="0" err="1"/>
              <a:t>OddesseyWare</a:t>
            </a:r>
            <a:r>
              <a:rPr lang="en-US" sz="3200" dirty="0"/>
              <a:t>, </a:t>
            </a:r>
            <a:r>
              <a:rPr lang="en-US" sz="3200" dirty="0" err="1"/>
              <a:t>Edguenity</a:t>
            </a:r>
            <a:r>
              <a:rPr lang="en-US" sz="3200" dirty="0"/>
              <a:t>, </a:t>
            </a:r>
            <a:r>
              <a:rPr lang="en-US" sz="3200" dirty="0" err="1"/>
              <a:t>NovaNet</a:t>
            </a:r>
            <a:r>
              <a:rPr lang="en-US" sz="3200" dirty="0"/>
              <a:t> are forms of curriculum and </a:t>
            </a:r>
            <a:r>
              <a:rPr lang="en-US" sz="3200" u="sng" dirty="0"/>
              <a:t>must be facilitated by a teacher of record who is appropriately certificated/endorsed </a:t>
            </a:r>
            <a:r>
              <a:rPr lang="en-US" sz="3200" dirty="0"/>
              <a:t>for the assignment and cannot be taught by a proctor/</a:t>
            </a:r>
            <a:r>
              <a:rPr lang="en-US" sz="3200" dirty="0" err="1"/>
              <a:t>parapro</a:t>
            </a:r>
            <a:r>
              <a:rPr lang="en-US" sz="3200" dirty="0"/>
              <a:t>.  This is true for any online curriculum.</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Teacher of  Record &amp; Online Curriculum</a:t>
            </a:r>
          </a:p>
        </p:txBody>
      </p:sp>
    </p:spTree>
    <p:extLst>
      <p:ext uri="{BB962C8B-B14F-4D97-AF65-F5344CB8AC3E}">
        <p14:creationId xmlns:p14="http://schemas.microsoft.com/office/powerpoint/2010/main" val="35301976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39</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fontScale="92500" lnSpcReduction="10000"/>
          </a:bodyPr>
          <a:lstStyle/>
          <a:p>
            <a:pPr marL="0" indent="0">
              <a:buNone/>
            </a:pPr>
            <a:r>
              <a:rPr lang="en-US" sz="3900" b="1" dirty="0"/>
              <a:t>Paraprofessionals (</a:t>
            </a:r>
            <a:r>
              <a:rPr lang="en-US" sz="3900" b="1" dirty="0" err="1"/>
              <a:t>Parapros</a:t>
            </a:r>
            <a:r>
              <a:rPr lang="en-US" sz="3900" b="1" dirty="0"/>
              <a:t>)</a:t>
            </a:r>
          </a:p>
          <a:p>
            <a:pPr marL="457200" lvl="1" indent="0">
              <a:buNone/>
            </a:pPr>
            <a:r>
              <a:rPr lang="en-US" sz="3200" dirty="0"/>
              <a:t>Should never be the teacher of record.  They cannot be used as physical education teachers, music teachers, school librarians, study skills teachers, etc.</a:t>
            </a:r>
          </a:p>
          <a:p>
            <a:pPr marL="457200" lvl="1" indent="0">
              <a:buNone/>
            </a:pPr>
            <a:endParaRPr lang="en-US" sz="3200" dirty="0"/>
          </a:p>
          <a:p>
            <a:pPr marL="0" indent="0">
              <a:buNone/>
            </a:pPr>
            <a:r>
              <a:rPr lang="en-US" sz="3900" b="1" dirty="0"/>
              <a:t>Long-term substitute (LTS)</a:t>
            </a:r>
          </a:p>
          <a:p>
            <a:pPr lvl="1"/>
            <a:r>
              <a:rPr lang="en-US" sz="3200" dirty="0"/>
              <a:t>Is a person who has taken over an assignment for a teacher of record (TOR) for ten (10) consecutive days or more. </a:t>
            </a:r>
          </a:p>
          <a:p>
            <a:pPr lvl="1"/>
            <a:r>
              <a:rPr lang="en-US" sz="3200" dirty="0"/>
              <a:t>Must be tied to a TOR.  Lesson plans and student progress, etc. are the responsibility of the TOR.</a:t>
            </a:r>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Paraprofessionals &amp; Long Term Substitutes</a:t>
            </a:r>
          </a:p>
        </p:txBody>
      </p:sp>
    </p:spTree>
    <p:extLst>
      <p:ext uri="{BB962C8B-B14F-4D97-AF65-F5344CB8AC3E}">
        <p14:creationId xmlns:p14="http://schemas.microsoft.com/office/powerpoint/2010/main" val="1608844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a:t>
            </a:fld>
            <a:endParaRPr lang="en-US" dirty="0"/>
          </a:p>
        </p:txBody>
      </p:sp>
      <p:pic>
        <p:nvPicPr>
          <p:cNvPr id="1026" name="Picture 2">
            <a:extLst>
              <a:ext uri="{FF2B5EF4-FFF2-40B4-BE49-F238E27FC236}">
                <a16:creationId xmlns:a16="http://schemas.microsoft.com/office/drawing/2014/main" id="{180069D5-5563-40D5-A0DF-3DAE56E0C90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2914" y="97101"/>
            <a:ext cx="1588897" cy="88978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descr="Idaho Code 33-512 Governance of Schools">
            <a:extLst>
              <a:ext uri="{FF2B5EF4-FFF2-40B4-BE49-F238E27FC236}">
                <a16:creationId xmlns:a16="http://schemas.microsoft.com/office/drawing/2014/main" id="{7EF58DF0-3310-4DBA-9EFB-5212CD7DDFFE}"/>
              </a:ext>
            </a:extLst>
          </p:cNvPr>
          <p:cNvSpPr>
            <a:spLocks noGrp="1"/>
          </p:cNvSpPr>
          <p:nvPr>
            <p:ph idx="13"/>
          </p:nvPr>
        </p:nvSpPr>
        <p:spPr>
          <a:xfrm>
            <a:off x="793314" y="1266092"/>
            <a:ext cx="10198792" cy="4983272"/>
          </a:xfrm>
        </p:spPr>
        <p:txBody>
          <a:bodyPr>
            <a:normAutofit fontScale="62500" lnSpcReduction="20000"/>
          </a:bodyPr>
          <a:lstStyle/>
          <a:p>
            <a:pPr marL="0" indent="0">
              <a:buNone/>
            </a:pPr>
            <a:r>
              <a:rPr lang="en-US" sz="5800" b="1" u="sng" dirty="0">
                <a:solidFill>
                  <a:srgbClr val="0070C0"/>
                </a:solidFill>
              </a:rPr>
              <a:t>Idaho Code </a:t>
            </a:r>
            <a:r>
              <a:rPr lang="en-US" sz="5800" b="1" u="sng" dirty="0">
                <a:solidFill>
                  <a:srgbClr val="0070C0"/>
                </a:solidFill>
                <a:hlinkClick r:id="rId4">
                  <a:extLst>
                    <a:ext uri="{A12FA001-AC4F-418D-AE19-62706E023703}">
                      <ahyp:hlinkClr xmlns:ahyp="http://schemas.microsoft.com/office/drawing/2018/hyperlinkcolor" val="tx"/>
                    </a:ext>
                  </a:extLst>
                </a:hlinkClick>
              </a:rPr>
              <a:t>§33-512(15) </a:t>
            </a:r>
            <a:r>
              <a:rPr lang="en-US" sz="5800" b="1" dirty="0"/>
              <a:t>Governance of Schools</a:t>
            </a:r>
          </a:p>
          <a:p>
            <a:pPr marL="457200" lvl="1" indent="0">
              <a:buNone/>
            </a:pPr>
            <a:endParaRPr lang="en-US" sz="5100" dirty="0"/>
          </a:p>
          <a:p>
            <a:pPr marL="457200" lvl="1" indent="0">
              <a:buNone/>
            </a:pPr>
            <a:r>
              <a:rPr lang="en-US" sz="4800" dirty="0"/>
              <a:t>A fingerprint card or scan must be submitted to the Department of Education no later than five (5) days following the first day of employment or unsupervised contact with students in a K-12 setting, whichever is sooner.</a:t>
            </a:r>
          </a:p>
          <a:p>
            <a:pPr marL="0" indent="0">
              <a:buNone/>
            </a:pPr>
            <a:endParaRPr lang="en-US" sz="3600" b="1" dirty="0"/>
          </a:p>
          <a:p>
            <a:pPr marL="0" indent="0">
              <a:buNone/>
            </a:pPr>
            <a:endParaRPr lang="en-US" sz="3600" b="1" dirty="0"/>
          </a:p>
          <a:p>
            <a:pPr marL="0" indent="0">
              <a:buNone/>
            </a:pPr>
            <a:r>
              <a:rPr lang="en-US" sz="4800" b="1" dirty="0"/>
              <a:t>Employment decisions are made by the local education agency</a:t>
            </a:r>
          </a:p>
          <a:p>
            <a:pPr lvl="1"/>
            <a:r>
              <a:rPr lang="en-US" sz="4800" dirty="0"/>
              <a:t>Review identity history summaries for all hires, </a:t>
            </a:r>
            <a:r>
              <a:rPr lang="en-US" sz="4800" u="sng" dirty="0"/>
              <a:t>certificated and classified</a:t>
            </a:r>
          </a:p>
          <a:p>
            <a:pPr lvl="1"/>
            <a:r>
              <a:rPr lang="en-US" sz="4800" dirty="0"/>
              <a:t>Just because an individual holds a certificate doesn’t mean they don’t have arrests or convictions</a:t>
            </a:r>
          </a:p>
          <a:p>
            <a:endParaRPr lang="en-US" dirty="0"/>
          </a:p>
        </p:txBody>
      </p:sp>
      <p:sp>
        <p:nvSpPr>
          <p:cNvPr id="5" name="Title 4" descr="Background Investigation Check">
            <a:extLst>
              <a:ext uri="{FF2B5EF4-FFF2-40B4-BE49-F238E27FC236}">
                <a16:creationId xmlns:a16="http://schemas.microsoft.com/office/drawing/2014/main" id="{17DFE08B-B3E1-4D36-BB36-D5819C207AB9}"/>
              </a:ext>
            </a:extLst>
          </p:cNvPr>
          <p:cNvSpPr>
            <a:spLocks noGrp="1"/>
          </p:cNvSpPr>
          <p:nvPr>
            <p:ph type="title"/>
          </p:nvPr>
        </p:nvSpPr>
        <p:spPr/>
        <p:txBody>
          <a:bodyPr>
            <a:normAutofit/>
          </a:bodyPr>
          <a:lstStyle/>
          <a:p>
            <a:r>
              <a:rPr lang="en-US" dirty="0"/>
              <a:t>Background Investigation Check</a:t>
            </a:r>
          </a:p>
        </p:txBody>
      </p:sp>
    </p:spTree>
    <p:extLst>
      <p:ext uri="{BB962C8B-B14F-4D97-AF65-F5344CB8AC3E}">
        <p14:creationId xmlns:p14="http://schemas.microsoft.com/office/powerpoint/2010/main" val="1835172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CAB22-8E63-434F-AEFB-48965E09BE82}"/>
              </a:ext>
            </a:extLst>
          </p:cNvPr>
          <p:cNvSpPr>
            <a:spLocks noGrp="1"/>
          </p:cNvSpPr>
          <p:nvPr>
            <p:ph idx="13"/>
          </p:nvPr>
        </p:nvSpPr>
        <p:spPr>
          <a:xfrm>
            <a:off x="751112" y="1340123"/>
            <a:ext cx="10515600" cy="4638645"/>
          </a:xfrm>
        </p:spPr>
        <p:txBody>
          <a:bodyPr>
            <a:normAutofit fontScale="77500" lnSpcReduction="20000"/>
          </a:bodyPr>
          <a:lstStyle/>
          <a:p>
            <a:r>
              <a:rPr lang="en-US" dirty="0"/>
              <a:t>Reciprocity with out-of-state certificates - no longer will require Praxis II as a condition</a:t>
            </a:r>
          </a:p>
          <a:p>
            <a:r>
              <a:rPr lang="en-US" dirty="0"/>
              <a:t>Alternative Authorization – Content Specialist three year interim</a:t>
            </a:r>
          </a:p>
          <a:p>
            <a:r>
              <a:rPr lang="en-US" dirty="0"/>
              <a:t>SLPs and Audiologist can now be coded as certificated or classified (like Occupational Therapist and Physical Therapist) but must hold a BOL!</a:t>
            </a:r>
          </a:p>
          <a:p>
            <a:r>
              <a:rPr lang="en-US" dirty="0"/>
              <a:t>School Counselor </a:t>
            </a:r>
          </a:p>
          <a:p>
            <a:r>
              <a:rPr lang="en-US" dirty="0"/>
              <a:t>Charter Teacher Certification</a:t>
            </a:r>
          </a:p>
          <a:p>
            <a:r>
              <a:rPr lang="en-US" dirty="0"/>
              <a:t>Dyslexia Credit Requirement for Recertification</a:t>
            </a:r>
          </a:p>
          <a:p>
            <a:r>
              <a:rPr lang="en-US" dirty="0"/>
              <a:t>PE/APE (forms ready May 15</a:t>
            </a:r>
            <a:r>
              <a:rPr lang="en-US" baseline="30000" dirty="0"/>
              <a:t>th</a:t>
            </a:r>
            <a:r>
              <a:rPr lang="en-US" dirty="0"/>
              <a:t>)</a:t>
            </a:r>
          </a:p>
          <a:p>
            <a:pPr marL="0" indent="0">
              <a:buNone/>
            </a:pPr>
            <a:endParaRPr lang="en-US" dirty="0"/>
          </a:p>
        </p:txBody>
      </p:sp>
      <p:sp>
        <p:nvSpPr>
          <p:cNvPr id="3" name="Slide Number Placeholder 2">
            <a:extLst>
              <a:ext uri="{FF2B5EF4-FFF2-40B4-BE49-F238E27FC236}">
                <a16:creationId xmlns:a16="http://schemas.microsoft.com/office/drawing/2014/main" id="{AEA55DAB-6F65-4B00-8C7C-20A369BDDD7C}"/>
              </a:ext>
            </a:extLst>
          </p:cNvPr>
          <p:cNvSpPr>
            <a:spLocks noGrp="1"/>
          </p:cNvSpPr>
          <p:nvPr>
            <p:ph type="sldNum" sz="quarter" idx="12"/>
          </p:nvPr>
        </p:nvSpPr>
        <p:spPr>
          <a:xfrm>
            <a:off x="8896574" y="6395774"/>
            <a:ext cx="3077288" cy="365125"/>
          </a:xfrm>
        </p:spPr>
        <p:txBody>
          <a:bodyPr/>
          <a:lstStyle/>
          <a:p>
            <a:r>
              <a:rPr lang="en-US" dirty="0"/>
              <a:t> Educator Career Fair Technical Assistance | </a:t>
            </a:r>
            <a:fld id="{C26AAFF7-C4D7-4A72-B8FA-A17532192431}" type="slidenum">
              <a:rPr lang="en-US" smtClean="0"/>
              <a:pPr/>
              <a:t>40</a:t>
            </a:fld>
            <a:endParaRPr lang="en-US" dirty="0"/>
          </a:p>
        </p:txBody>
      </p:sp>
      <p:sp>
        <p:nvSpPr>
          <p:cNvPr id="4" name="Title 3">
            <a:extLst>
              <a:ext uri="{FF2B5EF4-FFF2-40B4-BE49-F238E27FC236}">
                <a16:creationId xmlns:a16="http://schemas.microsoft.com/office/drawing/2014/main" id="{3B1AC285-E12F-4765-A5BE-FA5A1F1E665C}"/>
              </a:ext>
            </a:extLst>
          </p:cNvPr>
          <p:cNvSpPr>
            <a:spLocks noGrp="1"/>
          </p:cNvSpPr>
          <p:nvPr>
            <p:ph type="title"/>
          </p:nvPr>
        </p:nvSpPr>
        <p:spPr>
          <a:xfrm>
            <a:off x="434304" y="0"/>
            <a:ext cx="10515600" cy="988601"/>
          </a:xfrm>
        </p:spPr>
        <p:txBody>
          <a:bodyPr>
            <a:normAutofit fontScale="90000"/>
          </a:bodyPr>
          <a:lstStyle/>
          <a:p>
            <a:br>
              <a:rPr lang="en-US" dirty="0"/>
            </a:br>
            <a:r>
              <a:rPr lang="en-US" dirty="0"/>
              <a:t>Changes to Note</a:t>
            </a:r>
            <a:br>
              <a:rPr lang="en-US" dirty="0"/>
            </a:br>
            <a:endParaRPr lang="en-US" dirty="0"/>
          </a:p>
        </p:txBody>
      </p:sp>
      <p:pic>
        <p:nvPicPr>
          <p:cNvPr id="9" name="Picture 8" descr="C:\Users\clackey\AppData\Local\Microsoft\Windows\INetCache\Content.MSO\9386BAE3.tmp">
            <a:extLst>
              <a:ext uri="{FF2B5EF4-FFF2-40B4-BE49-F238E27FC236}">
                <a16:creationId xmlns:a16="http://schemas.microsoft.com/office/drawing/2014/main" id="{B70B4D49-D462-4EED-905F-EE07908D14D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495286" y="4699873"/>
            <a:ext cx="1771426" cy="1278895"/>
          </a:xfrm>
          <a:prstGeom prst="rect">
            <a:avLst/>
          </a:prstGeom>
          <a:noFill/>
          <a:ln>
            <a:noFill/>
          </a:ln>
        </p:spPr>
      </p:pic>
    </p:spTree>
    <p:extLst>
      <p:ext uri="{BB962C8B-B14F-4D97-AF65-F5344CB8AC3E}">
        <p14:creationId xmlns:p14="http://schemas.microsoft.com/office/powerpoint/2010/main" val="13206918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E7B8-5A4A-47C3-8164-3B0423315AB2}"/>
              </a:ext>
            </a:extLst>
          </p:cNvPr>
          <p:cNvSpPr>
            <a:spLocks noGrp="1"/>
          </p:cNvSpPr>
          <p:nvPr>
            <p:ph type="title"/>
          </p:nvPr>
        </p:nvSpPr>
        <p:spPr/>
        <p:txBody>
          <a:bodyPr>
            <a:normAutofit fontScale="90000"/>
          </a:bodyPr>
          <a:lstStyle/>
          <a:p>
            <a:r>
              <a:rPr lang="en-US" sz="3600" dirty="0"/>
              <a:t>HB 654- Updated Requirements for School Counselor Endorsement </a:t>
            </a:r>
          </a:p>
        </p:txBody>
      </p:sp>
      <p:sp>
        <p:nvSpPr>
          <p:cNvPr id="5" name="Content Placeholder 2">
            <a:extLst>
              <a:ext uri="{FF2B5EF4-FFF2-40B4-BE49-F238E27FC236}">
                <a16:creationId xmlns:a16="http://schemas.microsoft.com/office/drawing/2014/main" id="{0DBE4E90-1847-4D57-851E-7AC2CC410EBF}"/>
              </a:ext>
            </a:extLst>
          </p:cNvPr>
          <p:cNvSpPr>
            <a:spLocks noGrp="1"/>
          </p:cNvSpPr>
          <p:nvPr>
            <p:ph idx="13"/>
          </p:nvPr>
        </p:nvSpPr>
        <p:spPr>
          <a:xfrm>
            <a:off x="750888" y="1339850"/>
            <a:ext cx="10633392" cy="4893310"/>
          </a:xfrm>
        </p:spPr>
        <p:txBody>
          <a:bodyPr>
            <a:normAutofit fontScale="92500" lnSpcReduction="20000"/>
          </a:bodyPr>
          <a:lstStyle/>
          <a:p>
            <a:pPr marL="0" indent="0">
              <a:buNone/>
            </a:pPr>
            <a:endParaRPr lang="en-US" sz="1100" dirty="0">
              <a:effectLst>
                <a:outerShdw blurRad="38100" dist="38100" dir="2700000" algn="tl">
                  <a:srgbClr val="000000">
                    <a:alpha val="43137"/>
                  </a:srgbClr>
                </a:outerShdw>
              </a:effectLst>
            </a:endParaRPr>
          </a:p>
          <a:p>
            <a:pPr marL="0" indent="0" algn="ctr">
              <a:buNone/>
            </a:pPr>
            <a:r>
              <a:rPr lang="en-US" sz="4300" dirty="0">
                <a:effectLst>
                  <a:outerShdw blurRad="38100" dist="38100" dir="2700000" algn="tl">
                    <a:srgbClr val="000000">
                      <a:alpha val="43137"/>
                    </a:srgbClr>
                  </a:outerShdw>
                </a:effectLst>
              </a:rPr>
              <a:t>House Bill No. 654</a:t>
            </a:r>
          </a:p>
          <a:p>
            <a:pPr marL="0" indent="0">
              <a:buNone/>
            </a:pPr>
            <a:r>
              <a:rPr lang="en-US" sz="3500" dirty="0">
                <a:latin typeface="+mn-lt"/>
              </a:rPr>
              <a:t>Idaho Code 33-1212</a:t>
            </a:r>
          </a:p>
          <a:p>
            <a:pPr marL="0" indent="0">
              <a:buNone/>
            </a:pPr>
            <a:r>
              <a:rPr lang="en-US" dirty="0">
                <a:latin typeface="+mn-lt"/>
              </a:rPr>
              <a:t>“The state board of education shall adopt rules to implement the provisions of this section and shall specifically provide that certified social workers</a:t>
            </a:r>
            <a:r>
              <a:rPr lang="en-US" u="sng" dirty="0">
                <a:latin typeface="+mn-lt"/>
              </a:rPr>
              <a:t>, licensed professional counselors, and licensed clinical professional counselors</a:t>
            </a:r>
            <a:r>
              <a:rPr lang="en-US" dirty="0">
                <a:latin typeface="+mn-lt"/>
              </a:rPr>
              <a:t> meet the requirement for school counselors. </a:t>
            </a:r>
          </a:p>
          <a:p>
            <a:pPr lvl="1"/>
            <a:r>
              <a:rPr lang="en-US" dirty="0">
                <a:latin typeface="+mn-lt"/>
              </a:rPr>
              <a:t>Standard Pupil Service Staff Certificate: School Counselor-Basic Endorsement </a:t>
            </a:r>
            <a:r>
              <a:rPr lang="en-US" sz="2800" dirty="0">
                <a:latin typeface="+mn-lt"/>
              </a:rPr>
              <a:t>IDAPA 08.02.02.015(02)(b)</a:t>
            </a:r>
          </a:p>
          <a:p>
            <a:endParaRPr lang="en-US" dirty="0"/>
          </a:p>
        </p:txBody>
      </p:sp>
      <p:sp>
        <p:nvSpPr>
          <p:cNvPr id="4" name="Slide Number Placeholder 3">
            <a:extLst>
              <a:ext uri="{FF2B5EF4-FFF2-40B4-BE49-F238E27FC236}">
                <a16:creationId xmlns:a16="http://schemas.microsoft.com/office/drawing/2014/main" id="{69514950-9649-4CAA-9252-0AEA79B06120}"/>
              </a:ext>
            </a:extLst>
          </p:cNvPr>
          <p:cNvSpPr>
            <a:spLocks noGrp="1"/>
          </p:cNvSpPr>
          <p:nvPr>
            <p:ph type="sldNum" sz="quarter" idx="12"/>
          </p:nvPr>
        </p:nvSpPr>
        <p:spPr>
          <a:xfrm>
            <a:off x="8875059" y="6395774"/>
            <a:ext cx="3098803" cy="365125"/>
          </a:xfrm>
        </p:spPr>
        <p:txBody>
          <a:bodyPr/>
          <a:lstStyle/>
          <a:p>
            <a:r>
              <a:rPr lang="en-US" dirty="0"/>
              <a:t> Educator Career Fair Technical Assistance | </a:t>
            </a:r>
            <a:fld id="{C26AAFF7-C4D7-4A72-B8FA-A17532192431}" type="slidenum">
              <a:rPr lang="en-US" smtClean="0"/>
              <a:pPr/>
              <a:t>41</a:t>
            </a:fld>
            <a:endParaRPr lang="en-US" dirty="0"/>
          </a:p>
        </p:txBody>
      </p:sp>
    </p:spTree>
    <p:extLst>
      <p:ext uri="{BB962C8B-B14F-4D97-AF65-F5344CB8AC3E}">
        <p14:creationId xmlns:p14="http://schemas.microsoft.com/office/powerpoint/2010/main" val="9300624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F80C2-99DE-4853-9B6C-0884021D7046}"/>
              </a:ext>
            </a:extLst>
          </p:cNvPr>
          <p:cNvSpPr>
            <a:spLocks noGrp="1"/>
          </p:cNvSpPr>
          <p:nvPr>
            <p:ph type="title"/>
          </p:nvPr>
        </p:nvSpPr>
        <p:spPr/>
        <p:txBody>
          <a:bodyPr/>
          <a:lstStyle/>
          <a:p>
            <a:r>
              <a:rPr lang="en-US" dirty="0"/>
              <a:t>SB 1291- Charter Teacher Certification</a:t>
            </a:r>
          </a:p>
        </p:txBody>
      </p:sp>
      <p:sp>
        <p:nvSpPr>
          <p:cNvPr id="3" name="Content Placeholder 2">
            <a:extLst>
              <a:ext uri="{FF2B5EF4-FFF2-40B4-BE49-F238E27FC236}">
                <a16:creationId xmlns:a16="http://schemas.microsoft.com/office/drawing/2014/main" id="{8D2722C9-D91E-41F6-9595-B1295D854349}"/>
              </a:ext>
            </a:extLst>
          </p:cNvPr>
          <p:cNvSpPr>
            <a:spLocks noGrp="1"/>
          </p:cNvSpPr>
          <p:nvPr>
            <p:ph idx="13"/>
          </p:nvPr>
        </p:nvSpPr>
        <p:spPr>
          <a:xfrm>
            <a:off x="751112" y="1340124"/>
            <a:ext cx="10515600" cy="5136876"/>
          </a:xfrm>
        </p:spPr>
        <p:txBody>
          <a:bodyPr>
            <a:normAutofit fontScale="85000" lnSpcReduction="20000"/>
          </a:bodyPr>
          <a:lstStyle/>
          <a:p>
            <a:pPr marL="0" indent="0">
              <a:buNone/>
            </a:pPr>
            <a:endParaRPr lang="en-US" sz="1100" b="1" dirty="0">
              <a:effectLst>
                <a:outerShdw blurRad="38100" dist="38100" dir="2700000" algn="tl">
                  <a:srgbClr val="000000">
                    <a:alpha val="43137"/>
                  </a:srgbClr>
                </a:outerShdw>
              </a:effectLst>
            </a:endParaRPr>
          </a:p>
          <a:p>
            <a:pPr marL="0" indent="0" algn="ctr">
              <a:spcBef>
                <a:spcPts val="600"/>
              </a:spcBef>
              <a:buNone/>
            </a:pPr>
            <a:r>
              <a:rPr lang="en-US" sz="4700" b="1" dirty="0">
                <a:effectLst>
                  <a:outerShdw blurRad="38100" dist="38100" dir="2700000" algn="tl">
                    <a:srgbClr val="000000">
                      <a:alpha val="43137"/>
                    </a:srgbClr>
                  </a:outerShdw>
                </a:effectLst>
              </a:rPr>
              <a:t>Senate Bill No. 1291</a:t>
            </a:r>
          </a:p>
          <a:p>
            <a:pPr marL="0" indent="0">
              <a:spcBef>
                <a:spcPts val="600"/>
              </a:spcBef>
              <a:buNone/>
            </a:pPr>
            <a:r>
              <a:rPr lang="en-US" sz="3800" dirty="0">
                <a:effectLst>
                  <a:outerShdw blurRad="38100" dist="38100" dir="2700000" algn="tl">
                    <a:srgbClr val="000000">
                      <a:alpha val="43137"/>
                    </a:srgbClr>
                  </a:outerShdw>
                </a:effectLst>
              </a:rPr>
              <a:t>Idaho Code 33-5206</a:t>
            </a:r>
            <a:endParaRPr lang="en-US" sz="3800" b="1" dirty="0">
              <a:effectLst>
                <a:outerShdw blurRad="38100" dist="38100" dir="2700000" algn="tl">
                  <a:srgbClr val="000000">
                    <a:alpha val="43137"/>
                  </a:srgbClr>
                </a:outerShdw>
              </a:effectLst>
            </a:endParaRPr>
          </a:p>
          <a:p>
            <a:r>
              <a:rPr lang="en-US" dirty="0">
                <a:latin typeface="+mn-lt"/>
              </a:rPr>
              <a:t>Allows for school-specific charter teaching certificates</a:t>
            </a:r>
          </a:p>
          <a:p>
            <a:pPr lvl="1"/>
            <a:r>
              <a:rPr lang="en-US" dirty="0">
                <a:latin typeface="+mn-lt"/>
              </a:rPr>
              <a:t>ONLY valid for teachers teaching at a public charter school.</a:t>
            </a:r>
          </a:p>
          <a:p>
            <a:pPr lvl="1"/>
            <a:r>
              <a:rPr lang="en-US" dirty="0">
                <a:latin typeface="+mn-lt"/>
              </a:rPr>
              <a:t>Charter certificates are not transferable to a traditional public school district, but may be transferrable to another public charter school. </a:t>
            </a:r>
          </a:p>
          <a:p>
            <a:pPr lvl="0"/>
            <a:r>
              <a:rPr lang="en-US" dirty="0">
                <a:solidFill>
                  <a:srgbClr val="262626">
                    <a:lumMod val="90000"/>
                    <a:lumOff val="10000"/>
                  </a:srgbClr>
                </a:solidFill>
                <a:latin typeface="+mn-lt"/>
              </a:rPr>
              <a:t>Standard Instructional Certificate (5 years)</a:t>
            </a:r>
          </a:p>
          <a:p>
            <a:pPr lvl="0"/>
            <a:r>
              <a:rPr lang="en-US" dirty="0">
                <a:solidFill>
                  <a:srgbClr val="262626">
                    <a:lumMod val="90000"/>
                    <a:lumOff val="10000"/>
                  </a:srgbClr>
                </a:solidFill>
                <a:latin typeface="+mn-lt"/>
              </a:rPr>
              <a:t>Credit renewal requirement = 6 credits</a:t>
            </a:r>
          </a:p>
          <a:p>
            <a:pPr lvl="1"/>
            <a:r>
              <a:rPr lang="en-US" dirty="0">
                <a:solidFill>
                  <a:srgbClr val="262626">
                    <a:lumMod val="90000"/>
                    <a:lumOff val="10000"/>
                  </a:srgbClr>
                </a:solidFill>
                <a:latin typeface="+mn-lt"/>
              </a:rPr>
              <a:t>Charter school may substitute its own ongoing education and professional development requirements.</a:t>
            </a:r>
            <a:endParaRPr lang="en-US" dirty="0">
              <a:latin typeface="+mn-lt"/>
            </a:endParaRPr>
          </a:p>
          <a:p>
            <a:pPr lvl="1"/>
            <a:endParaRPr lang="en-US" dirty="0"/>
          </a:p>
          <a:p>
            <a:endParaRPr lang="en-US" dirty="0"/>
          </a:p>
        </p:txBody>
      </p:sp>
      <p:sp>
        <p:nvSpPr>
          <p:cNvPr id="4" name="Slide Number Placeholder 3">
            <a:extLst>
              <a:ext uri="{FF2B5EF4-FFF2-40B4-BE49-F238E27FC236}">
                <a16:creationId xmlns:a16="http://schemas.microsoft.com/office/drawing/2014/main" id="{9C94BEB7-9D8C-4974-8B2B-4C03C4BC0D0C}"/>
              </a:ext>
            </a:extLst>
          </p:cNvPr>
          <p:cNvSpPr>
            <a:spLocks noGrp="1"/>
          </p:cNvSpPr>
          <p:nvPr>
            <p:ph type="sldNum" sz="quarter" idx="12"/>
          </p:nvPr>
        </p:nvSpPr>
        <p:spPr>
          <a:xfrm>
            <a:off x="8821271" y="6395774"/>
            <a:ext cx="3152591" cy="365125"/>
          </a:xfrm>
        </p:spPr>
        <p:txBody>
          <a:bodyPr/>
          <a:lstStyle/>
          <a:p>
            <a:r>
              <a:rPr lang="en-US" dirty="0"/>
              <a:t> Educator Career Fair Technical Assistance | </a:t>
            </a:r>
            <a:fld id="{C26AAFF7-C4D7-4A72-B8FA-A17532192431}" type="slidenum">
              <a:rPr lang="en-US" smtClean="0"/>
              <a:pPr/>
              <a:t>42</a:t>
            </a:fld>
            <a:endParaRPr lang="en-US" dirty="0"/>
          </a:p>
        </p:txBody>
      </p:sp>
    </p:spTree>
    <p:extLst>
      <p:ext uri="{BB962C8B-B14F-4D97-AF65-F5344CB8AC3E}">
        <p14:creationId xmlns:p14="http://schemas.microsoft.com/office/powerpoint/2010/main" val="192778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SB 1291- Charter Teacher Certification</a:t>
            </a:r>
          </a:p>
        </p:txBody>
      </p:sp>
      <p:sp>
        <p:nvSpPr>
          <p:cNvPr id="3" name="Content Placeholder 2"/>
          <p:cNvSpPr>
            <a:spLocks noGrp="1"/>
          </p:cNvSpPr>
          <p:nvPr>
            <p:ph idx="13"/>
          </p:nvPr>
        </p:nvSpPr>
        <p:spPr>
          <a:xfrm>
            <a:off x="723864" y="4015534"/>
            <a:ext cx="10515600" cy="1267720"/>
          </a:xfrm>
        </p:spPr>
        <p:txBody>
          <a:bodyPr>
            <a:normAutofit fontScale="25000" lnSpcReduction="20000"/>
          </a:bodyPr>
          <a:lstStyle/>
          <a:p>
            <a:pPr marL="0" indent="0">
              <a:buNone/>
            </a:pPr>
            <a:endParaRPr lang="en-US" sz="3600" b="1" dirty="0">
              <a:effectLst>
                <a:outerShdw blurRad="38100" dist="38100" dir="2700000" algn="tl">
                  <a:srgbClr val="000000">
                    <a:alpha val="43137"/>
                  </a:srgbClr>
                </a:outerShdw>
              </a:effectLst>
            </a:endParaRPr>
          </a:p>
          <a:p>
            <a:pPr marL="457200" lvl="1" indent="0">
              <a:lnSpc>
                <a:spcPct val="70000"/>
              </a:lnSpc>
              <a:buNone/>
            </a:pPr>
            <a:endParaRPr lang="en-US" sz="7200" dirty="0"/>
          </a:p>
          <a:p>
            <a:pPr lvl="1">
              <a:lnSpc>
                <a:spcPct val="70000"/>
              </a:lnSpc>
            </a:pPr>
            <a:endParaRPr lang="en-US" sz="7200" dirty="0"/>
          </a:p>
          <a:p>
            <a:pPr>
              <a:lnSpc>
                <a:spcPct val="70000"/>
              </a:lnSpc>
            </a:pPr>
            <a:endParaRPr lang="en-US" sz="9600" dirty="0"/>
          </a:p>
          <a:p>
            <a:pPr>
              <a:lnSpc>
                <a:spcPct val="70000"/>
              </a:lnSpc>
            </a:pPr>
            <a:endParaRPr lang="en-US" dirty="0"/>
          </a:p>
          <a:p>
            <a:pPr>
              <a:lnSpc>
                <a:spcPct val="70000"/>
              </a:lnSpc>
            </a:pPr>
            <a:endParaRPr lang="en-US" dirty="0"/>
          </a:p>
          <a:p>
            <a:pPr marL="0" indent="0">
              <a:lnSpc>
                <a:spcPct val="70000"/>
              </a:lnSpc>
              <a:buNone/>
            </a:pPr>
            <a:endParaRPr lang="en-US" sz="4400" dirty="0"/>
          </a:p>
          <a:p>
            <a:pPr>
              <a:lnSpc>
                <a:spcPct val="70000"/>
              </a:lnSpc>
            </a:pPr>
            <a:endParaRPr lang="en-US" sz="4400" dirty="0"/>
          </a:p>
          <a:p>
            <a:pPr marL="457200" lvl="1" indent="0" algn="ctr">
              <a:lnSpc>
                <a:spcPct val="100000"/>
              </a:lnSpc>
              <a:buNone/>
            </a:pPr>
            <a:r>
              <a:rPr lang="en-US" sz="9600" dirty="0">
                <a:solidFill>
                  <a:schemeClr val="tx2">
                    <a:lumMod val="60000"/>
                    <a:lumOff val="40000"/>
                  </a:schemeClr>
                </a:solidFill>
              </a:rPr>
              <a:t>Per FEDERAL law, all special education assignments must be held by individuals certified pursuant to the requirements set forth in chapter 12, title 33, Idaho Code, pertaining to traditional public school districts</a:t>
            </a:r>
            <a:r>
              <a:rPr lang="en-US" sz="8000" dirty="0">
                <a:solidFill>
                  <a:schemeClr val="tx2">
                    <a:lumMod val="60000"/>
                    <a:lumOff val="40000"/>
                  </a:schemeClr>
                </a:solidFill>
              </a:rPr>
              <a:t>. </a:t>
            </a:r>
          </a:p>
        </p:txBody>
      </p:sp>
      <p:sp>
        <p:nvSpPr>
          <p:cNvPr id="9" name="Explosion: 8 Points 8">
            <a:extLst>
              <a:ext uri="{FF2B5EF4-FFF2-40B4-BE49-F238E27FC236}">
                <a16:creationId xmlns:a16="http://schemas.microsoft.com/office/drawing/2014/main" id="{30269325-07FC-4AB6-BE04-BF46483BF588}"/>
              </a:ext>
            </a:extLst>
          </p:cNvPr>
          <p:cNvSpPr/>
          <p:nvPr/>
        </p:nvSpPr>
        <p:spPr>
          <a:xfrm>
            <a:off x="137827" y="5478574"/>
            <a:ext cx="1172074" cy="1267720"/>
          </a:xfrm>
          <a:prstGeom prst="irregularSeal1">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a:t>
            </a:r>
          </a:p>
        </p:txBody>
      </p:sp>
      <p:sp>
        <p:nvSpPr>
          <p:cNvPr id="12" name="Content Placeholder 2">
            <a:extLst>
              <a:ext uri="{FF2B5EF4-FFF2-40B4-BE49-F238E27FC236}">
                <a16:creationId xmlns:a16="http://schemas.microsoft.com/office/drawing/2014/main" id="{7FC7E2FF-79A1-4A4B-B26B-D95118606019}"/>
              </a:ext>
            </a:extLst>
          </p:cNvPr>
          <p:cNvSpPr txBox="1">
            <a:spLocks/>
          </p:cNvSpPr>
          <p:nvPr/>
        </p:nvSpPr>
        <p:spPr>
          <a:xfrm>
            <a:off x="-106680" y="1340124"/>
            <a:ext cx="12161520" cy="3943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90000"/>
                    <a:lumOff val="10000"/>
                  </a:schemeClr>
                </a:solidFill>
                <a:latin typeface="+mj-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sz="4000" b="1" dirty="0">
                <a:effectLst>
                  <a:outerShdw blurRad="38100" dist="38100" dir="2700000" algn="tl">
                    <a:srgbClr val="000000">
                      <a:alpha val="43137"/>
                    </a:srgbClr>
                  </a:outerShdw>
                </a:effectLst>
              </a:rPr>
              <a:t>CRITERIA for charter school-specific teaching certification</a:t>
            </a:r>
          </a:p>
          <a:p>
            <a:pPr lvl="1"/>
            <a:r>
              <a:rPr lang="en-US" dirty="0">
                <a:latin typeface="+mn-lt"/>
              </a:rPr>
              <a:t>Hold a bachelor’s degree from an accredited institution or, if instructing students in the fields of CTE, hold a bachelor’s degree or satisfy the provisions of section 33-2205(6)(a), Idaho Code</a:t>
            </a:r>
          </a:p>
          <a:p>
            <a:pPr lvl="2"/>
            <a:r>
              <a:rPr lang="en-US" dirty="0">
                <a:latin typeface="+mn-lt"/>
              </a:rPr>
              <a:t>Industry experience for teaching CTE is still a requirement</a:t>
            </a:r>
          </a:p>
          <a:p>
            <a:pPr lvl="1"/>
            <a:r>
              <a:rPr lang="en-US" dirty="0">
                <a:latin typeface="+mn-lt"/>
              </a:rPr>
              <a:t>Recommendation from individual charter school</a:t>
            </a:r>
          </a:p>
          <a:p>
            <a:pPr lvl="2"/>
            <a:endParaRPr lang="en-US" dirty="0"/>
          </a:p>
          <a:p>
            <a:pPr lvl="2"/>
            <a:endParaRPr lang="en-US" dirty="0"/>
          </a:p>
          <a:p>
            <a:pPr marL="0" indent="0">
              <a:buNone/>
            </a:pPr>
            <a:endParaRPr lang="en-US" dirty="0"/>
          </a:p>
        </p:txBody>
      </p:sp>
      <p:sp>
        <p:nvSpPr>
          <p:cNvPr id="6" name="Slide Number Placeholder 3">
            <a:extLst>
              <a:ext uri="{FF2B5EF4-FFF2-40B4-BE49-F238E27FC236}">
                <a16:creationId xmlns:a16="http://schemas.microsoft.com/office/drawing/2014/main" id="{50217C38-79CA-40FA-9D4B-16C6AC2278C2}"/>
              </a:ext>
            </a:extLst>
          </p:cNvPr>
          <p:cNvSpPr>
            <a:spLocks noGrp="1"/>
          </p:cNvSpPr>
          <p:nvPr>
            <p:ph type="sldNum" sz="quarter" idx="12"/>
          </p:nvPr>
        </p:nvSpPr>
        <p:spPr>
          <a:xfrm>
            <a:off x="8950362" y="6492875"/>
            <a:ext cx="3103811" cy="365125"/>
          </a:xfrm>
        </p:spPr>
        <p:txBody>
          <a:bodyPr anchor="b"/>
          <a:lstStyle/>
          <a:p>
            <a:r>
              <a:rPr lang="en-US" dirty="0"/>
              <a:t>Educator Career Fair Technical Assistance | </a:t>
            </a:r>
            <a:fld id="{C26AAFF7-C4D7-4A72-B8FA-A17532192431}" type="slidenum">
              <a:rPr lang="en-US" smtClean="0"/>
              <a:pPr/>
              <a:t>43</a:t>
            </a:fld>
            <a:endParaRPr lang="en-US" dirty="0"/>
          </a:p>
        </p:txBody>
      </p:sp>
    </p:spTree>
    <p:extLst>
      <p:ext uri="{BB962C8B-B14F-4D97-AF65-F5344CB8AC3E}">
        <p14:creationId xmlns:p14="http://schemas.microsoft.com/office/powerpoint/2010/main" val="279773071"/>
      </p:ext>
    </p:extLst>
  </p:cSld>
  <p:clrMapOvr>
    <a:masterClrMapping/>
  </p:clrMapOvr>
  <mc:AlternateContent xmlns:mc="http://schemas.openxmlformats.org/markup-compatibility/2006" xmlns:p14="http://schemas.microsoft.com/office/powerpoint/2010/main">
    <mc:Choice Requires="p14">
      <p:transition p14:dur="0" advTm="143746"/>
    </mc:Choice>
    <mc:Fallback xmlns="">
      <p:transition advTm="14374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DD6A0-9C35-4CE7-B69E-D342C9F9068D}"/>
              </a:ext>
            </a:extLst>
          </p:cNvPr>
          <p:cNvSpPr>
            <a:spLocks noGrp="1"/>
          </p:cNvSpPr>
          <p:nvPr>
            <p:ph type="title"/>
          </p:nvPr>
        </p:nvSpPr>
        <p:spPr/>
        <p:txBody>
          <a:bodyPr/>
          <a:lstStyle/>
          <a:p>
            <a:r>
              <a:rPr lang="en-US" dirty="0"/>
              <a:t>SB 1291- Charter Teacher Certification</a:t>
            </a:r>
          </a:p>
        </p:txBody>
      </p:sp>
      <p:sp>
        <p:nvSpPr>
          <p:cNvPr id="3" name="Content Placeholder 2">
            <a:extLst>
              <a:ext uri="{FF2B5EF4-FFF2-40B4-BE49-F238E27FC236}">
                <a16:creationId xmlns:a16="http://schemas.microsoft.com/office/drawing/2014/main" id="{43A778AC-ECEC-4D44-8D38-51B7306D44C4}"/>
              </a:ext>
            </a:extLst>
          </p:cNvPr>
          <p:cNvSpPr>
            <a:spLocks noGrp="1"/>
          </p:cNvSpPr>
          <p:nvPr>
            <p:ph idx="13"/>
          </p:nvPr>
        </p:nvSpPr>
        <p:spPr/>
        <p:txBody>
          <a:bodyPr/>
          <a:lstStyle/>
          <a:p>
            <a:pPr marL="0" indent="0" algn="ctr">
              <a:buNone/>
            </a:pPr>
            <a:r>
              <a:rPr lang="en-US" b="1" dirty="0">
                <a:solidFill>
                  <a:srgbClr val="262626">
                    <a:lumMod val="90000"/>
                    <a:lumOff val="10000"/>
                  </a:srgbClr>
                </a:solidFill>
                <a:effectLst>
                  <a:outerShdw blurRad="38100" dist="38100" dir="2700000" algn="tl">
                    <a:srgbClr val="000000">
                      <a:alpha val="43137"/>
                    </a:srgbClr>
                  </a:outerShdw>
                </a:effectLst>
              </a:rPr>
              <a:t>Charter Teacher Certification APPLICATION </a:t>
            </a:r>
          </a:p>
          <a:p>
            <a:pPr marL="0" indent="0" algn="ctr">
              <a:buNone/>
            </a:pPr>
            <a:endParaRPr lang="en-US" dirty="0"/>
          </a:p>
          <a:p>
            <a:pPr marL="0" indent="0" algn="ctr">
              <a:buNone/>
            </a:pPr>
            <a:endParaRPr lang="en-US" dirty="0"/>
          </a:p>
        </p:txBody>
      </p:sp>
      <p:pic>
        <p:nvPicPr>
          <p:cNvPr id="6" name="Picture 5">
            <a:extLst>
              <a:ext uri="{FF2B5EF4-FFF2-40B4-BE49-F238E27FC236}">
                <a16:creationId xmlns:a16="http://schemas.microsoft.com/office/drawing/2014/main" id="{A25888BC-1CC5-4440-A86F-3A6576DE32A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120" y="2151427"/>
            <a:ext cx="5222557" cy="3792808"/>
          </a:xfrm>
          <a:prstGeom prst="rect">
            <a:avLst/>
          </a:prstGeom>
        </p:spPr>
      </p:pic>
      <p:sp>
        <p:nvSpPr>
          <p:cNvPr id="5" name="Slide Number Placeholder 3">
            <a:extLst>
              <a:ext uri="{FF2B5EF4-FFF2-40B4-BE49-F238E27FC236}">
                <a16:creationId xmlns:a16="http://schemas.microsoft.com/office/drawing/2014/main" id="{30306605-C89D-4F38-AB77-99C2BB788A50}"/>
              </a:ext>
            </a:extLst>
          </p:cNvPr>
          <p:cNvSpPr>
            <a:spLocks noGrp="1"/>
          </p:cNvSpPr>
          <p:nvPr>
            <p:ph type="sldNum" sz="quarter" idx="12"/>
          </p:nvPr>
        </p:nvSpPr>
        <p:spPr>
          <a:xfrm>
            <a:off x="8928847" y="6395774"/>
            <a:ext cx="3045015" cy="365125"/>
          </a:xfrm>
        </p:spPr>
        <p:txBody>
          <a:bodyPr/>
          <a:lstStyle/>
          <a:p>
            <a:r>
              <a:rPr lang="en-US" dirty="0"/>
              <a:t>Educator Career Fair Technical Assistance | </a:t>
            </a:r>
            <a:fld id="{C26AAFF7-C4D7-4A72-B8FA-A17532192431}" type="slidenum">
              <a:rPr lang="en-US" smtClean="0"/>
              <a:pPr/>
              <a:t>44</a:t>
            </a:fld>
            <a:endParaRPr lang="en-US" dirty="0"/>
          </a:p>
        </p:txBody>
      </p:sp>
    </p:spTree>
    <p:extLst>
      <p:ext uri="{BB962C8B-B14F-4D97-AF65-F5344CB8AC3E}">
        <p14:creationId xmlns:p14="http://schemas.microsoft.com/office/powerpoint/2010/main" val="268771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4CE3-1848-4D5D-BA94-352447440571}"/>
              </a:ext>
            </a:extLst>
          </p:cNvPr>
          <p:cNvSpPr>
            <a:spLocks noGrp="1"/>
          </p:cNvSpPr>
          <p:nvPr>
            <p:ph type="title"/>
          </p:nvPr>
        </p:nvSpPr>
        <p:spPr/>
        <p:txBody>
          <a:bodyPr>
            <a:normAutofit fontScale="90000"/>
          </a:bodyPr>
          <a:lstStyle/>
          <a:p>
            <a:r>
              <a:rPr lang="en-US" sz="3600" dirty="0"/>
              <a:t>HB 731- Dyslexia Credit Requirement for  Recertification</a:t>
            </a:r>
          </a:p>
        </p:txBody>
      </p:sp>
      <p:sp>
        <p:nvSpPr>
          <p:cNvPr id="3" name="Content Placeholder 2">
            <a:extLst>
              <a:ext uri="{FF2B5EF4-FFF2-40B4-BE49-F238E27FC236}">
                <a16:creationId xmlns:a16="http://schemas.microsoft.com/office/drawing/2014/main" id="{C29818D4-DF09-41CF-A21F-C6232E5E7274}"/>
              </a:ext>
            </a:extLst>
          </p:cNvPr>
          <p:cNvSpPr>
            <a:spLocks noGrp="1"/>
          </p:cNvSpPr>
          <p:nvPr>
            <p:ph idx="13"/>
          </p:nvPr>
        </p:nvSpPr>
        <p:spPr/>
        <p:txBody>
          <a:bodyPr>
            <a:normAutofit fontScale="92500" lnSpcReduction="20000"/>
          </a:bodyPr>
          <a:lstStyle/>
          <a:p>
            <a:r>
              <a:rPr lang="en-US" sz="3200" dirty="0">
                <a:latin typeface="+mn-lt"/>
              </a:rPr>
              <a:t>Recertification credit requirements applies to all Idaho teachers or administrators with the following certificates/endorsements</a:t>
            </a:r>
          </a:p>
          <a:p>
            <a:pPr lvl="1"/>
            <a:r>
              <a:rPr lang="en-US" sz="2800" dirty="0">
                <a:latin typeface="+mn-lt"/>
              </a:rPr>
              <a:t>All Subjects (K-8)</a:t>
            </a:r>
          </a:p>
          <a:p>
            <a:pPr lvl="1"/>
            <a:r>
              <a:rPr lang="en-US" sz="2800" dirty="0">
                <a:latin typeface="+mn-lt"/>
              </a:rPr>
              <a:t>Exceptional child generalist endorsement</a:t>
            </a:r>
          </a:p>
          <a:p>
            <a:pPr lvl="1"/>
            <a:r>
              <a:rPr lang="en-US" sz="2800" dirty="0">
                <a:latin typeface="+mn-lt"/>
              </a:rPr>
              <a:t>Blended early childhood/early childhood special education endorsement</a:t>
            </a:r>
          </a:p>
          <a:p>
            <a:pPr lvl="1"/>
            <a:r>
              <a:rPr lang="en-US" sz="2800" dirty="0">
                <a:latin typeface="+mn-lt"/>
              </a:rPr>
              <a:t>Administrator certificate</a:t>
            </a:r>
          </a:p>
          <a:p>
            <a:pPr lvl="1"/>
            <a:r>
              <a:rPr lang="en-US" sz="2800" dirty="0">
                <a:latin typeface="+mn-lt"/>
              </a:rPr>
              <a:t>School counselor certificate (serving students in K-5)</a:t>
            </a:r>
          </a:p>
          <a:p>
            <a:pPr lvl="1"/>
            <a:endParaRPr lang="en-US" sz="3200" dirty="0">
              <a:latin typeface="+mn-lt"/>
            </a:endParaRPr>
          </a:p>
          <a:p>
            <a:r>
              <a:rPr lang="en-US" sz="3200" dirty="0">
                <a:latin typeface="+mn-lt"/>
              </a:rPr>
              <a:t>The </a:t>
            </a:r>
            <a:r>
              <a:rPr lang="en-US" sz="3200" b="1" dirty="0">
                <a:latin typeface="+mn-lt"/>
              </a:rPr>
              <a:t>PLAN</a:t>
            </a:r>
            <a:r>
              <a:rPr lang="en-US" sz="3200" dirty="0">
                <a:latin typeface="+mn-lt"/>
              </a:rPr>
              <a:t>: </a:t>
            </a:r>
            <a:endParaRPr lang="en-US" sz="2800" dirty="0">
              <a:latin typeface="+mn-lt"/>
            </a:endParaRPr>
          </a:p>
          <a:p>
            <a:pPr lvl="1"/>
            <a:r>
              <a:rPr lang="en-US" sz="2800" dirty="0">
                <a:latin typeface="+mn-lt"/>
              </a:rPr>
              <a:t>State Department of Education will provide districts with “approved” course lists</a:t>
            </a:r>
          </a:p>
          <a:p>
            <a:pPr lvl="1"/>
            <a:endParaRPr lang="en-US" sz="2800" dirty="0"/>
          </a:p>
          <a:p>
            <a:pPr marL="457200" lvl="1" indent="0">
              <a:buNone/>
            </a:pPr>
            <a:endParaRPr lang="en-US" sz="2800" dirty="0"/>
          </a:p>
          <a:p>
            <a:pPr marL="457200" lvl="1" indent="0">
              <a:buNone/>
            </a:pPr>
            <a:endParaRPr lang="en-US" sz="2800" dirty="0"/>
          </a:p>
          <a:p>
            <a:pPr marL="457200" lvl="1" indent="0">
              <a:buNone/>
            </a:pPr>
            <a:endParaRPr lang="en-US" sz="2800" b="1" dirty="0"/>
          </a:p>
          <a:p>
            <a:endParaRPr lang="en-US" dirty="0"/>
          </a:p>
        </p:txBody>
      </p:sp>
      <p:sp>
        <p:nvSpPr>
          <p:cNvPr id="4" name="Slide Number Placeholder 3">
            <a:extLst>
              <a:ext uri="{FF2B5EF4-FFF2-40B4-BE49-F238E27FC236}">
                <a16:creationId xmlns:a16="http://schemas.microsoft.com/office/drawing/2014/main" id="{80211027-F562-4B08-AE82-8BA6D8A5EE89}"/>
              </a:ext>
            </a:extLst>
          </p:cNvPr>
          <p:cNvSpPr>
            <a:spLocks noGrp="1"/>
          </p:cNvSpPr>
          <p:nvPr>
            <p:ph type="sldNum" sz="quarter" idx="12"/>
          </p:nvPr>
        </p:nvSpPr>
        <p:spPr>
          <a:xfrm>
            <a:off x="8799755" y="6395774"/>
            <a:ext cx="3174107" cy="365125"/>
          </a:xfrm>
        </p:spPr>
        <p:txBody>
          <a:bodyPr/>
          <a:lstStyle/>
          <a:p>
            <a:r>
              <a:rPr lang="en-US" dirty="0"/>
              <a:t> Educator Career Fair Technical Assistance | </a:t>
            </a:r>
            <a:fld id="{C26AAFF7-C4D7-4A72-B8FA-A17532192431}" type="slidenum">
              <a:rPr lang="en-US" smtClean="0"/>
              <a:pPr/>
              <a:t>45</a:t>
            </a:fld>
            <a:endParaRPr lang="en-US" dirty="0"/>
          </a:p>
        </p:txBody>
      </p:sp>
    </p:spTree>
    <p:extLst>
      <p:ext uri="{BB962C8B-B14F-4D97-AF65-F5344CB8AC3E}">
        <p14:creationId xmlns:p14="http://schemas.microsoft.com/office/powerpoint/2010/main" val="35576976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46</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4"/>
            <a:ext cx="10831288" cy="4768576"/>
          </a:xfrm>
        </p:spPr>
        <p:txBody>
          <a:bodyPr>
            <a:normAutofit fontScale="25000" lnSpcReduction="20000"/>
          </a:bodyPr>
          <a:lstStyle/>
          <a:p>
            <a:pPr marL="0" indent="0">
              <a:lnSpc>
                <a:spcPct val="100000"/>
              </a:lnSpc>
              <a:spcBef>
                <a:spcPts val="0"/>
              </a:spcBef>
              <a:buNone/>
            </a:pPr>
            <a:r>
              <a:rPr lang="en-US" sz="8000" b="1" dirty="0"/>
              <a:t>Annette Schwab – </a:t>
            </a:r>
            <a:r>
              <a:rPr lang="en-US" sz="8000" dirty="0"/>
              <a:t>Program Specialist (Background and Ethics)</a:t>
            </a:r>
          </a:p>
          <a:p>
            <a:pPr marL="0" indent="0">
              <a:lnSpc>
                <a:spcPct val="100000"/>
              </a:lnSpc>
              <a:spcBef>
                <a:spcPts val="0"/>
              </a:spcBef>
              <a:buNone/>
            </a:pPr>
            <a:r>
              <a:rPr lang="en-US" sz="8000" dirty="0"/>
              <a:t>	</a:t>
            </a:r>
            <a:r>
              <a:rPr lang="en-US" sz="8000" dirty="0">
                <a:hlinkClick r:id="rId3"/>
              </a:rPr>
              <a:t>aschwab@sde.idaho.gov</a:t>
            </a:r>
            <a:endParaRPr lang="en-US" sz="8000" dirty="0"/>
          </a:p>
          <a:p>
            <a:pPr marL="0" indent="0">
              <a:lnSpc>
                <a:spcPct val="100000"/>
              </a:lnSpc>
              <a:spcBef>
                <a:spcPts val="0"/>
              </a:spcBef>
              <a:buNone/>
            </a:pPr>
            <a:r>
              <a:rPr lang="en-US" sz="8000" dirty="0"/>
              <a:t>	(208) 332-6864</a:t>
            </a:r>
          </a:p>
          <a:p>
            <a:pPr marL="0" indent="0">
              <a:lnSpc>
                <a:spcPct val="100000"/>
              </a:lnSpc>
              <a:spcBef>
                <a:spcPts val="0"/>
              </a:spcBef>
              <a:buNone/>
            </a:pPr>
            <a:endParaRPr lang="en-US" sz="8000" dirty="0"/>
          </a:p>
          <a:p>
            <a:pPr marL="0" indent="0">
              <a:lnSpc>
                <a:spcPct val="100000"/>
              </a:lnSpc>
              <a:spcBef>
                <a:spcPts val="0"/>
              </a:spcBef>
              <a:buNone/>
            </a:pPr>
            <a:r>
              <a:rPr lang="en-US" sz="8000" b="1" dirty="0"/>
              <a:t>Cina Lackey – </a:t>
            </a:r>
            <a:r>
              <a:rPr lang="en-US" sz="8000" dirty="0"/>
              <a:t>Coordinator, Certification &amp; Professional Standards (Assignment Reporting Guidance)</a:t>
            </a:r>
          </a:p>
          <a:p>
            <a:pPr marL="0" indent="0">
              <a:lnSpc>
                <a:spcPct val="100000"/>
              </a:lnSpc>
              <a:spcBef>
                <a:spcPts val="0"/>
              </a:spcBef>
              <a:buNone/>
            </a:pPr>
            <a:r>
              <a:rPr lang="en-US" sz="8000" dirty="0"/>
              <a:t>	</a:t>
            </a:r>
            <a:r>
              <a:rPr lang="en-US" sz="8000" dirty="0">
                <a:hlinkClick r:id="rId4"/>
              </a:rPr>
              <a:t>clackey@sde.idaho.gov</a:t>
            </a:r>
            <a:endParaRPr lang="en-US" sz="8000" dirty="0"/>
          </a:p>
          <a:p>
            <a:pPr marL="0" indent="0">
              <a:lnSpc>
                <a:spcPct val="100000"/>
              </a:lnSpc>
              <a:spcBef>
                <a:spcPts val="0"/>
              </a:spcBef>
              <a:buNone/>
            </a:pPr>
            <a:r>
              <a:rPr lang="en-US" sz="8000" dirty="0"/>
              <a:t>	(208) 332-6936</a:t>
            </a:r>
          </a:p>
          <a:p>
            <a:pPr marL="0" indent="0">
              <a:lnSpc>
                <a:spcPct val="100000"/>
              </a:lnSpc>
              <a:spcBef>
                <a:spcPts val="0"/>
              </a:spcBef>
              <a:buNone/>
            </a:pPr>
            <a:endParaRPr lang="en-US" sz="8000" dirty="0"/>
          </a:p>
          <a:p>
            <a:pPr marL="0" indent="0">
              <a:lnSpc>
                <a:spcPct val="100000"/>
              </a:lnSpc>
              <a:spcBef>
                <a:spcPts val="0"/>
              </a:spcBef>
              <a:buNone/>
            </a:pPr>
            <a:r>
              <a:rPr lang="en-US" sz="8000" b="1" dirty="0"/>
              <a:t>Helen Henderson – </a:t>
            </a:r>
            <a:r>
              <a:rPr lang="en-US" sz="8000" dirty="0"/>
              <a:t>Coordinator, Professional Standards (Professional/Advanced Endorsement)</a:t>
            </a:r>
          </a:p>
          <a:p>
            <a:pPr marL="0" indent="0">
              <a:lnSpc>
                <a:spcPct val="100000"/>
              </a:lnSpc>
              <a:spcBef>
                <a:spcPts val="0"/>
              </a:spcBef>
              <a:buNone/>
            </a:pPr>
            <a:r>
              <a:rPr lang="en-US" sz="8000" dirty="0"/>
              <a:t>	</a:t>
            </a:r>
            <a:r>
              <a:rPr lang="en-US" sz="8000" dirty="0">
                <a:hlinkClick r:id="rId5"/>
              </a:rPr>
              <a:t> hhenderson@sde.idaho.gov </a:t>
            </a:r>
            <a:endParaRPr lang="en-US" sz="8000" dirty="0"/>
          </a:p>
          <a:p>
            <a:pPr marL="0" indent="0">
              <a:lnSpc>
                <a:spcPct val="100000"/>
              </a:lnSpc>
              <a:spcBef>
                <a:spcPts val="0"/>
              </a:spcBef>
              <a:buNone/>
            </a:pPr>
            <a:r>
              <a:rPr lang="en-US" sz="8000" dirty="0"/>
              <a:t>	 (208) 332-6879</a:t>
            </a:r>
          </a:p>
          <a:p>
            <a:pPr marL="0" indent="0">
              <a:lnSpc>
                <a:spcPct val="100000"/>
              </a:lnSpc>
              <a:spcBef>
                <a:spcPts val="0"/>
              </a:spcBef>
              <a:buNone/>
            </a:pPr>
            <a:endParaRPr lang="en-US" sz="8000" dirty="0"/>
          </a:p>
          <a:p>
            <a:pPr marL="0" indent="0">
              <a:lnSpc>
                <a:spcPct val="100000"/>
              </a:lnSpc>
              <a:spcBef>
                <a:spcPts val="0"/>
              </a:spcBef>
              <a:buNone/>
            </a:pPr>
            <a:r>
              <a:rPr lang="en-US" sz="8000" b="1" dirty="0"/>
              <a:t>Mandy Fulbright – </a:t>
            </a:r>
            <a:r>
              <a:rPr lang="en-US" sz="8000" dirty="0"/>
              <a:t>Program Specialist (Alternative Authorizations)</a:t>
            </a:r>
          </a:p>
          <a:p>
            <a:pPr marL="0" indent="0">
              <a:lnSpc>
                <a:spcPct val="100000"/>
              </a:lnSpc>
              <a:spcBef>
                <a:spcPts val="0"/>
              </a:spcBef>
              <a:buNone/>
            </a:pPr>
            <a:r>
              <a:rPr lang="en-US" sz="8000" dirty="0"/>
              <a:t>	</a:t>
            </a:r>
            <a:r>
              <a:rPr lang="en-US" sz="8000" dirty="0">
                <a:hlinkClick r:id="rId6"/>
              </a:rPr>
              <a:t>mfulbright@sde.idaho.gov</a:t>
            </a:r>
            <a:endParaRPr lang="en-US" sz="8000" dirty="0"/>
          </a:p>
          <a:p>
            <a:pPr marL="0" indent="0">
              <a:lnSpc>
                <a:spcPct val="100000"/>
              </a:lnSpc>
              <a:spcBef>
                <a:spcPts val="0"/>
              </a:spcBef>
              <a:buNone/>
            </a:pPr>
            <a:r>
              <a:rPr lang="en-US" sz="8000" dirty="0"/>
              <a:t>	(208) 332-6885</a:t>
            </a:r>
          </a:p>
          <a:p>
            <a:pPr marL="0" indent="0">
              <a:lnSpc>
                <a:spcPct val="100000"/>
              </a:lnSpc>
              <a:spcBef>
                <a:spcPts val="0"/>
              </a:spcBef>
              <a:buNone/>
            </a:pPr>
            <a:endParaRPr lang="en-US" sz="8000" b="1" dirty="0"/>
          </a:p>
          <a:p>
            <a:pPr marL="0" indent="0">
              <a:lnSpc>
                <a:spcPct val="100000"/>
              </a:lnSpc>
              <a:spcBef>
                <a:spcPts val="0"/>
              </a:spcBef>
              <a:buNone/>
            </a:pPr>
            <a:r>
              <a:rPr lang="en-US" sz="8000" b="1" dirty="0"/>
              <a:t>Melissa Knutzen – </a:t>
            </a:r>
            <a:r>
              <a:rPr lang="en-US" sz="8000" dirty="0"/>
              <a:t>Technical Records Specialist II (Fingerprinting)</a:t>
            </a:r>
          </a:p>
          <a:p>
            <a:pPr marL="0" indent="0">
              <a:lnSpc>
                <a:spcPct val="100000"/>
              </a:lnSpc>
              <a:spcBef>
                <a:spcPts val="0"/>
              </a:spcBef>
              <a:buNone/>
            </a:pPr>
            <a:r>
              <a:rPr lang="en-US" sz="8000" dirty="0"/>
              <a:t>	</a:t>
            </a:r>
            <a:r>
              <a:rPr lang="en-US" sz="8000" dirty="0">
                <a:hlinkClick r:id="rId7"/>
              </a:rPr>
              <a:t>mknutzen@sde.idaho.gov</a:t>
            </a:r>
            <a:endParaRPr lang="en-US" sz="8000" dirty="0"/>
          </a:p>
          <a:p>
            <a:pPr marL="0" indent="0">
              <a:lnSpc>
                <a:spcPct val="100000"/>
              </a:lnSpc>
              <a:spcBef>
                <a:spcPts val="0"/>
              </a:spcBef>
              <a:buNone/>
            </a:pPr>
            <a:r>
              <a:rPr lang="en-US" sz="8000" dirty="0"/>
              <a:t>	(208) 332-6883</a:t>
            </a:r>
            <a:endParaRPr lang="en-US" sz="8000" b="1" dirty="0">
              <a:hlinkClick r:id="rId8">
                <a:extLst>
                  <a:ext uri="{A12FA001-AC4F-418D-AE19-62706E023703}">
                    <ahyp:hlinkClr xmlns:ahyp="http://schemas.microsoft.com/office/drawing/2018/hyperlinkcolor" val="tx"/>
                  </a:ext>
                </a:extLst>
              </a:hlinkClick>
            </a:endParaRPr>
          </a:p>
          <a:p>
            <a:pPr marL="0" indent="0">
              <a:buNone/>
            </a:pPr>
            <a:endParaRPr lang="en-US" sz="35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SDE Helpful Contacts</a:t>
            </a:r>
          </a:p>
        </p:txBody>
      </p:sp>
    </p:spTree>
    <p:extLst>
      <p:ext uri="{BB962C8B-B14F-4D97-AF65-F5344CB8AC3E}">
        <p14:creationId xmlns:p14="http://schemas.microsoft.com/office/powerpoint/2010/main" val="371025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47</a:t>
            </a:fld>
            <a:endParaRPr lang="en-US" dirty="0"/>
          </a:p>
        </p:txBody>
      </p:sp>
      <p:sp>
        <p:nvSpPr>
          <p:cNvPr id="6" name="Content Placeholder 5" descr="CTE Helpful Contacts">
            <a:extLst>
              <a:ext uri="{FF2B5EF4-FFF2-40B4-BE49-F238E27FC236}">
                <a16:creationId xmlns:a16="http://schemas.microsoft.com/office/drawing/2014/main" id="{7EF58DF0-3310-4DBA-9EFB-5212CD7DDFFE}"/>
              </a:ext>
            </a:extLst>
          </p:cNvPr>
          <p:cNvSpPr>
            <a:spLocks noGrp="1"/>
          </p:cNvSpPr>
          <p:nvPr>
            <p:ph idx="13"/>
          </p:nvPr>
        </p:nvSpPr>
        <p:spPr/>
        <p:txBody>
          <a:bodyPr>
            <a:normAutofit/>
          </a:bodyPr>
          <a:lstStyle/>
          <a:p>
            <a:pPr>
              <a:lnSpc>
                <a:spcPct val="100000"/>
              </a:lnSpc>
              <a:spcBef>
                <a:spcPts val="0"/>
              </a:spcBef>
            </a:pPr>
            <a:endParaRPr lang="en-US" sz="3600" b="1" dirty="0">
              <a:hlinkClick r:id="rId3">
                <a:extLst>
                  <a:ext uri="{A12FA001-AC4F-418D-AE19-62706E023703}">
                    <ahyp:hlinkClr xmlns:ahyp="http://schemas.microsoft.com/office/drawing/2018/hyperlinkcolor" val="tx"/>
                  </a:ext>
                </a:extLst>
              </a:hlinkClick>
            </a:endParaRPr>
          </a:p>
          <a:p>
            <a:pPr marL="0" indent="0">
              <a:buNone/>
            </a:pPr>
            <a:endParaRPr lang="en-US" sz="35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CTE Helpful Contacts</a:t>
            </a:r>
          </a:p>
        </p:txBody>
      </p:sp>
      <p:sp>
        <p:nvSpPr>
          <p:cNvPr id="7" name="Content Placeholder 5">
            <a:extLst>
              <a:ext uri="{FF2B5EF4-FFF2-40B4-BE49-F238E27FC236}">
                <a16:creationId xmlns:a16="http://schemas.microsoft.com/office/drawing/2014/main" id="{FED6F711-D0DD-4E57-8099-87E138524B4C}"/>
              </a:ext>
            </a:extLst>
          </p:cNvPr>
          <p:cNvSpPr txBox="1">
            <a:spLocks/>
          </p:cNvSpPr>
          <p:nvPr/>
        </p:nvSpPr>
        <p:spPr>
          <a:xfrm>
            <a:off x="903512" y="149252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rgbClr val="000000"/>
                </a:solidFill>
                <a:latin typeface="+mn-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rgbClr val="000000"/>
                </a:solidFill>
                <a:latin typeface="+mn-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rgbClr val="000000"/>
                </a:solidFill>
                <a:latin typeface="+mn-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000000"/>
                </a:solidFill>
                <a:latin typeface="+mn-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000000"/>
                </a:solidFill>
                <a:latin typeface="+mn-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3600" b="1" dirty="0"/>
              <a:t>Kristi </a:t>
            </a:r>
            <a:r>
              <a:rPr lang="en-US" sz="3600" b="1" dirty="0" err="1"/>
              <a:t>Enger</a:t>
            </a:r>
            <a:r>
              <a:rPr lang="en-US" sz="3600" b="1" dirty="0"/>
              <a:t> -</a:t>
            </a:r>
            <a:r>
              <a:rPr lang="en-US" sz="3600" dirty="0"/>
              <a:t> Director, Career and Technical Education</a:t>
            </a:r>
          </a:p>
          <a:p>
            <a:pPr marL="457200" lvl="1" indent="0">
              <a:lnSpc>
                <a:spcPct val="100000"/>
              </a:lnSpc>
              <a:spcBef>
                <a:spcPts val="0"/>
              </a:spcBef>
              <a:buNone/>
            </a:pPr>
            <a:r>
              <a:rPr lang="en-US" sz="3200" dirty="0">
                <a:hlinkClick r:id="rId4"/>
              </a:rPr>
              <a:t>kristi.enger@cte.idaho.gov</a:t>
            </a:r>
            <a:r>
              <a:rPr lang="en-US" sz="3200" dirty="0"/>
              <a:t> </a:t>
            </a:r>
          </a:p>
          <a:p>
            <a:pPr marL="457200" lvl="1" indent="0">
              <a:lnSpc>
                <a:spcPct val="100000"/>
              </a:lnSpc>
              <a:spcBef>
                <a:spcPts val="0"/>
              </a:spcBef>
              <a:buNone/>
            </a:pPr>
            <a:r>
              <a:rPr lang="en-US" sz="3200" dirty="0"/>
              <a:t>(208) 429-5528</a:t>
            </a:r>
          </a:p>
          <a:p>
            <a:pPr marL="0" indent="0">
              <a:lnSpc>
                <a:spcPct val="100000"/>
              </a:lnSpc>
              <a:spcBef>
                <a:spcPts val="0"/>
              </a:spcBef>
              <a:buNone/>
            </a:pPr>
            <a:endParaRPr lang="en-US" sz="3600" b="1" dirty="0"/>
          </a:p>
          <a:p>
            <a:pPr marL="0" indent="0">
              <a:lnSpc>
                <a:spcPct val="100000"/>
              </a:lnSpc>
              <a:spcBef>
                <a:spcPts val="0"/>
              </a:spcBef>
              <a:buNone/>
            </a:pPr>
            <a:r>
              <a:rPr lang="en-US" sz="3600" b="1" dirty="0"/>
              <a:t>Nathan Hobbs -</a:t>
            </a:r>
            <a:r>
              <a:rPr lang="en-US" sz="3600" dirty="0"/>
              <a:t> Technical Records Specialist II</a:t>
            </a:r>
          </a:p>
          <a:p>
            <a:pPr marL="457200" lvl="1" indent="0">
              <a:lnSpc>
                <a:spcPct val="100000"/>
              </a:lnSpc>
              <a:spcBef>
                <a:spcPts val="0"/>
              </a:spcBef>
              <a:buNone/>
            </a:pPr>
            <a:r>
              <a:rPr lang="en-US" sz="3200" dirty="0">
                <a:hlinkClick r:id="rId5"/>
              </a:rPr>
              <a:t>nathan.hobbs@cte.idaho.gov</a:t>
            </a:r>
            <a:endParaRPr lang="en-US" sz="3200" dirty="0"/>
          </a:p>
          <a:p>
            <a:pPr marL="457200" lvl="1" indent="0">
              <a:lnSpc>
                <a:spcPct val="100000"/>
              </a:lnSpc>
              <a:spcBef>
                <a:spcPts val="0"/>
              </a:spcBef>
              <a:buNone/>
            </a:pPr>
            <a:r>
              <a:rPr lang="en-US" sz="3200" dirty="0"/>
              <a:t>(208) 429-5513</a:t>
            </a:r>
          </a:p>
          <a:p>
            <a:pPr marL="0" indent="0">
              <a:buFont typeface="Arial" panose="020B0604020202020204" pitchFamily="34" charset="0"/>
              <a:buNone/>
            </a:pPr>
            <a:endParaRPr lang="en-US" sz="3500" dirty="0"/>
          </a:p>
        </p:txBody>
      </p:sp>
    </p:spTree>
    <p:extLst>
      <p:ext uri="{BB962C8B-B14F-4D97-AF65-F5344CB8AC3E}">
        <p14:creationId xmlns:p14="http://schemas.microsoft.com/office/powerpoint/2010/main" val="7852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48</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5" y="1340124"/>
            <a:ext cx="11191638" cy="4874064"/>
          </a:xfrm>
        </p:spPr>
        <p:txBody>
          <a:bodyPr>
            <a:normAutofit fontScale="92500" lnSpcReduction="20000"/>
          </a:bodyPr>
          <a:lstStyle/>
          <a:p>
            <a:pPr marL="0" indent="0">
              <a:buNone/>
            </a:pPr>
            <a:r>
              <a:rPr lang="en-US" sz="3200" b="1" dirty="0"/>
              <a:t>Amy Sigler - </a:t>
            </a:r>
            <a:r>
              <a:rPr lang="en-US" sz="3200" dirty="0"/>
              <a:t>ISEE Technical Coordinator (Regions 1, 2 &amp; 3)</a:t>
            </a:r>
          </a:p>
          <a:p>
            <a:pPr marL="0" indent="0">
              <a:buNone/>
            </a:pPr>
            <a:r>
              <a:rPr lang="en-US" sz="3600" dirty="0"/>
              <a:t>	</a:t>
            </a:r>
            <a:r>
              <a:rPr lang="en-US" sz="3000" dirty="0">
                <a:hlinkClick r:id="rId3"/>
              </a:rPr>
              <a:t>asigler@sde.idaho.gov</a:t>
            </a:r>
            <a:endParaRPr lang="en-US" sz="3000" dirty="0"/>
          </a:p>
          <a:p>
            <a:pPr marL="0" indent="0">
              <a:buNone/>
            </a:pPr>
            <a:r>
              <a:rPr lang="en-US" sz="3000" dirty="0"/>
              <a:t>	(208) 332-6981</a:t>
            </a:r>
          </a:p>
          <a:p>
            <a:pPr marL="0" indent="0">
              <a:buNone/>
            </a:pPr>
            <a:endParaRPr lang="en-US" sz="3600" dirty="0"/>
          </a:p>
          <a:p>
            <a:pPr marL="0" indent="0">
              <a:buNone/>
            </a:pPr>
            <a:r>
              <a:rPr lang="en-US" sz="3200" b="1" dirty="0"/>
              <a:t>Roger Evans -</a:t>
            </a:r>
            <a:r>
              <a:rPr lang="en-US" sz="3200" dirty="0"/>
              <a:t> ISEE Technical Coordinator (Regions 4, 5 &amp; 6)</a:t>
            </a:r>
          </a:p>
          <a:p>
            <a:pPr marL="0" indent="0">
              <a:buNone/>
            </a:pPr>
            <a:r>
              <a:rPr lang="en-US" sz="3000" b="1" dirty="0"/>
              <a:t>	</a:t>
            </a:r>
            <a:r>
              <a:rPr lang="en-US" sz="3000" dirty="0">
                <a:hlinkClick r:id="rId4"/>
              </a:rPr>
              <a:t>revans@sde.idaho.gov</a:t>
            </a:r>
            <a:endParaRPr lang="en-US" sz="3000" dirty="0"/>
          </a:p>
          <a:p>
            <a:pPr marL="0" indent="0">
              <a:buNone/>
            </a:pPr>
            <a:r>
              <a:rPr lang="en-US" sz="3000" b="1" dirty="0"/>
              <a:t>	</a:t>
            </a:r>
            <a:r>
              <a:rPr lang="en-US" sz="3000" dirty="0"/>
              <a:t>(208) 332-6982</a:t>
            </a:r>
          </a:p>
          <a:p>
            <a:pPr marL="0" indent="0">
              <a:buNone/>
            </a:pPr>
            <a:endParaRPr lang="en-US" sz="3000" dirty="0"/>
          </a:p>
          <a:p>
            <a:pPr marL="0" indent="0">
              <a:buNone/>
            </a:pPr>
            <a:r>
              <a:rPr lang="en-US" sz="3000" b="1" dirty="0"/>
              <a:t>Todd King -</a:t>
            </a:r>
            <a:r>
              <a:rPr lang="en-US" sz="3000" dirty="0"/>
              <a:t> Education Data Systems Reporting Manager</a:t>
            </a:r>
          </a:p>
          <a:p>
            <a:pPr marL="0" indent="0">
              <a:buNone/>
            </a:pPr>
            <a:r>
              <a:rPr lang="en-US" sz="3000" dirty="0"/>
              <a:t>	</a:t>
            </a:r>
            <a:r>
              <a:rPr lang="en-US" sz="3000" dirty="0">
                <a:hlinkClick r:id="rId5"/>
              </a:rPr>
              <a:t>tking@sde.idaho.gov</a:t>
            </a:r>
            <a:r>
              <a:rPr lang="en-US" sz="3000" dirty="0"/>
              <a:t> </a:t>
            </a:r>
          </a:p>
          <a:p>
            <a:pPr marL="0" indent="0">
              <a:buNone/>
            </a:pPr>
            <a:r>
              <a:rPr lang="en-US" sz="3000" dirty="0"/>
              <a:t>	(208) 332-6937</a:t>
            </a:r>
          </a:p>
          <a:p>
            <a:pPr marL="0" indent="0">
              <a:buNone/>
            </a:pPr>
            <a:endParaRPr lang="en-US" sz="36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600" dirty="0"/>
              <a:t>ISEE Helpful Contact</a:t>
            </a:r>
          </a:p>
        </p:txBody>
      </p:sp>
    </p:spTree>
    <p:extLst>
      <p:ext uri="{BB962C8B-B14F-4D97-AF65-F5344CB8AC3E}">
        <p14:creationId xmlns:p14="http://schemas.microsoft.com/office/powerpoint/2010/main" val="2401214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E3BD579-E908-4027-B963-C56EF893AEB9}"/>
              </a:ext>
            </a:extLst>
          </p:cNvPr>
          <p:cNvSpPr>
            <a:spLocks noGrp="1"/>
          </p:cNvSpPr>
          <p:nvPr>
            <p:ph type="sldNum" sz="quarter" idx="12"/>
          </p:nvPr>
        </p:nvSpPr>
        <p:spPr>
          <a:xfrm>
            <a:off x="6977103" y="6395774"/>
            <a:ext cx="4996759" cy="365125"/>
          </a:xfrm>
        </p:spPr>
        <p:txBody>
          <a:bodyPr/>
          <a:lstStyle/>
          <a:p>
            <a:r>
              <a:rPr lang="en-US" dirty="0"/>
              <a:t>Alternative Authorizations &amp; Assignment Credential Manual/Report| </a:t>
            </a:r>
            <a:fld id="{C26AAFF7-C4D7-4A72-B8FA-A17532192431}" type="slidenum">
              <a:rPr lang="en-US" smtClean="0"/>
              <a:pPr/>
              <a:t>49</a:t>
            </a:fld>
            <a:endParaRPr lang="en-US" dirty="0"/>
          </a:p>
        </p:txBody>
      </p:sp>
      <p:sp>
        <p:nvSpPr>
          <p:cNvPr id="6" name="Subtitle 2">
            <a:extLst>
              <a:ext uri="{FF2B5EF4-FFF2-40B4-BE49-F238E27FC236}">
                <a16:creationId xmlns:a16="http://schemas.microsoft.com/office/drawing/2014/main" id="{D0B6BCB8-E2A9-467E-90BD-655A5603F413}"/>
              </a:ext>
            </a:extLst>
          </p:cNvPr>
          <p:cNvSpPr txBox="1">
            <a:spLocks/>
          </p:cNvSpPr>
          <p:nvPr/>
        </p:nvSpPr>
        <p:spPr>
          <a:xfrm>
            <a:off x="573560" y="2291834"/>
            <a:ext cx="11400302" cy="337518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cap="all" baseline="0">
                <a:solidFill>
                  <a:schemeClr val="bg1"/>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1800" b="1" cap="none" dirty="0">
                <a:solidFill>
                  <a:srgbClr val="000000"/>
                </a:solidFill>
              </a:rPr>
              <a:t>Cina Lackey </a:t>
            </a:r>
            <a:r>
              <a:rPr lang="en-US" sz="1800" cap="none" dirty="0">
                <a:solidFill>
                  <a:srgbClr val="000000"/>
                </a:solidFill>
              </a:rPr>
              <a:t>| Coordinator, Certification &amp; Professional Standards</a:t>
            </a:r>
          </a:p>
          <a:p>
            <a:pPr>
              <a:lnSpc>
                <a:spcPct val="100000"/>
              </a:lnSpc>
              <a:spcBef>
                <a:spcPts val="0"/>
              </a:spcBef>
            </a:pPr>
            <a:r>
              <a:rPr lang="en-US" sz="1800" b="1" cap="none" dirty="0">
                <a:solidFill>
                  <a:srgbClr val="000000"/>
                </a:solidFill>
              </a:rPr>
              <a:t>Mandy Fulbright </a:t>
            </a:r>
            <a:r>
              <a:rPr lang="en-US" sz="1800" cap="none" dirty="0">
                <a:solidFill>
                  <a:srgbClr val="000000"/>
                </a:solidFill>
              </a:rPr>
              <a:t>| Program Specialist, Alternative Authorizations</a:t>
            </a:r>
          </a:p>
          <a:p>
            <a:pPr>
              <a:lnSpc>
                <a:spcPct val="110000"/>
              </a:lnSpc>
              <a:spcBef>
                <a:spcPts val="0"/>
              </a:spcBef>
            </a:pPr>
            <a:endParaRPr lang="en-US" sz="1800" cap="none" dirty="0">
              <a:solidFill>
                <a:srgbClr val="000000"/>
              </a:solidFill>
            </a:endParaRPr>
          </a:p>
          <a:p>
            <a:pPr>
              <a:lnSpc>
                <a:spcPct val="110000"/>
              </a:lnSpc>
              <a:spcBef>
                <a:spcPts val="0"/>
              </a:spcBef>
            </a:pPr>
            <a:endParaRPr lang="en-US" sz="1800" cap="none" dirty="0">
              <a:solidFill>
                <a:srgbClr val="000000"/>
              </a:solidFill>
            </a:endParaRPr>
          </a:p>
          <a:p>
            <a:pPr>
              <a:lnSpc>
                <a:spcPct val="110000"/>
              </a:lnSpc>
              <a:spcBef>
                <a:spcPts val="0"/>
              </a:spcBef>
            </a:pPr>
            <a:r>
              <a:rPr lang="en-US" sz="1800" cap="none" dirty="0">
                <a:solidFill>
                  <a:srgbClr val="000000"/>
                </a:solidFill>
              </a:rPr>
              <a:t>Idaho State Department of Education		</a:t>
            </a:r>
            <a:r>
              <a:rPr lang="en-US" sz="1800" b="1" cap="none" dirty="0">
                <a:solidFill>
                  <a:srgbClr val="000000"/>
                </a:solidFill>
              </a:rPr>
              <a:t>Kristi Enger</a:t>
            </a:r>
            <a:r>
              <a:rPr lang="en-US" sz="1800" cap="none" dirty="0">
                <a:solidFill>
                  <a:srgbClr val="000000"/>
                </a:solidFill>
              </a:rPr>
              <a:t>| Director, CTE Educator Certification</a:t>
            </a:r>
          </a:p>
          <a:p>
            <a:pPr>
              <a:lnSpc>
                <a:spcPct val="110000"/>
              </a:lnSpc>
              <a:spcBef>
                <a:spcPts val="0"/>
              </a:spcBef>
            </a:pPr>
            <a:r>
              <a:rPr lang="en-US" sz="1800" cap="none" dirty="0">
                <a:solidFill>
                  <a:srgbClr val="000000"/>
                </a:solidFill>
              </a:rPr>
              <a:t>650 W State Street, Boise, ID 83702</a:t>
            </a:r>
          </a:p>
          <a:p>
            <a:pPr>
              <a:lnSpc>
                <a:spcPct val="110000"/>
              </a:lnSpc>
              <a:spcBef>
                <a:spcPts val="0"/>
              </a:spcBef>
            </a:pPr>
            <a:r>
              <a:rPr lang="en-US" sz="1800" cap="none" dirty="0">
                <a:solidFill>
                  <a:srgbClr val="000000"/>
                </a:solidFill>
              </a:rPr>
              <a:t>208.332.6800 						Idaho Division of Career Technical Education</a:t>
            </a:r>
          </a:p>
          <a:p>
            <a:pPr>
              <a:lnSpc>
                <a:spcPct val="110000"/>
              </a:lnSpc>
              <a:spcBef>
                <a:spcPts val="0"/>
              </a:spcBef>
            </a:pPr>
            <a:r>
              <a:rPr lang="en-US" sz="1800" cap="none" dirty="0">
                <a:solidFill>
                  <a:schemeClr val="tx1">
                    <a:lumMod val="90000"/>
                    <a:lumOff val="10000"/>
                  </a:schemeClr>
                </a:solidFill>
                <a:hlinkClick r:id="rId3" tooltip="Idaho State Department of Education Website"/>
              </a:rPr>
              <a:t>www.sde.idaho.gov</a:t>
            </a:r>
            <a:r>
              <a:rPr lang="en-US" sz="1800" cap="none" dirty="0">
                <a:solidFill>
                  <a:schemeClr val="tx1">
                    <a:lumMod val="90000"/>
                    <a:lumOff val="10000"/>
                  </a:schemeClr>
                </a:solidFill>
              </a:rPr>
              <a:t>					650 W State Street, Boise, ID 83702</a:t>
            </a:r>
          </a:p>
          <a:p>
            <a:pPr>
              <a:lnSpc>
                <a:spcPct val="110000"/>
              </a:lnSpc>
              <a:spcBef>
                <a:spcPts val="0"/>
              </a:spcBef>
            </a:pPr>
            <a:r>
              <a:rPr lang="en-US" sz="1800" cap="none" dirty="0">
                <a:solidFill>
                  <a:schemeClr val="tx1">
                    <a:lumMod val="90000"/>
                    <a:lumOff val="10000"/>
                  </a:schemeClr>
                </a:solidFill>
              </a:rPr>
              <a:t>							208.429.5528</a:t>
            </a:r>
          </a:p>
          <a:p>
            <a:pPr>
              <a:lnSpc>
                <a:spcPct val="110000"/>
              </a:lnSpc>
              <a:spcBef>
                <a:spcPts val="0"/>
              </a:spcBef>
            </a:pPr>
            <a:r>
              <a:rPr lang="en-US" sz="1800" cap="none" dirty="0">
                <a:solidFill>
                  <a:schemeClr val="tx1">
                    <a:lumMod val="90000"/>
                    <a:lumOff val="10000"/>
                  </a:schemeClr>
                </a:solidFill>
              </a:rPr>
              <a:t>							</a:t>
            </a:r>
            <a:r>
              <a:rPr lang="en-US" sz="1800" cap="none" dirty="0">
                <a:solidFill>
                  <a:schemeClr val="tx1">
                    <a:lumMod val="90000"/>
                    <a:lumOff val="10000"/>
                  </a:schemeClr>
                </a:solidFill>
                <a:hlinkClick r:id="rId4"/>
              </a:rPr>
              <a:t>https://cte.Idaho.gov</a:t>
            </a:r>
            <a:r>
              <a:rPr lang="en-US" sz="1800" cap="none" dirty="0">
                <a:solidFill>
                  <a:schemeClr val="tx1">
                    <a:lumMod val="90000"/>
                    <a:lumOff val="10000"/>
                  </a:schemeClr>
                </a:solidFill>
              </a:rPr>
              <a:t> </a:t>
            </a:r>
          </a:p>
        </p:txBody>
      </p:sp>
      <p:sp>
        <p:nvSpPr>
          <p:cNvPr id="5" name="Title 4">
            <a:extLst>
              <a:ext uri="{FF2B5EF4-FFF2-40B4-BE49-F238E27FC236}">
                <a16:creationId xmlns:a16="http://schemas.microsoft.com/office/drawing/2014/main" id="{6308FA72-8C5D-43F9-9D82-785DFCE3E0DE}"/>
              </a:ext>
            </a:extLst>
          </p:cNvPr>
          <p:cNvSpPr>
            <a:spLocks noGrp="1"/>
          </p:cNvSpPr>
          <p:nvPr>
            <p:ph type="title"/>
          </p:nvPr>
        </p:nvSpPr>
        <p:spPr/>
        <p:txBody>
          <a:bodyPr/>
          <a:lstStyle/>
          <a:p>
            <a:r>
              <a:rPr lang="en-US" dirty="0"/>
              <a:t>Thank you!</a:t>
            </a:r>
          </a:p>
        </p:txBody>
      </p:sp>
      <p:pic>
        <p:nvPicPr>
          <p:cNvPr id="3" name="Picture 2" descr="A picture containing polygon&#10;&#10;Description automatically generated">
            <a:extLst>
              <a:ext uri="{FF2B5EF4-FFF2-40B4-BE49-F238E27FC236}">
                <a16:creationId xmlns:a16="http://schemas.microsoft.com/office/drawing/2014/main" id="{30DF2A28-2733-481F-99BC-ADA0FEAD25D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379019" y="4188466"/>
            <a:ext cx="1575506" cy="910230"/>
          </a:xfrm>
          <a:prstGeom prst="rect">
            <a:avLst/>
          </a:prstGeom>
        </p:spPr>
      </p:pic>
      <p:cxnSp>
        <p:nvCxnSpPr>
          <p:cNvPr id="8" name="Straight Connector 7">
            <a:extLst>
              <a:ext uri="{FF2B5EF4-FFF2-40B4-BE49-F238E27FC236}">
                <a16:creationId xmlns:a16="http://schemas.microsoft.com/office/drawing/2014/main" id="{3F440482-0ADB-49B1-B93F-9618D8CEC694}"/>
              </a:ext>
              <a:ext uri="{C183D7F6-B498-43B3-948B-1728B52AA6E4}">
                <adec:decorative xmlns:adec="http://schemas.microsoft.com/office/drawing/2017/decorative" val="1"/>
              </a:ext>
            </a:extLst>
          </p:cNvPr>
          <p:cNvCxnSpPr>
            <a:cxnSpLocks/>
          </p:cNvCxnSpPr>
          <p:nvPr/>
        </p:nvCxnSpPr>
        <p:spPr>
          <a:xfrm flipV="1">
            <a:off x="3307644" y="3138311"/>
            <a:ext cx="2302581" cy="2528711"/>
          </a:xfrm>
          <a:prstGeom prst="line">
            <a:avLst/>
          </a:prstGeom>
          <a:ln w="38100">
            <a:solidFill>
              <a:srgbClr val="032F55"/>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25F7603F-EEA6-432A-BC3E-C9E94ADE4AD9}"/>
              </a:ext>
              <a:ext uri="{C183D7F6-B498-43B3-948B-1728B52AA6E4}">
                <adec:decorative xmlns:adec="http://schemas.microsoft.com/office/drawing/2017/decorative" val="1"/>
              </a:ext>
            </a:extLst>
          </p:cNvPr>
          <p:cNvCxnSpPr>
            <a:cxnSpLocks/>
          </p:cNvCxnSpPr>
          <p:nvPr/>
        </p:nvCxnSpPr>
        <p:spPr>
          <a:xfrm>
            <a:off x="5610225" y="3138311"/>
            <a:ext cx="2450042" cy="0"/>
          </a:xfrm>
          <a:prstGeom prst="line">
            <a:avLst/>
          </a:prstGeom>
          <a:ln w="34925">
            <a:solidFill>
              <a:srgbClr val="032F55"/>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201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5</a:t>
            </a:fld>
            <a:endParaRPr lang="en-US" dirty="0"/>
          </a:p>
        </p:txBody>
      </p:sp>
      <p:pic>
        <p:nvPicPr>
          <p:cNvPr id="7" name="Picture 6">
            <a:extLst>
              <a:ext uri="{FF2B5EF4-FFF2-40B4-BE49-F238E27FC236}">
                <a16:creationId xmlns:a16="http://schemas.microsoft.com/office/drawing/2014/main" id="{CB8F36A1-DCBD-49C0-BD79-22F536C78CEF}"/>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373" y="5301982"/>
            <a:ext cx="1458388" cy="1093791"/>
          </a:xfrm>
          <a:prstGeom prst="rect">
            <a:avLst/>
          </a:prstGeom>
        </p:spPr>
      </p:pic>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751112" y="1340123"/>
            <a:ext cx="10515600" cy="4603477"/>
          </a:xfrm>
        </p:spPr>
        <p:txBody>
          <a:bodyPr>
            <a:normAutofit/>
          </a:bodyPr>
          <a:lstStyle/>
          <a:p>
            <a:pPr marL="0" indent="0">
              <a:buNone/>
            </a:pPr>
            <a:r>
              <a:rPr lang="en-US" sz="3600" b="1" u="sng" dirty="0">
                <a:solidFill>
                  <a:srgbClr val="0070C0"/>
                </a:solidFill>
              </a:rPr>
              <a:t>Idaho Code §33-1201 </a:t>
            </a:r>
            <a:r>
              <a:rPr lang="en-US" sz="3600" b="1" dirty="0"/>
              <a:t>Idaho certification is required!</a:t>
            </a:r>
          </a:p>
          <a:p>
            <a:pPr marL="0" indent="0">
              <a:buNone/>
            </a:pPr>
            <a:r>
              <a:rPr lang="en-US" sz="3000" dirty="0"/>
              <a:t>Proper certification and endorsement is required for all instructional staff, pupil service staff and administrators, valid for the services being rendered.</a:t>
            </a:r>
          </a:p>
          <a:p>
            <a:pPr marL="457200" lvl="1" indent="0">
              <a:buNone/>
            </a:pPr>
            <a:endParaRPr lang="en-US" sz="3900" b="1" dirty="0">
              <a:solidFill>
                <a:srgbClr val="0070C0"/>
              </a:solidFill>
              <a:hlinkClick r:id="rId4">
                <a:extLst>
                  <a:ext uri="{A12FA001-AC4F-418D-AE19-62706E023703}">
                    <ahyp:hlinkClr xmlns:ahyp="http://schemas.microsoft.com/office/drawing/2018/hyperlinkcolor" val="tx"/>
                  </a:ext>
                </a:extLst>
              </a:hlinkClick>
            </a:endParaRPr>
          </a:p>
          <a:p>
            <a:pPr marL="0" indent="0">
              <a:buNone/>
            </a:pPr>
            <a:r>
              <a:rPr lang="en-US" sz="3600" b="1" dirty="0">
                <a:solidFill>
                  <a:srgbClr val="0070C0"/>
                </a:solidFill>
                <a:hlinkClick r:id="rId4">
                  <a:extLst>
                    <a:ext uri="{A12FA001-AC4F-418D-AE19-62706E023703}">
                      <ahyp:hlinkClr xmlns:ahyp="http://schemas.microsoft.com/office/drawing/2018/hyperlinkcolor" val="tx"/>
                    </a:ext>
                  </a:extLst>
                </a:hlinkClick>
              </a:rPr>
              <a:t>Idaho Code 33-1207 </a:t>
            </a:r>
            <a:endParaRPr lang="en-US" sz="3600" b="1" dirty="0">
              <a:solidFill>
                <a:srgbClr val="0070C0"/>
              </a:solidFill>
            </a:endParaRPr>
          </a:p>
          <a:p>
            <a:pPr marL="0" indent="0">
              <a:buNone/>
            </a:pPr>
            <a:r>
              <a:rPr lang="en-US" sz="3000" dirty="0"/>
              <a:t>Local Education Agency (LEA) shall keep a copy of the Idaho Education Credential on file for each of their employed certificated staff.</a:t>
            </a:r>
          </a:p>
          <a:p>
            <a:pPr marL="457200" lvl="1" indent="0">
              <a:buNone/>
            </a:pPr>
            <a:endParaRPr lang="en-US" sz="3500"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Certification is Required!!!</a:t>
            </a:r>
          </a:p>
        </p:txBody>
      </p:sp>
    </p:spTree>
    <p:extLst>
      <p:ext uri="{BB962C8B-B14F-4D97-AF65-F5344CB8AC3E}">
        <p14:creationId xmlns:p14="http://schemas.microsoft.com/office/powerpoint/2010/main" val="156478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6</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a:xfrm>
            <a:off x="434304" y="1129108"/>
            <a:ext cx="10946459" cy="6059483"/>
          </a:xfrm>
        </p:spPr>
        <p:txBody>
          <a:bodyPr>
            <a:normAutofit fontScale="40000" lnSpcReduction="20000"/>
          </a:bodyPr>
          <a:lstStyle/>
          <a:p>
            <a:pPr marL="0" indent="0">
              <a:buNone/>
            </a:pPr>
            <a:r>
              <a:rPr lang="en-US" sz="9000" dirty="0">
                <a:solidFill>
                  <a:srgbClr val="0070C0"/>
                </a:solidFill>
                <a:hlinkClick r:id="rId3">
                  <a:extLst>
                    <a:ext uri="{A12FA001-AC4F-418D-AE19-62706E023703}">
                      <ahyp:hlinkClr xmlns:ahyp="http://schemas.microsoft.com/office/drawing/2018/hyperlinkcolor" val="tx"/>
                    </a:ext>
                  </a:extLst>
                </a:hlinkClick>
              </a:rPr>
              <a:t>Idaho Code §33-1210</a:t>
            </a:r>
            <a:r>
              <a:rPr lang="en-US" sz="9000" dirty="0">
                <a:solidFill>
                  <a:srgbClr val="0070C0"/>
                </a:solidFill>
              </a:rPr>
              <a:t> </a:t>
            </a:r>
            <a:r>
              <a:rPr lang="en-US" sz="9000" b="1" dirty="0"/>
              <a:t>Information on past job performance</a:t>
            </a:r>
          </a:p>
          <a:p>
            <a:r>
              <a:rPr lang="en-US" sz="6000" dirty="0"/>
              <a:t>Before hiring an applicant, an LEA shall request the applicant to sign a statement authorizing the applicant's current and past employers: </a:t>
            </a:r>
          </a:p>
          <a:p>
            <a:pPr lvl="1">
              <a:buFont typeface="Wingdings" panose="05000000000000000000" pitchFamily="2" charset="2"/>
              <a:buChar char="ü"/>
            </a:pPr>
            <a:r>
              <a:rPr lang="en-US" sz="5000" dirty="0"/>
              <a:t>to release to the hiring LEA all information relating to the job performance and/or job related conduct, </a:t>
            </a:r>
          </a:p>
          <a:p>
            <a:pPr lvl="1">
              <a:buFont typeface="Wingdings" panose="05000000000000000000" pitchFamily="2" charset="2"/>
              <a:buChar char="ü"/>
            </a:pPr>
            <a:r>
              <a:rPr lang="en-US" sz="5000" dirty="0"/>
              <a:t>to release copies of all documents in the previous employer's files which may include personnel files, investigative files, and any other file</a:t>
            </a:r>
          </a:p>
          <a:p>
            <a:pPr marL="457200" lvl="1" indent="0">
              <a:buNone/>
            </a:pPr>
            <a:endParaRPr lang="en-US" dirty="0"/>
          </a:p>
          <a:p>
            <a:r>
              <a:rPr lang="en-US" sz="6000" dirty="0"/>
              <a:t>No later than twenty (20) business days after receiving a request an LEA within Idaho shall provide the information requested.</a:t>
            </a:r>
          </a:p>
          <a:p>
            <a:pPr marL="0" indent="0">
              <a:buNone/>
            </a:pPr>
            <a:endParaRPr lang="en-US" sz="3500" dirty="0"/>
          </a:p>
          <a:p>
            <a:r>
              <a:rPr lang="en-US" sz="6000" dirty="0"/>
              <a:t>An LEA shall not hire an applicant who does not sign the statement.</a:t>
            </a:r>
          </a:p>
          <a:p>
            <a:pPr marL="0" indent="0">
              <a:buNone/>
            </a:pPr>
            <a:endParaRPr lang="en-US" sz="3500" dirty="0"/>
          </a:p>
          <a:p>
            <a:pPr marL="0" indent="0">
              <a:spcBef>
                <a:spcPts val="1200"/>
              </a:spcBef>
              <a:buNone/>
            </a:pPr>
            <a:r>
              <a:rPr lang="en-US" sz="9000" dirty="0">
                <a:solidFill>
                  <a:srgbClr val="0070C0"/>
                </a:solidFill>
                <a:hlinkClick r:id="rId3">
                  <a:extLst>
                    <a:ext uri="{A12FA001-AC4F-418D-AE19-62706E023703}">
                      <ahyp:hlinkClr xmlns:ahyp="http://schemas.microsoft.com/office/drawing/2018/hyperlinkcolor" val="tx"/>
                    </a:ext>
                  </a:extLst>
                </a:hlinkClick>
              </a:rPr>
              <a:t>Idaho Code §33-1210 (5)</a:t>
            </a:r>
            <a:r>
              <a:rPr lang="en-US" sz="9000" u="sng" dirty="0">
                <a:solidFill>
                  <a:srgbClr val="0070C0"/>
                </a:solidFill>
                <a:hlinkClick r:id="rId3">
                  <a:extLst>
                    <a:ext uri="{A12FA001-AC4F-418D-AE19-62706E023703}">
                      <ahyp:hlinkClr xmlns:ahyp="http://schemas.microsoft.com/office/drawing/2018/hyperlinkcolor" val="tx"/>
                    </a:ext>
                  </a:extLst>
                </a:hlinkClick>
              </a:rPr>
              <a:t> </a:t>
            </a:r>
            <a:r>
              <a:rPr lang="en-US" sz="9000" b="1" dirty="0"/>
              <a:t>verification of certification status and past disciplinary action for every new certified staff hired</a:t>
            </a:r>
          </a:p>
          <a:p>
            <a:pPr marL="0" indent="0">
              <a:spcBef>
                <a:spcPts val="1200"/>
              </a:spcBef>
              <a:buNone/>
            </a:pPr>
            <a:endParaRPr lang="en-US" sz="5200" b="1" dirty="0"/>
          </a:p>
          <a:p>
            <a:pPr marL="0" indent="0">
              <a:spcBef>
                <a:spcPts val="1200"/>
              </a:spcBef>
              <a:buNone/>
            </a:pPr>
            <a:endParaRPr lang="en-US" sz="5200" b="1" dirty="0"/>
          </a:p>
          <a:p>
            <a:pPr lvl="1">
              <a:spcBef>
                <a:spcPts val="1200"/>
              </a:spcBef>
            </a:pPr>
            <a:endParaRPr lang="en-US" sz="4500" dirty="0"/>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p:txBody>
          <a:bodyPr>
            <a:normAutofit fontScale="90000"/>
          </a:bodyPr>
          <a:lstStyle/>
          <a:p>
            <a:r>
              <a:rPr lang="en-US" dirty="0"/>
              <a:t>Certificated Staff – Past Job Performance and</a:t>
            </a:r>
            <a:br>
              <a:rPr lang="en-US" dirty="0"/>
            </a:br>
            <a:r>
              <a:rPr lang="en-US" dirty="0"/>
              <a:t>Certificate Verification</a:t>
            </a:r>
          </a:p>
        </p:txBody>
      </p:sp>
    </p:spTree>
    <p:extLst>
      <p:ext uri="{BB962C8B-B14F-4D97-AF65-F5344CB8AC3E}">
        <p14:creationId xmlns:p14="http://schemas.microsoft.com/office/powerpoint/2010/main" val="295966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7</a:t>
            </a:fld>
            <a:endParaRPr lang="en-US" dirty="0"/>
          </a:p>
        </p:txBody>
      </p:sp>
      <p:sp>
        <p:nvSpPr>
          <p:cNvPr id="6" name="Content Placeholder 5">
            <a:extLst>
              <a:ext uri="{FF2B5EF4-FFF2-40B4-BE49-F238E27FC236}">
                <a16:creationId xmlns:a16="http://schemas.microsoft.com/office/drawing/2014/main" id="{7EF58DF0-3310-4DBA-9EFB-5212CD7DDFFE}"/>
              </a:ext>
            </a:extLst>
          </p:cNvPr>
          <p:cNvSpPr>
            <a:spLocks noGrp="1"/>
          </p:cNvSpPr>
          <p:nvPr>
            <p:ph idx="13"/>
          </p:nvPr>
        </p:nvSpPr>
        <p:spPr/>
        <p:txBody>
          <a:bodyPr>
            <a:normAutofit fontScale="92500"/>
          </a:bodyPr>
          <a:lstStyle/>
          <a:p>
            <a:pPr marL="457200" lvl="1" indent="0">
              <a:buNone/>
            </a:pPr>
            <a:r>
              <a:rPr lang="en-US" dirty="0">
                <a:hlinkClick r:id="rId3"/>
              </a:rPr>
              <a:t>Certification Lookup Tool</a:t>
            </a:r>
            <a:endParaRPr lang="en-US" dirty="0"/>
          </a:p>
          <a:p>
            <a:pPr lvl="2"/>
            <a:r>
              <a:rPr lang="en-US" sz="2800" dirty="0"/>
              <a:t>Credential Status</a:t>
            </a:r>
          </a:p>
          <a:p>
            <a:pPr lvl="3">
              <a:buFont typeface="Wingdings" panose="05000000000000000000" pitchFamily="2" charset="2"/>
              <a:buChar char="ü"/>
            </a:pPr>
            <a:r>
              <a:rPr lang="en-US" sz="2400" dirty="0"/>
              <a:t>Endorsements and Assignments</a:t>
            </a:r>
          </a:p>
          <a:p>
            <a:pPr lvl="3">
              <a:buFont typeface="Wingdings" panose="05000000000000000000" pitchFamily="2" charset="2"/>
              <a:buChar char="ü"/>
            </a:pPr>
            <a:r>
              <a:rPr lang="en-US" sz="2400" dirty="0"/>
              <a:t>Public version</a:t>
            </a:r>
          </a:p>
          <a:p>
            <a:pPr marL="914400" lvl="2" indent="0">
              <a:buNone/>
            </a:pPr>
            <a:endParaRPr lang="en-US" sz="2800" dirty="0"/>
          </a:p>
          <a:p>
            <a:pPr lvl="2"/>
            <a:r>
              <a:rPr lang="en-US" sz="2800" dirty="0"/>
              <a:t>Any Idaho disciplinary action taken against an educator certificate</a:t>
            </a:r>
          </a:p>
          <a:p>
            <a:pPr lvl="3">
              <a:buFont typeface="Wingdings" panose="05000000000000000000" pitchFamily="2" charset="2"/>
              <a:buChar char="ü"/>
            </a:pPr>
            <a:r>
              <a:rPr lang="en-US" sz="2400" dirty="0"/>
              <a:t>LEA authorized login required</a:t>
            </a:r>
          </a:p>
          <a:p>
            <a:pPr lvl="2"/>
            <a:endParaRPr lang="en-US" sz="2800" dirty="0"/>
          </a:p>
          <a:p>
            <a:pPr lvl="2"/>
            <a:r>
              <a:rPr lang="en-US" sz="2800" dirty="0"/>
              <a:t>Last known Career Ladder placement</a:t>
            </a:r>
          </a:p>
          <a:p>
            <a:pPr lvl="3">
              <a:lnSpc>
                <a:spcPct val="100000"/>
              </a:lnSpc>
              <a:buFont typeface="Wingdings" panose="05000000000000000000" pitchFamily="2" charset="2"/>
              <a:buChar char="ü"/>
            </a:pPr>
            <a:r>
              <a:rPr lang="en-US" sz="2400" dirty="0"/>
              <a:t>LEA authorized login required</a:t>
            </a:r>
          </a:p>
          <a:p>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The Certification Lookup Tool</a:t>
            </a:r>
          </a:p>
        </p:txBody>
      </p:sp>
    </p:spTree>
    <p:extLst>
      <p:ext uri="{BB962C8B-B14F-4D97-AF65-F5344CB8AC3E}">
        <p14:creationId xmlns:p14="http://schemas.microsoft.com/office/powerpoint/2010/main" val="2963933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8</a:t>
            </a:fld>
            <a:endParaRPr lang="en-US" dirty="0"/>
          </a:p>
        </p:txBody>
      </p:sp>
      <p:sp>
        <p:nvSpPr>
          <p:cNvPr id="5" name="Title 4">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dirty="0"/>
              <a:t>Certification Look-up Tool - Public</a:t>
            </a:r>
          </a:p>
        </p:txBody>
      </p:sp>
      <p:pic>
        <p:nvPicPr>
          <p:cNvPr id="7" name="Content Placeholder 6" descr="Image of Certification Lookup Tool - Public Version">
            <a:extLst>
              <a:ext uri="{FF2B5EF4-FFF2-40B4-BE49-F238E27FC236}">
                <a16:creationId xmlns:a16="http://schemas.microsoft.com/office/drawing/2014/main" id="{1942B56D-450E-4E0C-8BA9-7070AC08C6D5}"/>
              </a:ext>
            </a:extLst>
          </p:cNvPr>
          <p:cNvPicPr>
            <a:picLocks noGrp="1" noChangeAspect="1"/>
          </p:cNvPicPr>
          <p:nvPr>
            <p:ph idx="13"/>
          </p:nvPr>
        </p:nvPicPr>
        <p:blipFill>
          <a:blip r:embed="rId3"/>
          <a:stretch>
            <a:fillRect/>
          </a:stretch>
        </p:blipFill>
        <p:spPr>
          <a:xfrm>
            <a:off x="1526420" y="1339850"/>
            <a:ext cx="8964535" cy="4351338"/>
          </a:xfrm>
          <a:prstGeom prst="rect">
            <a:avLst/>
          </a:prstGeom>
        </p:spPr>
      </p:pic>
    </p:spTree>
    <p:extLst>
      <p:ext uri="{BB962C8B-B14F-4D97-AF65-F5344CB8AC3E}">
        <p14:creationId xmlns:p14="http://schemas.microsoft.com/office/powerpoint/2010/main" val="2283605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CBF217-7B15-4F7F-A661-977B390A1A4F}"/>
              </a:ext>
              <a:ext uri="{C183D7F6-B498-43B3-948B-1728B52AA6E4}">
                <adec:decorative xmlns:adec="http://schemas.microsoft.com/office/drawing/2017/decorative" val="1"/>
              </a:ext>
            </a:extLst>
          </p:cNvPr>
          <p:cNvSpPr>
            <a:spLocks noGrp="1"/>
          </p:cNvSpPr>
          <p:nvPr>
            <p:ph type="sldNum" sz="quarter" idx="12"/>
          </p:nvPr>
        </p:nvSpPr>
        <p:spPr>
          <a:xfrm>
            <a:off x="6991643" y="6395774"/>
            <a:ext cx="4982219" cy="365125"/>
          </a:xfrm>
        </p:spPr>
        <p:txBody>
          <a:bodyPr/>
          <a:lstStyle/>
          <a:p>
            <a:r>
              <a:rPr lang="en-US" dirty="0"/>
              <a:t>Educator Career Fair Technical Assistance | </a:t>
            </a:r>
            <a:fld id="{C26AAFF7-C4D7-4A72-B8FA-A17532192431}" type="slidenum">
              <a:rPr lang="en-US" smtClean="0"/>
              <a:pPr/>
              <a:t>9</a:t>
            </a:fld>
            <a:endParaRPr lang="en-US" dirty="0"/>
          </a:p>
        </p:txBody>
      </p:sp>
      <p:sp>
        <p:nvSpPr>
          <p:cNvPr id="9" name="Left Brace 8">
            <a:extLst>
              <a:ext uri="{FF2B5EF4-FFF2-40B4-BE49-F238E27FC236}">
                <a16:creationId xmlns:a16="http://schemas.microsoft.com/office/drawing/2014/main" id="{490A83A9-7544-4D8E-955B-D5F34F99F4A7}"/>
              </a:ext>
              <a:ext uri="{C183D7F6-B498-43B3-948B-1728B52AA6E4}">
                <adec:decorative xmlns:adec="http://schemas.microsoft.com/office/drawing/2017/decorative" val="1"/>
              </a:ext>
            </a:extLst>
          </p:cNvPr>
          <p:cNvSpPr/>
          <p:nvPr/>
        </p:nvSpPr>
        <p:spPr>
          <a:xfrm>
            <a:off x="938150" y="3313215"/>
            <a:ext cx="546261" cy="1484415"/>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BD15EBD5-5545-4939-83AD-5F5039276ABB}"/>
              </a:ext>
              <a:ext uri="{C183D7F6-B498-43B3-948B-1728B52AA6E4}">
                <adec:decorative xmlns:adec="http://schemas.microsoft.com/office/drawing/2017/decorative" val="1"/>
              </a:ext>
            </a:extLst>
          </p:cNvPr>
          <p:cNvSpPr/>
          <p:nvPr/>
        </p:nvSpPr>
        <p:spPr>
          <a:xfrm>
            <a:off x="946626" y="2078183"/>
            <a:ext cx="537785" cy="653144"/>
          </a:xfrm>
          <a:prstGeom prst="leftBrace">
            <a:avLst/>
          </a:prstGeom>
          <a:ln w="381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Content Placeholder 4" descr="Image of Certification Lookup Tool - LEA Authorized">
            <a:extLst>
              <a:ext uri="{FF2B5EF4-FFF2-40B4-BE49-F238E27FC236}">
                <a16:creationId xmlns:a16="http://schemas.microsoft.com/office/drawing/2014/main" id="{E3157DFD-4D11-4D0B-94E5-38586C78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814" y="1052276"/>
            <a:ext cx="7713368" cy="5281900"/>
          </a:xfrm>
          <a:prstGeom prst="rect">
            <a:avLst/>
          </a:prstGeom>
        </p:spPr>
      </p:pic>
      <p:sp>
        <p:nvSpPr>
          <p:cNvPr id="10" name="TextBox 9">
            <a:extLst>
              <a:ext uri="{FF2B5EF4-FFF2-40B4-BE49-F238E27FC236}">
                <a16:creationId xmlns:a16="http://schemas.microsoft.com/office/drawing/2014/main" id="{A22CC946-082C-43E1-8056-568467326DCA}"/>
              </a:ext>
              <a:ext uri="{C183D7F6-B498-43B3-948B-1728B52AA6E4}">
                <adec:decorative xmlns:adec="http://schemas.microsoft.com/office/drawing/2017/decorative" val="1"/>
              </a:ext>
            </a:extLst>
          </p:cNvPr>
          <p:cNvSpPr txBox="1"/>
          <p:nvPr/>
        </p:nvSpPr>
        <p:spPr>
          <a:xfrm rot="16200000">
            <a:off x="-1264719" y="2992228"/>
            <a:ext cx="3562595" cy="523220"/>
          </a:xfrm>
          <a:prstGeom prst="rect">
            <a:avLst/>
          </a:prstGeom>
          <a:noFill/>
        </p:spPr>
        <p:txBody>
          <a:bodyPr wrap="square" rtlCol="0">
            <a:spAutoFit/>
          </a:bodyPr>
          <a:lstStyle/>
          <a:p>
            <a:pPr algn="ctr"/>
            <a:r>
              <a:rPr lang="en-US" sz="2800" b="1" dirty="0"/>
              <a:t>LEA Authorized</a:t>
            </a:r>
          </a:p>
        </p:txBody>
      </p:sp>
      <p:sp>
        <p:nvSpPr>
          <p:cNvPr id="5" name="Title 4" descr="Certification Look-up Tool-L E A Authorized">
            <a:extLst>
              <a:ext uri="{FF2B5EF4-FFF2-40B4-BE49-F238E27FC236}">
                <a16:creationId xmlns:a16="http://schemas.microsoft.com/office/drawing/2014/main" id="{17DFE08B-B3E1-4D36-BB36-D5819C207AB9}"/>
              </a:ext>
            </a:extLst>
          </p:cNvPr>
          <p:cNvSpPr>
            <a:spLocks noGrp="1"/>
          </p:cNvSpPr>
          <p:nvPr>
            <p:ph type="title"/>
          </p:nvPr>
        </p:nvSpPr>
        <p:spPr>
          <a:xfrm>
            <a:off x="434304" y="0"/>
            <a:ext cx="10515600" cy="988601"/>
          </a:xfrm>
        </p:spPr>
        <p:txBody>
          <a:bodyPr>
            <a:normAutofit/>
          </a:bodyPr>
          <a:lstStyle/>
          <a:p>
            <a:r>
              <a:rPr lang="en-US" sz="3200" dirty="0"/>
              <a:t>Certification Look-up Tool – LEA Authorized</a:t>
            </a:r>
          </a:p>
        </p:txBody>
      </p:sp>
    </p:spTree>
    <p:extLst>
      <p:ext uri="{BB962C8B-B14F-4D97-AF65-F5344CB8AC3E}">
        <p14:creationId xmlns:p14="http://schemas.microsoft.com/office/powerpoint/2010/main" val="662826818"/>
      </p:ext>
    </p:extLst>
  </p:cSld>
  <p:clrMapOvr>
    <a:masterClrMapping/>
  </p:clrMapOvr>
</p:sld>
</file>

<file path=ppt/theme/theme1.xml><?xml version="1.0" encoding="utf-8"?>
<a:theme xmlns:a="http://schemas.openxmlformats.org/drawingml/2006/main" name="1_Office Theme">
  <a:themeElements>
    <a:clrScheme name="SDE Template">
      <a:dk1>
        <a:srgbClr val="262626"/>
      </a:dk1>
      <a:lt1>
        <a:sysClr val="window" lastClr="FFFFFF"/>
      </a:lt1>
      <a:dk2>
        <a:srgbClr val="17365D"/>
      </a:dk2>
      <a:lt2>
        <a:srgbClr val="BFD4EF"/>
      </a:lt2>
      <a:accent1>
        <a:srgbClr val="FFC000"/>
      </a:accent1>
      <a:accent2>
        <a:srgbClr val="FF0000"/>
      </a:accent2>
      <a:accent3>
        <a:srgbClr val="9BBB59"/>
      </a:accent3>
      <a:accent4>
        <a:srgbClr val="8064A2"/>
      </a:accent4>
      <a:accent5>
        <a:srgbClr val="4BACC6"/>
      </a:accent5>
      <a:accent6>
        <a:srgbClr val="F79646"/>
      </a:accent6>
      <a:hlink>
        <a:srgbClr val="2A63AC"/>
      </a:hlink>
      <a:folHlink>
        <a:srgbClr val="E36C0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E-PowerPoint-Template" id="{4698D733-748D-4EAE-B1ED-1939937F8C4E}" vid="{B6105CDE-2E6C-4848-90C4-7BE5D002D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15808</TotalTime>
  <Words>8143</Words>
  <Application>Microsoft Office PowerPoint</Application>
  <PresentationFormat>Widescreen</PresentationFormat>
  <Paragraphs>759</Paragraphs>
  <Slides>49</Slides>
  <Notes>49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49</vt:i4>
      </vt:variant>
    </vt:vector>
  </HeadingPairs>
  <TitlesOfParts>
    <vt:vector size="61" baseType="lpstr">
      <vt:lpstr>ＭＳ Ｐゴシック</vt:lpstr>
      <vt:lpstr>Arial</vt:lpstr>
      <vt:lpstr>Calibri</vt:lpstr>
      <vt:lpstr>Calibri Light</vt:lpstr>
      <vt:lpstr>Cambria</vt:lpstr>
      <vt:lpstr>Courier New</vt:lpstr>
      <vt:lpstr>Open Sans</vt:lpstr>
      <vt:lpstr>Open Sans Light</vt:lpstr>
      <vt:lpstr>Open Sans Semibold</vt:lpstr>
      <vt:lpstr>Times New Roman</vt:lpstr>
      <vt:lpstr>Wingdings</vt:lpstr>
      <vt:lpstr>1_Office Theme</vt:lpstr>
      <vt:lpstr>Educator Career Fair  Technical Assistance</vt:lpstr>
      <vt:lpstr>Agenda</vt:lpstr>
      <vt:lpstr>Hiring Requirements</vt:lpstr>
      <vt:lpstr>Background Investigation Check</vt:lpstr>
      <vt:lpstr>Certification is Required!!!</vt:lpstr>
      <vt:lpstr>Certificated Staff – Past Job Performance and Certificate Verification</vt:lpstr>
      <vt:lpstr>The Certification Lookup Tool</vt:lpstr>
      <vt:lpstr>Certification Look-up Tool - Public</vt:lpstr>
      <vt:lpstr>Certification Look-up Tool – LEA Authorized</vt:lpstr>
      <vt:lpstr>Certification Look-up Tool - Applications</vt:lpstr>
      <vt:lpstr>Best Practices</vt:lpstr>
      <vt:lpstr>Best Practices</vt:lpstr>
      <vt:lpstr>Interim Certificates (Valid – three years)</vt:lpstr>
      <vt:lpstr>Limited Occupational Specialist Certificate</vt:lpstr>
      <vt:lpstr>Limited Occupational Specialist Certificate (continued)</vt:lpstr>
      <vt:lpstr>Alternative Authorizations, Emergency Provisional and  Non-Traditional</vt:lpstr>
      <vt:lpstr>Application Quick Info</vt:lpstr>
      <vt:lpstr>Application Timelines</vt:lpstr>
      <vt:lpstr>Alternative Authorizations </vt:lpstr>
      <vt:lpstr>Alternative Authorization - Content Specialist Qualifiers and Routes</vt:lpstr>
      <vt:lpstr>Alternative Authorization - Content Specialist For CTE</vt:lpstr>
      <vt:lpstr>Alternative Authorizations -Teacher to New Certificate Routes</vt:lpstr>
      <vt:lpstr>Alternative Authorizations -Teacher to New Endorsement(s) Routes</vt:lpstr>
      <vt:lpstr>Alternative Authorizations - Pupil Service Staff Qualifiers and Routes</vt:lpstr>
      <vt:lpstr>Emergency Provisional Qualifiers</vt:lpstr>
      <vt:lpstr>Non-Traditional (SDE Only)</vt:lpstr>
      <vt:lpstr>District/Charter Mentor Checklist</vt:lpstr>
      <vt:lpstr>Mentoring (continued)</vt:lpstr>
      <vt:lpstr>Best Practices for Non-Traditional &amp; Alternative Authorization Candidates</vt:lpstr>
      <vt:lpstr>Guidance Resources</vt:lpstr>
      <vt:lpstr>Using the Guidance Resources will…</vt:lpstr>
      <vt:lpstr>Resources</vt:lpstr>
      <vt:lpstr>SDE Assignment Reporting Guidance Document</vt:lpstr>
      <vt:lpstr>Assignment Reporting Guidance - overview</vt:lpstr>
      <vt:lpstr>2022-2023 Assignment Credential Manuals</vt:lpstr>
      <vt:lpstr> Accurate Data Reporting </vt:lpstr>
      <vt:lpstr>Other Points of Interest</vt:lpstr>
      <vt:lpstr>Teacher of  Record &amp; Online Curriculum</vt:lpstr>
      <vt:lpstr>Paraprofessionals &amp; Long Term Substitutes</vt:lpstr>
      <vt:lpstr> Changes to Note </vt:lpstr>
      <vt:lpstr>HB 654- Updated Requirements for School Counselor Endorsement </vt:lpstr>
      <vt:lpstr>SB 1291- Charter Teacher Certification</vt:lpstr>
      <vt:lpstr>SB 1291- Charter Teacher Certification</vt:lpstr>
      <vt:lpstr>SB 1291- Charter Teacher Certification</vt:lpstr>
      <vt:lpstr>HB 731- Dyslexia Credit Requirement for  Recertification</vt:lpstr>
      <vt:lpstr>SDE Helpful Contacts</vt:lpstr>
      <vt:lpstr>CTE Helpful Contacts</vt:lpstr>
      <vt:lpstr>ISEE Helpful Contact</vt:lpstr>
      <vt:lpstr>Thank you!</vt:lpstr>
    </vt:vector>
  </TitlesOfParts>
  <Company>Idaho State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NSLP Monthly Webinar</dc:title>
  <dc:subject>Idaho Child Nutrition Programs</dc:subject>
  <dc:creator>Idaho Child Nutrition Programs</dc:creator>
  <cp:lastModifiedBy>Brad Starks</cp:lastModifiedBy>
  <cp:revision>544</cp:revision>
  <cp:lastPrinted>2022-04-21T15:26:21Z</cp:lastPrinted>
  <dcterms:created xsi:type="dcterms:W3CDTF">2014-05-22T16:02:36Z</dcterms:created>
  <dcterms:modified xsi:type="dcterms:W3CDTF">2022-05-02T21:27:01Z</dcterms:modified>
</cp:coreProperties>
</file>