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3" r:id="rId4"/>
    <p:sldId id="267" r:id="rId5"/>
    <p:sldId id="269" r:id="rId6"/>
    <p:sldId id="270" r:id="rId7"/>
    <p:sldId id="271" r:id="rId8"/>
    <p:sldId id="274" r:id="rId9"/>
    <p:sldId id="272" r:id="rId10"/>
    <p:sldId id="275" r:id="rId11"/>
    <p:sldId id="276" r:id="rId12"/>
    <p:sldId id="277" r:id="rId13"/>
    <p:sldId id="278" r:id="rId14"/>
    <p:sldId id="259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55"/>
    <a:srgbClr val="000000"/>
    <a:srgbClr val="FFFF00"/>
    <a:srgbClr val="278279"/>
    <a:srgbClr val="C87D0E"/>
    <a:srgbClr val="4B8027"/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5145" autoAdjust="0"/>
  </p:normalViewPr>
  <p:slideViewPr>
    <p:cSldViewPr snapToGrid="0">
      <p:cViewPr varScale="1">
        <p:scale>
          <a:sx n="105" d="100"/>
          <a:sy n="105" d="100"/>
        </p:scale>
        <p:origin x="10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BAD5F9-A5D2-4941-B83C-D0F9DFFA44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1E10C-E23C-4868-89A7-54CBE39F06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59AB7-0F4A-455E-95B4-482EC8E9E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810B4-3311-433B-A0CE-FD8F7212FF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CA82-1EA4-4CAB-9B87-5B8B7125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46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7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2"/>
            <a:ext cx="3011699" cy="463407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6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6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70"/>
            <a:ext cx="3011699" cy="463406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87562687-7A5B-4415-B0F0-C719E7C496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566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4898">
              <a:defRPr/>
            </a:pPr>
            <a:fld id="{7D7ED750-6D1C-4EC1-B8EE-9002EB86665A}" type="slidenum">
              <a:rPr lang="en-US" sz="1100">
                <a:solidFill>
                  <a:prstClr val="black"/>
                </a:solidFill>
                <a:latin typeface="Calibri" panose="020F0502020204030204"/>
              </a:rPr>
              <a:pPr defTabSz="874898">
                <a:defRPr/>
              </a:pPr>
              <a:t>1</a:t>
            </a:fld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64718-73D2-46BC-820D-CD39527A2A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4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4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ED750-6D1C-4EC1-B8EE-9002EB86665A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74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C7076-8590-412A-95D5-8EF36E6B66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8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3CE57-5C79-46C4-BC58-4EAD400C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6154" y="1158658"/>
            <a:ext cx="7085847" cy="3799656"/>
          </a:xfrm>
          <a:prstGeom prst="rect">
            <a:avLst/>
          </a:prstGeom>
        </p:spPr>
      </p:pic>
      <p:pic>
        <p:nvPicPr>
          <p:cNvPr id="2" name="Picture 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38122"/>
            <a:ext cx="9144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8857735" y="6084501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13912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Idaho State Department of Education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Debbie Critchfield,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85CF22D-C064-4545-95D9-28691223FAA9}"/>
              </a:ext>
            </a:extLst>
          </p:cNvPr>
          <p:cNvSpPr/>
          <p:nvPr userDrawn="1"/>
        </p:nvSpPr>
        <p:spPr>
          <a:xfrm>
            <a:off x="6716320" y="1158658"/>
            <a:ext cx="2628626" cy="3803904"/>
          </a:xfrm>
          <a:prstGeom prst="chevron">
            <a:avLst>
              <a:gd name="adj" fmla="val 54321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7" descr="Green Arrow">
            <a:extLst>
              <a:ext uri="{FF2B5EF4-FFF2-40B4-BE49-F238E27FC236}">
                <a16:creationId xmlns:a16="http://schemas.microsoft.com/office/drawing/2014/main" id="{B6C3FD0E-FD0D-40EC-A6F1-E8FC3AA3C22E}"/>
              </a:ext>
            </a:extLst>
          </p:cNvPr>
          <p:cNvSpPr/>
          <p:nvPr userDrawn="1"/>
        </p:nvSpPr>
        <p:spPr>
          <a:xfrm>
            <a:off x="-745" y="1158659"/>
            <a:ext cx="7967878" cy="3803904"/>
          </a:xfrm>
          <a:prstGeom prst="homePlate">
            <a:avLst>
              <a:gd name="adj" fmla="val 38378"/>
            </a:avLst>
          </a:prstGeom>
          <a:solidFill>
            <a:srgbClr val="032F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164111"/>
            <a:ext cx="91440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121918"/>
            <a:ext cx="9144000" cy="473898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24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5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2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751112" y="1340124"/>
            <a:ext cx="10515600" cy="4351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44DB73-C1BA-4916-9C1F-4118CA578AA6}"/>
              </a:ext>
            </a:extLst>
          </p:cNvPr>
          <p:cNvSpPr/>
          <p:nvPr userDrawn="1"/>
        </p:nvSpPr>
        <p:spPr>
          <a:xfrm>
            <a:off x="0" y="0"/>
            <a:ext cx="10666312" cy="1019245"/>
          </a:xfrm>
          <a:custGeom>
            <a:avLst/>
            <a:gdLst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10648950 w 10648950"/>
              <a:gd name="connsiteY2" fmla="*/ 101924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9731656 w 10648950"/>
              <a:gd name="connsiteY2" fmla="*/ 98741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48950"/>
              <a:gd name="connsiteY0" fmla="*/ 0 h 1019245"/>
              <a:gd name="connsiteX1" fmla="*/ 10648950 w 10648950"/>
              <a:gd name="connsiteY1" fmla="*/ 0 h 1019245"/>
              <a:gd name="connsiteX2" fmla="*/ 10148344 w 10648950"/>
              <a:gd name="connsiteY2" fmla="*/ 1019245 h 1019245"/>
              <a:gd name="connsiteX3" fmla="*/ 0 w 10648950"/>
              <a:gd name="connsiteY3" fmla="*/ 1019245 h 1019245"/>
              <a:gd name="connsiteX4" fmla="*/ 0 w 10648950"/>
              <a:gd name="connsiteY4" fmla="*/ 0 h 1019245"/>
              <a:gd name="connsiteX0" fmla="*/ 0 w 10666312"/>
              <a:gd name="connsiteY0" fmla="*/ 0 h 1019245"/>
              <a:gd name="connsiteX1" fmla="*/ 10666312 w 10666312"/>
              <a:gd name="connsiteY1" fmla="*/ 0 h 1019245"/>
              <a:gd name="connsiteX2" fmla="*/ 10148344 w 10666312"/>
              <a:gd name="connsiteY2" fmla="*/ 1019245 h 1019245"/>
              <a:gd name="connsiteX3" fmla="*/ 0 w 10666312"/>
              <a:gd name="connsiteY3" fmla="*/ 1019245 h 1019245"/>
              <a:gd name="connsiteX4" fmla="*/ 0 w 10666312"/>
              <a:gd name="connsiteY4" fmla="*/ 0 h 10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6312" h="1019245">
                <a:moveTo>
                  <a:pt x="0" y="0"/>
                </a:moveTo>
                <a:lnTo>
                  <a:pt x="10666312" y="0"/>
                </a:lnTo>
                <a:lnTo>
                  <a:pt x="10148344" y="1019245"/>
                </a:lnTo>
                <a:lnTo>
                  <a:pt x="0" y="1019245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F05453-CE18-4505-AFF0-587B9C64A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3148" y="1262033"/>
            <a:ext cx="6088853" cy="326503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138122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E8494-0BA4-4A61-A5B4-AFEE712C8D23}"/>
              </a:ext>
            </a:extLst>
          </p:cNvPr>
          <p:cNvSpPr/>
          <p:nvPr userDrawn="1"/>
        </p:nvSpPr>
        <p:spPr>
          <a:xfrm>
            <a:off x="0" y="1265960"/>
            <a:ext cx="8957733" cy="3265037"/>
          </a:xfrm>
          <a:custGeom>
            <a:avLst/>
            <a:gdLst>
              <a:gd name="connsiteX0" fmla="*/ 0 w 8805333"/>
              <a:gd name="connsiteY0" fmla="*/ 0 h 3271543"/>
              <a:gd name="connsiteX1" fmla="*/ 8805333 w 8805333"/>
              <a:gd name="connsiteY1" fmla="*/ 0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8466 h 3280009"/>
              <a:gd name="connsiteX1" fmla="*/ 4978399 w 8805333"/>
              <a:gd name="connsiteY1" fmla="*/ 0 h 3280009"/>
              <a:gd name="connsiteX2" fmla="*/ 8805333 w 8805333"/>
              <a:gd name="connsiteY2" fmla="*/ 3280009 h 3280009"/>
              <a:gd name="connsiteX3" fmla="*/ 0 w 8805333"/>
              <a:gd name="connsiteY3" fmla="*/ 3280009 h 3280009"/>
              <a:gd name="connsiteX4" fmla="*/ 0 w 8805333"/>
              <a:gd name="connsiteY4" fmla="*/ 8466 h 3280009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82542 w 8805333"/>
              <a:gd name="connsiteY1" fmla="*/ 5481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2618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3" h="3271543">
                <a:moveTo>
                  <a:pt x="0" y="0"/>
                </a:moveTo>
                <a:lnTo>
                  <a:pt x="7179732" y="2618"/>
                </a:lnTo>
                <a:lnTo>
                  <a:pt x="8805333" y="3271543"/>
                </a:lnTo>
                <a:lnTo>
                  <a:pt x="0" y="3271543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DBC1E70-488F-4EA2-8344-70BFECA31CB8}"/>
              </a:ext>
            </a:extLst>
          </p:cNvPr>
          <p:cNvSpPr/>
          <p:nvPr userDrawn="1"/>
        </p:nvSpPr>
        <p:spPr>
          <a:xfrm flipH="1">
            <a:off x="7432543" y="1266589"/>
            <a:ext cx="2060650" cy="3264408"/>
          </a:xfrm>
          <a:prstGeom prst="parallelogram">
            <a:avLst>
              <a:gd name="adj" fmla="val 82904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35460" y="1266590"/>
            <a:ext cx="9144000" cy="187689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here to edit </a:t>
            </a:r>
            <a:br>
              <a:rPr lang="en-US" dirty="0"/>
            </a:br>
            <a:r>
              <a:rPr lang="en-US" dirty="0"/>
              <a:t>master slide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460" y="3224397"/>
            <a:ext cx="9144000" cy="473898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1173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2210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2210"/>
            <a:ext cx="5181600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8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"/>
            <a:ext cx="11686314" cy="101570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40226" y="1035906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40226" y="1859818"/>
            <a:ext cx="5157787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6072638" y="1859818"/>
            <a:ext cx="5183188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34304" y="0"/>
            <a:ext cx="10515600" cy="988601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chemeClr val="bg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62" y="138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9295" y="0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4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234"/>
            <a:ext cx="4887589" cy="879766"/>
          </a:xfrm>
          <a:prstGeom prst="rect">
            <a:avLst/>
          </a:prstGeom>
        </p:spPr>
      </p:pic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230662" y="6026385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0662" y="6395774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 Presentation Title | </a:t>
            </a:r>
            <a:fld id="{C26AAFF7-C4D7-4A72-B8FA-A175321924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&quot;Department of Education State of Idaho&quot;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480352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4CAA2-C9EC-4EA9-94C8-891CF2F410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9925" y="885"/>
            <a:ext cx="5172075" cy="211640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539609B-C705-496B-9087-39F0BDE49676}"/>
              </a:ext>
            </a:extLst>
          </p:cNvPr>
          <p:cNvSpPr/>
          <p:nvPr userDrawn="1"/>
        </p:nvSpPr>
        <p:spPr>
          <a:xfrm>
            <a:off x="0" y="-9223"/>
            <a:ext cx="8639176" cy="2127395"/>
          </a:xfrm>
          <a:custGeom>
            <a:avLst/>
            <a:gdLst>
              <a:gd name="connsiteX0" fmla="*/ 0 w 8805333"/>
              <a:gd name="connsiteY0" fmla="*/ 0 h 3271543"/>
              <a:gd name="connsiteX1" fmla="*/ 8805333 w 8805333"/>
              <a:gd name="connsiteY1" fmla="*/ 0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8466 h 3280009"/>
              <a:gd name="connsiteX1" fmla="*/ 4978399 w 8805333"/>
              <a:gd name="connsiteY1" fmla="*/ 0 h 3280009"/>
              <a:gd name="connsiteX2" fmla="*/ 8805333 w 8805333"/>
              <a:gd name="connsiteY2" fmla="*/ 3280009 h 3280009"/>
              <a:gd name="connsiteX3" fmla="*/ 0 w 8805333"/>
              <a:gd name="connsiteY3" fmla="*/ 3280009 h 3280009"/>
              <a:gd name="connsiteX4" fmla="*/ 0 w 8805333"/>
              <a:gd name="connsiteY4" fmla="*/ 8466 h 3280009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16934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82542 w 8805333"/>
              <a:gd name="connsiteY1" fmla="*/ 5481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  <a:gd name="connsiteX0" fmla="*/ 0 w 8805333"/>
              <a:gd name="connsiteY0" fmla="*/ 0 h 3271543"/>
              <a:gd name="connsiteX1" fmla="*/ 7179732 w 8805333"/>
              <a:gd name="connsiteY1" fmla="*/ 2618 h 3271543"/>
              <a:gd name="connsiteX2" fmla="*/ 8805333 w 8805333"/>
              <a:gd name="connsiteY2" fmla="*/ 3271543 h 3271543"/>
              <a:gd name="connsiteX3" fmla="*/ 0 w 8805333"/>
              <a:gd name="connsiteY3" fmla="*/ 3271543 h 3271543"/>
              <a:gd name="connsiteX4" fmla="*/ 0 w 8805333"/>
              <a:gd name="connsiteY4" fmla="*/ 0 h 327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3" h="3271543">
                <a:moveTo>
                  <a:pt x="0" y="0"/>
                </a:moveTo>
                <a:lnTo>
                  <a:pt x="7179732" y="2618"/>
                </a:lnTo>
                <a:lnTo>
                  <a:pt x="8805333" y="3271543"/>
                </a:lnTo>
                <a:lnTo>
                  <a:pt x="0" y="3271543"/>
                </a:lnTo>
                <a:lnTo>
                  <a:pt x="0" y="0"/>
                </a:lnTo>
                <a:close/>
              </a:path>
            </a:pathLst>
          </a:custGeom>
          <a:solidFill>
            <a:srgbClr val="0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B8B57088-4F2B-41CF-A686-6CA6BB25006D}"/>
              </a:ext>
            </a:extLst>
          </p:cNvPr>
          <p:cNvSpPr/>
          <p:nvPr userDrawn="1"/>
        </p:nvSpPr>
        <p:spPr>
          <a:xfrm flipH="1">
            <a:off x="7298267" y="-11974"/>
            <a:ext cx="1892328" cy="2127395"/>
          </a:xfrm>
          <a:prstGeom prst="parallelogram">
            <a:avLst>
              <a:gd name="adj" fmla="val 82904"/>
            </a:avLst>
          </a:prstGeom>
          <a:solidFill>
            <a:srgbClr val="032F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D6C1F-334F-40BA-B71C-D8667733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9169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2891A5D-2074-4AC1-AAAA-B91EE3376539}"/>
              </a:ext>
            </a:extLst>
          </p:cNvPr>
          <p:cNvSpPr txBox="1">
            <a:spLocks/>
          </p:cNvSpPr>
          <p:nvPr userDrawn="1"/>
        </p:nvSpPr>
        <p:spPr>
          <a:xfrm>
            <a:off x="213912" y="6126963"/>
            <a:ext cx="4655571" cy="70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cap="none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Idaho State Department of Education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0" i="0" kern="1200" cap="all" baseline="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Debbie Critchfield, Superintendent of Public INSTRUCTION</a:t>
            </a:r>
          </a:p>
          <a:p>
            <a:endParaRPr lang="en-US" sz="1600" b="1" i="1" cap="none" baseline="0" dirty="0">
              <a:solidFill>
                <a:schemeClr val="bg2">
                  <a:lumMod val="25000"/>
                </a:schemeClr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2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Branding &amp; Accessibility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5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Branding &amp; Accessibility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AFF7-C4D7-4A72-B8FA-A1753219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3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de.idaho.gov/financ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e.idaho.gov/finance" TargetMode="External"/><Relationship Id="rId2" Type="http://schemas.openxmlformats.org/officeDocument/2006/relationships/hyperlink" Target="mailto:mphillips@sde.idaho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winn@sde.idaho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ftp.sde.idaho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noProof="0" dirty="0"/>
              <a:t>3/2/2023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E8B8925-2368-48DB-BC41-3361A4411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 School Finance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E6B511D-2FD0-4E6A-8799-F76AE5BF1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Secure Website</a:t>
            </a:r>
          </a:p>
        </p:txBody>
      </p:sp>
    </p:spTree>
    <p:extLst>
      <p:ext uri="{BB962C8B-B14F-4D97-AF65-F5344CB8AC3E}">
        <p14:creationId xmlns:p14="http://schemas.microsoft.com/office/powerpoint/2010/main" val="405715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</a:rPr>
              <a:t>3/2/2023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E8B8925-2368-48DB-BC41-3361A4411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 School Finance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E6B511D-2FD0-4E6A-8799-F76AE5BF1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Acquisition Calendar</a:t>
            </a:r>
          </a:p>
        </p:txBody>
      </p:sp>
    </p:spTree>
    <p:extLst>
      <p:ext uri="{BB962C8B-B14F-4D97-AF65-F5344CB8AC3E}">
        <p14:creationId xmlns:p14="http://schemas.microsoft.com/office/powerpoint/2010/main" val="89732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33F8D-6A47-4D3C-B59D-560E2C479BD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Located at: </a:t>
            </a:r>
            <a:r>
              <a:rPr lang="en-US" dirty="0">
                <a:hlinkClick r:id="rId2"/>
              </a:rPr>
              <a:t>https://www.sde.idaho.gov/finance/</a:t>
            </a:r>
            <a:endParaRPr lang="en-US" dirty="0"/>
          </a:p>
          <a:p>
            <a:endParaRPr lang="en-US" dirty="0"/>
          </a:p>
          <a:p>
            <a:r>
              <a:rPr lang="en-US" dirty="0"/>
              <a:t>Includes a monthly list of reports due, w</a:t>
            </a:r>
            <a:r>
              <a:rPr lang="en-US" sz="4000" dirty="0"/>
              <a:t>ho to contact, and why the report is required</a:t>
            </a:r>
          </a:p>
          <a:p>
            <a:pPr marL="457200" lvl="1" indent="0">
              <a:buNone/>
            </a:pPr>
            <a:endParaRPr lang="en-US" sz="4000" dirty="0"/>
          </a:p>
          <a:p>
            <a:pPr defTabSz="0">
              <a:lnSpc>
                <a:spcPct val="80000"/>
              </a:lnSpc>
            </a:pPr>
            <a:r>
              <a:rPr lang="en-US" dirty="0"/>
              <a:t>The calendar is updated for each new fiscal year by July 1, and is updated regularly throughout the school year</a:t>
            </a:r>
          </a:p>
          <a:p>
            <a:pPr marL="0" indent="0" defTabSz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951E45-6F05-4ED6-927D-EE25C51D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Data Acquisition Calendar | </a:t>
            </a:r>
            <a:fld id="{C26AAFF7-C4D7-4A72-B8FA-A1753219243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D457BE-D2B9-431A-8207-DA783602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Calendar</a:t>
            </a:r>
          </a:p>
        </p:txBody>
      </p:sp>
    </p:spTree>
    <p:extLst>
      <p:ext uri="{BB962C8B-B14F-4D97-AF65-F5344CB8AC3E}">
        <p14:creationId xmlns:p14="http://schemas.microsoft.com/office/powerpoint/2010/main" val="422617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951E45-6F05-4ED6-927D-EE25C51D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en-US" dirty="0"/>
              <a:t>Data Acquisition Calendar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D457BE-D2B9-431A-8207-DA783602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Calendar File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DEC19C-AEAD-445F-9875-323FD825E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259148"/>
              </p:ext>
            </p:extLst>
          </p:nvPr>
        </p:nvGraphicFramePr>
        <p:xfrm>
          <a:off x="434304" y="1086216"/>
          <a:ext cx="6744866" cy="5211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7543540" imgH="5829184" progId="Acrobat.Document.DC">
                  <p:embed/>
                </p:oleObj>
              </mc:Choice>
              <mc:Fallback>
                <p:oleObj name="Acrobat Document" r:id="rId3" imgW="7543540" imgH="5829184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BD76C05-517D-4CD6-8E22-3F04A64DD9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04" y="1086216"/>
                        <a:ext cx="6744866" cy="5211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10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951E45-6F05-4ED6-927D-EE25C51D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/>
              <a:t>Data Acquisition Calendar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</a:t>
            </a:r>
            <a:fld id="{C26AAFF7-C4D7-4A72-B8FA-A17532192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lvl="0"/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D457BE-D2B9-431A-8207-DA783602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Acquisition Calendar File Continued…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41223-032A-4107-831B-D573AD89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07" y="1090247"/>
            <a:ext cx="9706615" cy="53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D579-E908-4027-B963-C56EF893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Questions| </a:t>
            </a:r>
            <a:fld id="{C26AAFF7-C4D7-4A72-B8FA-A1753219243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8FA72-8C5D-43F9-9D82-785DFCE3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B52684C-8D23-4683-B52D-574E59B3948E}"/>
              </a:ext>
            </a:extLst>
          </p:cNvPr>
          <p:cNvSpPr txBox="1">
            <a:spLocks/>
          </p:cNvSpPr>
          <p:nvPr/>
        </p:nvSpPr>
        <p:spPr>
          <a:xfrm>
            <a:off x="469722" y="2314079"/>
            <a:ext cx="5522440" cy="178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cap="none" dirty="0">
                <a:solidFill>
                  <a:srgbClr val="000000"/>
                </a:solidFill>
                <a:latin typeface="+mn-lt"/>
              </a:rPr>
              <a:t>Morgan Phillips</a:t>
            </a:r>
            <a:r>
              <a:rPr lang="en-US" sz="1800" cap="none" dirty="0">
                <a:solidFill>
                  <a:srgbClr val="000000"/>
                </a:solidFill>
                <a:latin typeface="+mn-lt"/>
              </a:rPr>
              <a:t>| Program Information Coordinator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  <a:latin typeface="+mn-lt"/>
              </a:rPr>
              <a:t>Idaho State Department of Education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  <a:latin typeface="+mn-lt"/>
              </a:rPr>
              <a:t>650 W State Street, Boise, ID 83702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  <a:latin typeface="+mn-lt"/>
              </a:rPr>
              <a:t>208.332.6840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rgbClr val="000000"/>
                </a:solidFill>
                <a:latin typeface="+mn-lt"/>
                <a:hlinkClick r:id="rId2" tooltip="email address"/>
              </a:rPr>
              <a:t>mphillips</a:t>
            </a:r>
            <a:r>
              <a:rPr lang="en-US" sz="1800" cap="non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hlinkClick r:id="rId2" tooltip="email address"/>
              </a:rPr>
              <a:t>@sde.idaho.gov</a:t>
            </a:r>
            <a:endParaRPr lang="en-US" sz="1800" cap="none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hlinkClick r:id="rId3" tooltip="Idaho State Department of Education Website"/>
              </a:rPr>
              <a:t>www.sde.idaho.gov/finance</a:t>
            </a:r>
            <a:endParaRPr lang="en-US" sz="1800" cap="none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cap="non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CFB67D-E10D-4173-AE5F-9F098DD38150}"/>
              </a:ext>
            </a:extLst>
          </p:cNvPr>
          <p:cNvSpPr/>
          <p:nvPr/>
        </p:nvSpPr>
        <p:spPr>
          <a:xfrm>
            <a:off x="5992162" y="2314079"/>
            <a:ext cx="6477000" cy="201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</a:rPr>
              <a:t>Tania Goretoy</a:t>
            </a:r>
            <a:r>
              <a:rPr lang="en-US" dirty="0">
                <a:solidFill>
                  <a:srgbClr val="000000"/>
                </a:solidFill>
              </a:rPr>
              <a:t>| Program Information Coordinator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Idaho State Department of Education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650 W State Street, Boise, ID 83702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208.332.6841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hlinkClick r:id="rId4" tooltip="email address"/>
              </a:rPr>
              <a:t>tgoretoy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hlinkClick r:id="rId4" tooltip="email address"/>
              </a:rPr>
              <a:t>@sde.idaho.gov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hlinkClick r:id="rId3" tooltip="Idaho State Department of Education Website"/>
              </a:rPr>
              <a:t>www.sde.idaho.gov/finance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9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BF217-7B15-4F7F-A661-977B390A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Secure Website| </a:t>
            </a:r>
            <a:fld id="{C26AAFF7-C4D7-4A72-B8FA-A1753219243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58DF0-3310-4DBA-9EFB-5212CD7DDFF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0613" y="1340124"/>
            <a:ext cx="10810773" cy="4823284"/>
          </a:xfrm>
        </p:spPr>
        <p:txBody>
          <a:bodyPr>
            <a:normAutofit/>
          </a:bodyPr>
          <a:lstStyle/>
          <a:p>
            <a:r>
              <a:rPr lang="en-US" sz="4400" dirty="0"/>
              <a:t>Located at:  </a:t>
            </a:r>
            <a:r>
              <a:rPr lang="en-US" sz="4400" dirty="0">
                <a:hlinkClick r:id="rId2"/>
              </a:rPr>
              <a:t>https://sftp.sde.idaho.gov/</a:t>
            </a:r>
            <a:endParaRPr lang="en-US" sz="4400" dirty="0"/>
          </a:p>
          <a:p>
            <a:pPr marL="0" lvl="0" indent="0">
              <a:buNone/>
            </a:pPr>
            <a:endParaRPr lang="en-US" sz="4300" dirty="0"/>
          </a:p>
          <a:p>
            <a:pPr lvl="0"/>
            <a:r>
              <a:rPr lang="en-US" sz="4300" dirty="0"/>
              <a:t>Includes:</a:t>
            </a:r>
          </a:p>
          <a:p>
            <a:pPr lvl="1"/>
            <a:r>
              <a:rPr lang="en-US" sz="3900" dirty="0"/>
              <a:t> Supporting documents for Foundation payments made in February, May, and July</a:t>
            </a:r>
          </a:p>
          <a:p>
            <a:pPr lvl="1"/>
            <a:r>
              <a:rPr lang="en-US" sz="3900" dirty="0"/>
              <a:t>Supporting documents for some Special Distribution payments  </a:t>
            </a:r>
          </a:p>
          <a:p>
            <a:pPr lvl="0"/>
            <a:endParaRPr lang="en-US" sz="4300" dirty="0"/>
          </a:p>
          <a:p>
            <a:pPr marL="0" lvl="0" indent="0">
              <a:buNone/>
              <a:defRPr/>
            </a:pPr>
            <a:endParaRPr lang="en-US" sz="4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DFE08B-B3E1-4D36-BB36-D5819C20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Website (SFTP a.k.a. Wing FTP)</a:t>
            </a:r>
          </a:p>
        </p:txBody>
      </p:sp>
    </p:spTree>
    <p:extLst>
      <p:ext uri="{BB962C8B-B14F-4D97-AF65-F5344CB8AC3E}">
        <p14:creationId xmlns:p14="http://schemas.microsoft.com/office/powerpoint/2010/main" val="115295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1ACA4A-100A-4A45-85E6-E3D26DC8E3A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 sure you are using your 4 digit account code, </a:t>
            </a:r>
            <a:r>
              <a:rPr lang="en-US" b="1" u="sng" dirty="0"/>
              <a:t>not</a:t>
            </a:r>
            <a:r>
              <a:rPr lang="en-US" dirty="0"/>
              <a:t> an email or other number</a:t>
            </a:r>
          </a:p>
          <a:p>
            <a:pPr lvl="1"/>
            <a:r>
              <a:rPr lang="en-US" dirty="0"/>
              <a:t>Example: 001 Boise would be 0001, and 451 Victory 0451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password is </a:t>
            </a:r>
            <a:r>
              <a:rPr lang="en-US" b="1" u="sng" dirty="0"/>
              <a:t>only</a:t>
            </a:r>
            <a:r>
              <a:rPr lang="en-US" dirty="0"/>
              <a:t> provided to Superintendents and Charter School Administrators</a:t>
            </a:r>
          </a:p>
          <a:p>
            <a:pPr marL="0" lvl="0" indent="0">
              <a:buNone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3F6F7B-2D73-4484-811F-B9AE9173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Secure Website | </a:t>
            </a:r>
            <a:fld id="{C26AAFF7-C4D7-4A72-B8FA-A1753219243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5FF3B9-EECE-4E25-8B6B-755EF71C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Secure Site</a:t>
            </a:r>
          </a:p>
        </p:txBody>
      </p:sp>
    </p:spTree>
    <p:extLst>
      <p:ext uri="{BB962C8B-B14F-4D97-AF65-F5344CB8AC3E}">
        <p14:creationId xmlns:p14="http://schemas.microsoft.com/office/powerpoint/2010/main" val="5344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C478A3-2B90-4F25-9616-7E631221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Secure Website | </a:t>
            </a:r>
            <a:fld id="{C26AAFF7-C4D7-4A72-B8FA-A1753219243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C5423F-F6FD-4F0C-B7BA-B1B87013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Secure Website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3D03BF2-5701-4324-B492-C0CEED7248A5}"/>
              </a:ext>
            </a:extLst>
          </p:cNvPr>
          <p:cNvSpPr txBox="1">
            <a:spLocks/>
          </p:cNvSpPr>
          <p:nvPr/>
        </p:nvSpPr>
        <p:spPr>
          <a:xfrm>
            <a:off x="218138" y="1262063"/>
            <a:ext cx="5801662" cy="5346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600" dirty="0"/>
              <a:t>Main Page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3600" dirty="0"/>
          </a:p>
          <a:p>
            <a:pPr>
              <a:spcBef>
                <a:spcPts val="0"/>
              </a:spcBef>
              <a:defRPr/>
            </a:pPr>
            <a:r>
              <a:rPr lang="en-US" sz="3600" dirty="0"/>
              <a:t>Enter your four digit Account code and Finance password </a:t>
            </a:r>
          </a:p>
          <a:p>
            <a:endParaRPr lang="en-US" dirty="0"/>
          </a:p>
        </p:txBody>
      </p:sp>
      <p:pic>
        <p:nvPicPr>
          <p:cNvPr id="6" name="Picture 3" descr="An image of the login screen for the WING FTP Server." title="WING FTP Server Login Screen">
            <a:extLst>
              <a:ext uri="{FF2B5EF4-FFF2-40B4-BE49-F238E27FC236}">
                <a16:creationId xmlns:a16="http://schemas.microsoft.com/office/drawing/2014/main" id="{FF1B4336-9BF1-474F-8577-3A727750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900" y="2048607"/>
            <a:ext cx="3886200" cy="28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1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6DAF2-81D6-40C3-BBA8-3EEA465C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Secure Website | </a:t>
            </a:r>
            <a:fld id="{C26AAFF7-C4D7-4A72-B8FA-A175321924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D9B5E6-6D46-4BB1-B635-AC46F990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Navigate the Secure Website Continued…</a:t>
            </a:r>
          </a:p>
        </p:txBody>
      </p:sp>
      <p:grpSp>
        <p:nvGrpSpPr>
          <p:cNvPr id="9" name="Group 8" descr="An image of the main folder of the WING FTP Server showing where to click to enter the Finance section." title="Main Folder">
            <a:extLst>
              <a:ext uri="{FF2B5EF4-FFF2-40B4-BE49-F238E27FC236}">
                <a16:creationId xmlns:a16="http://schemas.microsoft.com/office/drawing/2014/main" id="{791CAF9F-9C56-4A9D-BCA6-86FF2A0A6E43}"/>
              </a:ext>
            </a:extLst>
          </p:cNvPr>
          <p:cNvGrpSpPr/>
          <p:nvPr/>
        </p:nvGrpSpPr>
        <p:grpSpPr>
          <a:xfrm>
            <a:off x="434304" y="1197864"/>
            <a:ext cx="9455759" cy="5273594"/>
            <a:chOff x="2066844" y="1141364"/>
            <a:chExt cx="8458200" cy="5020403"/>
          </a:xfrm>
        </p:grpSpPr>
        <p:pic>
          <p:nvPicPr>
            <p:cNvPr id="10" name="Picture 9" descr="An image of the main folder of the WING FTP Server showing where to click to enter the Finance section." title="Main Folder">
              <a:extLst>
                <a:ext uri="{FF2B5EF4-FFF2-40B4-BE49-F238E27FC236}">
                  <a16:creationId xmlns:a16="http://schemas.microsoft.com/office/drawing/2014/main" id="{B1B6DAF8-ECE1-4550-9EE0-3CCCE5525FC2}"/>
                </a:ext>
              </a:extLst>
            </p:cNvPr>
            <p:cNvPicPr/>
            <p:nvPr/>
          </p:nvPicPr>
          <p:blipFill rotWithShape="1">
            <a:blip r:embed="rId2"/>
            <a:srcRect t="15064" r="50898" b="10577"/>
            <a:stretch/>
          </p:blipFill>
          <p:spPr bwMode="auto">
            <a:xfrm>
              <a:off x="2066844" y="1141364"/>
              <a:ext cx="8458200" cy="5020403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4DC272-1A45-4267-A2F2-C321E7B02E90}"/>
                </a:ext>
              </a:extLst>
            </p:cNvPr>
            <p:cNvSpPr txBox="1"/>
            <p:nvPr/>
          </p:nvSpPr>
          <p:spPr>
            <a:xfrm>
              <a:off x="4805834" y="3016331"/>
              <a:ext cx="4225742" cy="498100"/>
            </a:xfrm>
            <a:prstGeom prst="rect">
              <a:avLst/>
            </a:prstGeom>
            <a:noFill/>
            <a:ln w="38100">
              <a:solidFill>
                <a:schemeClr val="tx1"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Double click on Finance folder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0239BB2-7366-4C3B-8B9A-2EA498D77D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4473" y="2259181"/>
              <a:ext cx="2341134" cy="89303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567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75B0A5-8136-4973-B777-E995E162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Secure Website | </a:t>
            </a:r>
            <a:fld id="{C26AAFF7-C4D7-4A72-B8FA-A175321924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56DD94-C467-4CB8-A524-FCF9E34C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Navigate the Secure Website Continued…</a:t>
            </a:r>
          </a:p>
        </p:txBody>
      </p:sp>
      <p:pic>
        <p:nvPicPr>
          <p:cNvPr id="5" name="Picture 4" descr="Picture of the secure website School District or Charter School Number.&#10;" title="School District/Charter School">
            <a:extLst>
              <a:ext uri="{FF2B5EF4-FFF2-40B4-BE49-F238E27FC236}">
                <a16:creationId xmlns:a16="http://schemas.microsoft.com/office/drawing/2014/main" id="{8F04D6AB-9F3A-4EA9-89B1-F9AF1BD1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0" y="1172163"/>
            <a:ext cx="11230656" cy="48416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F712F-7DD5-4246-9F5B-CA197259B341}"/>
              </a:ext>
            </a:extLst>
          </p:cNvPr>
          <p:cNvSpPr/>
          <p:nvPr/>
        </p:nvSpPr>
        <p:spPr>
          <a:xfrm>
            <a:off x="6096000" y="2984289"/>
            <a:ext cx="4694444" cy="27015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Double click on School District or Charter School number.  Your number will be the only folder available.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86EE35-1F6C-4CFF-BBA1-3B5605E7E471}"/>
              </a:ext>
            </a:extLst>
          </p:cNvPr>
          <p:cNvCxnSpPr>
            <a:cxnSpLocks/>
          </p:cNvCxnSpPr>
          <p:nvPr/>
        </p:nvCxnSpPr>
        <p:spPr>
          <a:xfrm flipH="1" flipV="1">
            <a:off x="725424" y="2139696"/>
            <a:ext cx="5245608" cy="144475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6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9FF1C-4BEA-4154-A1FB-0F957DFF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Secure Website | </a:t>
            </a:r>
            <a:fld id="{C26AAFF7-C4D7-4A72-B8FA-A1753219243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24BB9D-DFEB-45D7-9CBB-C9FABD1A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Navigate the Secure Website Continued…</a:t>
            </a:r>
          </a:p>
        </p:txBody>
      </p:sp>
      <p:pic>
        <p:nvPicPr>
          <p:cNvPr id="5" name="Picture 4" descr="A image of the finance section showing where to go to enter the Foundation Payments section." title="Finance Page">
            <a:extLst>
              <a:ext uri="{FF2B5EF4-FFF2-40B4-BE49-F238E27FC236}">
                <a16:creationId xmlns:a16="http://schemas.microsoft.com/office/drawing/2014/main" id="{7E348EEF-49FD-4A80-8A12-6445A74F1F1F}"/>
              </a:ext>
            </a:extLst>
          </p:cNvPr>
          <p:cNvPicPr/>
          <p:nvPr/>
        </p:nvPicPr>
        <p:blipFill rotWithShape="1">
          <a:blip r:embed="rId2"/>
          <a:srcRect t="16026" r="51154" b="9936"/>
          <a:stretch/>
        </p:blipFill>
        <p:spPr bwMode="auto">
          <a:xfrm>
            <a:off x="218139" y="1019886"/>
            <a:ext cx="9419638" cy="4987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17E5B-ACCE-4BD1-8271-D677FB534F60}"/>
              </a:ext>
            </a:extLst>
          </p:cNvPr>
          <p:cNvSpPr txBox="1"/>
          <p:nvPr/>
        </p:nvSpPr>
        <p:spPr>
          <a:xfrm>
            <a:off x="2541393" y="3513747"/>
            <a:ext cx="6301421" cy="523220"/>
          </a:xfrm>
          <a:prstGeom prst="rect">
            <a:avLst/>
          </a:prstGeom>
          <a:noFill/>
          <a:ln w="38100">
            <a:solidFill>
              <a:schemeClr val="tx1">
                <a:alpha val="7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To open, double click the desired folder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F804C4-1BB1-47C7-92CF-DF31238D4F69}"/>
              </a:ext>
            </a:extLst>
          </p:cNvPr>
          <p:cNvCxnSpPr>
            <a:cxnSpLocks/>
          </p:cNvCxnSpPr>
          <p:nvPr/>
        </p:nvCxnSpPr>
        <p:spPr>
          <a:xfrm flipH="1" flipV="1">
            <a:off x="1600200" y="2642616"/>
            <a:ext cx="1243585" cy="8711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3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93BF5-3A91-480D-B876-67C3EEC6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Secure Website | </a:t>
            </a:r>
            <a:fld id="{C26AAFF7-C4D7-4A72-B8FA-A1753219243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76CE5F-A9A4-486F-A02D-B13EC0C5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Navigate the Secure Website Continued…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87FE4-3EE8-4CBA-B286-792BEBE6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795114"/>
            <a:ext cx="10661904" cy="3267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F462E-CB1E-42DC-A7B3-B5DDBC7490C8}"/>
              </a:ext>
            </a:extLst>
          </p:cNvPr>
          <p:cNvSpPr txBox="1"/>
          <p:nvPr/>
        </p:nvSpPr>
        <p:spPr>
          <a:xfrm>
            <a:off x="210312" y="1261872"/>
            <a:ext cx="1066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Foundation Payment Page</a:t>
            </a:r>
          </a:p>
        </p:txBody>
      </p:sp>
    </p:spTree>
    <p:extLst>
      <p:ext uri="{BB962C8B-B14F-4D97-AF65-F5344CB8AC3E}">
        <p14:creationId xmlns:p14="http://schemas.microsoft.com/office/powerpoint/2010/main" val="193874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11DA35-2080-49C2-BCAC-17EA2E5999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Reset your password </a:t>
            </a:r>
            <a:r>
              <a:rPr lang="en-US" dirty="0"/>
              <a:t>when there are staff changes</a:t>
            </a:r>
          </a:p>
          <a:p>
            <a:pPr lvl="1"/>
            <a:endParaRPr lang="en-US" dirty="0"/>
          </a:p>
          <a:p>
            <a:r>
              <a:rPr lang="en-US" dirty="0"/>
              <a:t>The Finance folder in the SFTP is a separate account from all others you may have, please do not merge them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Reminder</a:t>
            </a:r>
            <a:r>
              <a:rPr lang="en-US" dirty="0"/>
              <a:t> – access or changes can only be requested by Superintendents or Charter Administrators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E310A-699E-403F-BBF6-6A58AFB0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4" y="6377486"/>
            <a:ext cx="2743200" cy="365125"/>
          </a:xfrm>
        </p:spPr>
        <p:txBody>
          <a:bodyPr/>
          <a:lstStyle/>
          <a:p>
            <a:r>
              <a:rPr lang="en-US" dirty="0"/>
              <a:t> Secure Website | </a:t>
            </a:r>
            <a:fld id="{C26AAFF7-C4D7-4A72-B8FA-A1753219243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BF7738-7628-41B5-9C56-F84FE2B0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SFTP – Important Notes</a:t>
            </a:r>
          </a:p>
        </p:txBody>
      </p:sp>
    </p:spTree>
    <p:extLst>
      <p:ext uri="{BB962C8B-B14F-4D97-AF65-F5344CB8AC3E}">
        <p14:creationId xmlns:p14="http://schemas.microsoft.com/office/powerpoint/2010/main" val="14649866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DE Template">
      <a:dk1>
        <a:srgbClr val="262626"/>
      </a:dk1>
      <a:lt1>
        <a:sysClr val="window" lastClr="FFFFFF"/>
      </a:lt1>
      <a:dk2>
        <a:srgbClr val="17365D"/>
      </a:dk2>
      <a:lt2>
        <a:srgbClr val="BFD4EF"/>
      </a:lt2>
      <a:accent1>
        <a:srgbClr val="FFC0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63AC"/>
      </a:hlink>
      <a:folHlink>
        <a:srgbClr val="E36C0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E-PowerPoint-Template" id="{4698D733-748D-4EAE-B1ED-1939937F8C4E}" vid="{B6105CDE-2E6C-4848-90C4-7BE5D002D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11553</TotalTime>
  <Words>447</Words>
  <Application>Microsoft Office PowerPoint</Application>
  <PresentationFormat>Widescreen</PresentationFormat>
  <Paragraphs>74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Open Sans</vt:lpstr>
      <vt:lpstr>Open Sans Light</vt:lpstr>
      <vt:lpstr>Open Sans Semibold</vt:lpstr>
      <vt:lpstr>1_Office Theme</vt:lpstr>
      <vt:lpstr>Acrobat Document</vt:lpstr>
      <vt:lpstr>Secure Website</vt:lpstr>
      <vt:lpstr>Secure Website (SFTP a.k.a. Wing FTP)</vt:lpstr>
      <vt:lpstr>Logging In to the Secure Site</vt:lpstr>
      <vt:lpstr>How to Navigate the Secure Website</vt:lpstr>
      <vt:lpstr>How to Navigate the Secure Website Continued…</vt:lpstr>
      <vt:lpstr>How to Navigate the Secure Website Continued…</vt:lpstr>
      <vt:lpstr>How to Navigate the Secure Website Continued…</vt:lpstr>
      <vt:lpstr>How to Navigate the Secure Website Continued…</vt:lpstr>
      <vt:lpstr>SFTP – Important Notes</vt:lpstr>
      <vt:lpstr>Data Acquisition Calendar</vt:lpstr>
      <vt:lpstr>Data Acquisition Calendar</vt:lpstr>
      <vt:lpstr>Data Acquisition Calendar File</vt:lpstr>
      <vt:lpstr>Data Acquisition Calendar File Continued…</vt:lpstr>
      <vt:lpstr>Who to Contact</vt:lpstr>
    </vt:vector>
  </TitlesOfParts>
  <Company>Idaho State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NSLP Monthly Webinar</dc:title>
  <dc:subject>Idaho Child Nutrition Programs</dc:subject>
  <dc:creator>Idaho Child Nutrition Programs</dc:creator>
  <cp:lastModifiedBy>Morgan Phillips</cp:lastModifiedBy>
  <cp:revision>295</cp:revision>
  <cp:lastPrinted>2023-02-28T20:13:17Z</cp:lastPrinted>
  <dcterms:created xsi:type="dcterms:W3CDTF">2014-05-22T16:02:36Z</dcterms:created>
  <dcterms:modified xsi:type="dcterms:W3CDTF">2023-02-28T20:59:23Z</dcterms:modified>
</cp:coreProperties>
</file>