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8" r:id="rId1"/>
  </p:sldMasterIdLst>
  <p:notesMasterIdLst>
    <p:notesMasterId r:id="rId10"/>
  </p:notesMasterIdLst>
  <p:sldIdLst>
    <p:sldId id="256" r:id="rId2"/>
    <p:sldId id="267" r:id="rId3"/>
    <p:sldId id="263" r:id="rId4"/>
    <p:sldId id="359" r:id="rId5"/>
    <p:sldId id="360" r:id="rId6"/>
    <p:sldId id="264" r:id="rId7"/>
    <p:sldId id="265" r:id="rId8"/>
    <p:sldId id="266" r:id="rId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F55"/>
    <a:srgbClr val="000000"/>
    <a:srgbClr val="FFFF00"/>
    <a:srgbClr val="278279"/>
    <a:srgbClr val="C87D0E"/>
    <a:srgbClr val="4B8027"/>
    <a:srgbClr val="099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95145" autoAdjust="0"/>
  </p:normalViewPr>
  <p:slideViewPr>
    <p:cSldViewPr snapToGrid="0">
      <p:cViewPr varScale="1">
        <p:scale>
          <a:sx n="92" d="100"/>
          <a:sy n="92" d="100"/>
        </p:scale>
        <p:origin x="21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fld id="{764FE6E7-AA0E-40B0-87D0-E00A805F7697}" type="datetimeFigureOut">
              <a:rPr lang="en-US" smtClean="0"/>
              <a:t>2/6/2023</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87562687-7A5B-4415-B0F0-C719E7C49641}" type="slidenum">
              <a:rPr lang="en-US" smtClean="0"/>
              <a:t>‹#›</a:t>
            </a:fld>
            <a:endParaRPr lang="en-US" dirty="0"/>
          </a:p>
        </p:txBody>
      </p:sp>
    </p:spTree>
    <p:extLst>
      <p:ext uri="{BB962C8B-B14F-4D97-AF65-F5344CB8AC3E}">
        <p14:creationId xmlns:p14="http://schemas.microsoft.com/office/powerpoint/2010/main" val="352975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7ED750-6D1C-4EC1-B8EE-9002EB8666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94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ACE6184-449D-4B74-9166-8DAE8A9D7ABB}" type="slidenum">
              <a:rPr lang="en-US"/>
              <a:t>2</a:t>
            </a:fld>
            <a:endParaRPr lang="en-US"/>
          </a:p>
        </p:txBody>
      </p:sp>
    </p:spTree>
    <p:extLst>
      <p:ext uri="{BB962C8B-B14F-4D97-AF65-F5344CB8AC3E}">
        <p14:creationId xmlns:p14="http://schemas.microsoft.com/office/powerpoint/2010/main" val="3223923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ACE6184-449D-4B74-9166-8DAE8A9D7ABB}" type="slidenum">
              <a:rPr lang="en-US"/>
              <a:t>3</a:t>
            </a:fld>
            <a:endParaRPr lang="en-US"/>
          </a:p>
        </p:txBody>
      </p:sp>
    </p:spTree>
    <p:extLst>
      <p:ext uri="{BB962C8B-B14F-4D97-AF65-F5344CB8AC3E}">
        <p14:creationId xmlns:p14="http://schemas.microsoft.com/office/powerpoint/2010/main" val="3475535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Advanced Opportunities participation form must be returned before students can use Advanced Opportunities funding. </a:t>
            </a:r>
          </a:p>
        </p:txBody>
      </p:sp>
      <p:sp>
        <p:nvSpPr>
          <p:cNvPr id="4" name="Slide Number Placeholder 3"/>
          <p:cNvSpPr>
            <a:spLocks noGrp="1"/>
          </p:cNvSpPr>
          <p:nvPr>
            <p:ph type="sldNum" sz="quarter" idx="5"/>
          </p:nvPr>
        </p:nvSpPr>
        <p:spPr/>
        <p:txBody>
          <a:bodyPr/>
          <a:lstStyle/>
          <a:p>
            <a:fld id="{C325AEBD-6DD9-442F-AC5B-20C9040B8AAD}" type="slidenum">
              <a:rPr lang="en-US" smtClean="0"/>
              <a:t>4</a:t>
            </a:fld>
            <a:endParaRPr lang="en-US"/>
          </a:p>
        </p:txBody>
      </p:sp>
    </p:spTree>
    <p:extLst>
      <p:ext uri="{BB962C8B-B14F-4D97-AF65-F5344CB8AC3E}">
        <p14:creationId xmlns:p14="http://schemas.microsoft.com/office/powerpoint/2010/main" val="1921304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ACE6184-449D-4B74-9166-8DAE8A9D7ABB}" type="slidenum">
              <a:rPr lang="en-US"/>
              <a:t>6</a:t>
            </a:fld>
            <a:endParaRPr lang="en-US"/>
          </a:p>
        </p:txBody>
      </p:sp>
    </p:spTree>
    <p:extLst>
      <p:ext uri="{BB962C8B-B14F-4D97-AF65-F5344CB8AC3E}">
        <p14:creationId xmlns:p14="http://schemas.microsoft.com/office/powerpoint/2010/main" val="1269367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ACE6184-449D-4B74-9166-8DAE8A9D7ABB}" type="slidenum">
              <a:rPr lang="en-US"/>
              <a:t>7</a:t>
            </a:fld>
            <a:endParaRPr lang="en-US"/>
          </a:p>
        </p:txBody>
      </p:sp>
    </p:spTree>
    <p:extLst>
      <p:ext uri="{BB962C8B-B14F-4D97-AF65-F5344CB8AC3E}">
        <p14:creationId xmlns:p14="http://schemas.microsoft.com/office/powerpoint/2010/main" val="2897299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ACE6184-449D-4B74-9166-8DAE8A9D7ABB}" type="slidenum">
              <a:rPr lang="en-US"/>
              <a:t>8</a:t>
            </a:fld>
            <a:endParaRPr lang="en-US"/>
          </a:p>
        </p:txBody>
      </p:sp>
    </p:spTree>
    <p:extLst>
      <p:ext uri="{BB962C8B-B14F-4D97-AF65-F5344CB8AC3E}">
        <p14:creationId xmlns:p14="http://schemas.microsoft.com/office/powerpoint/2010/main" val="796646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3CE57-5C79-46C4-BC58-4EAD400C4EC6}"/>
              </a:ext>
            </a:extLst>
          </p:cNvPr>
          <p:cNvPicPr>
            <a:picLocks noChangeAspect="1"/>
          </p:cNvPicPr>
          <p:nvPr userDrawn="1"/>
        </p:nvPicPr>
        <p:blipFill>
          <a:blip r:embed="rId2"/>
          <a:stretch>
            <a:fillRect/>
          </a:stretch>
        </p:blipFill>
        <p:spPr>
          <a:xfrm>
            <a:off x="5106154" y="1158658"/>
            <a:ext cx="7085847" cy="3799656"/>
          </a:xfrm>
          <a:prstGeom prst="rect">
            <a:avLst/>
          </a:prstGeom>
        </p:spPr>
      </p:pic>
      <p:pic>
        <p:nvPicPr>
          <p:cNvPr id="2" name="Picture 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23"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9" name="Subtitle 2"/>
          <p:cNvSpPr txBox="1">
            <a:spLocks/>
          </p:cNvSpPr>
          <p:nvPr userDrawn="1"/>
        </p:nvSpPr>
        <p:spPr>
          <a:xfrm>
            <a:off x="213912"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Idaho State Department of Education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Debbie Critchfield,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
        <p:nvSpPr>
          <p:cNvPr id="3" name="Arrow: Chevron 2">
            <a:extLst>
              <a:ext uri="{FF2B5EF4-FFF2-40B4-BE49-F238E27FC236}">
                <a16:creationId xmlns:a16="http://schemas.microsoft.com/office/drawing/2014/main" id="{385CF22D-C064-4545-95D9-28691223FAA9}"/>
              </a:ext>
            </a:extLst>
          </p:cNvPr>
          <p:cNvSpPr/>
          <p:nvPr userDrawn="1"/>
        </p:nvSpPr>
        <p:spPr>
          <a:xfrm>
            <a:off x="6716320" y="1158658"/>
            <a:ext cx="2628626" cy="3803904"/>
          </a:xfrm>
          <a:prstGeom prst="chevron">
            <a:avLst>
              <a:gd name="adj" fmla="val 54321"/>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ight Arrow 7" descr="Green Arrow">
            <a:extLst>
              <a:ext uri="{FF2B5EF4-FFF2-40B4-BE49-F238E27FC236}">
                <a16:creationId xmlns:a16="http://schemas.microsoft.com/office/drawing/2014/main" id="{B6C3FD0E-FD0D-40EC-A6F1-E8FC3AA3C22E}"/>
              </a:ext>
            </a:extLst>
          </p:cNvPr>
          <p:cNvSpPr/>
          <p:nvPr userDrawn="1"/>
        </p:nvSpPr>
        <p:spPr>
          <a:xfrm>
            <a:off x="-745" y="1158659"/>
            <a:ext cx="7967878" cy="3803904"/>
          </a:xfrm>
          <a:prstGeom prst="homePlate">
            <a:avLst>
              <a:gd name="adj" fmla="val 38378"/>
            </a:avLst>
          </a:prstGeom>
          <a:solidFill>
            <a:srgbClr val="032F5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Cambria" panose="02040503050406030204" pitchFamily="18" charset="0"/>
                <a:ea typeface="+mn-ea"/>
                <a:cs typeface="+mn-cs"/>
              </a:rPr>
              <a:t>	</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a:spLocks noGrp="1"/>
          </p:cNvSpPr>
          <p:nvPr>
            <p:ph type="ctrTitle" hasCustomPrompt="1"/>
          </p:nvPr>
        </p:nvSpPr>
        <p:spPr>
          <a:xfrm>
            <a:off x="535460" y="1164111"/>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20" name="Subtitle 2"/>
          <p:cNvSpPr>
            <a:spLocks noGrp="1"/>
          </p:cNvSpPr>
          <p:nvPr>
            <p:ph type="subTitle" idx="1" hasCustomPrompt="1"/>
          </p:nvPr>
        </p:nvSpPr>
        <p:spPr>
          <a:xfrm>
            <a:off x="535460" y="3121918"/>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243124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635635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795959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131842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3088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6103148" y="1262033"/>
            <a:ext cx="6088853" cy="3265037"/>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331173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3" name="Content Placeholder 2"/>
          <p:cNvSpPr>
            <a:spLocks noGrp="1"/>
          </p:cNvSpPr>
          <p:nvPr>
            <p:ph sz="half" idx="1"/>
          </p:nvPr>
        </p:nvSpPr>
        <p:spPr>
          <a:xfrm>
            <a:off x="838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13" name="Picture 12"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29204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13" name="Text Placeholder 2"/>
          <p:cNvSpPr>
            <a:spLocks noGrp="1"/>
          </p:cNvSpPr>
          <p:nvPr>
            <p:ph type="body" idx="1"/>
          </p:nvPr>
        </p:nvSpPr>
        <p:spPr>
          <a:xfrm>
            <a:off x="740226" y="1035906"/>
            <a:ext cx="5157787" cy="823912"/>
          </a:xfrm>
        </p:spPr>
        <p:txBody>
          <a:bodyPr anchor="b"/>
          <a:lstStyle>
            <a:lvl1pPr marL="0" indent="0">
              <a:buNone/>
              <a:defRPr sz="2400" b="1">
                <a:solidFill>
                  <a:srgbClr val="000000"/>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p:cNvSpPr>
            <a:spLocks noGrp="1"/>
          </p:cNvSpPr>
          <p:nvPr>
            <p:ph sz="half" idx="2"/>
          </p:nvPr>
        </p:nvSpPr>
        <p:spPr>
          <a:xfrm>
            <a:off x="740226" y="1859818"/>
            <a:ext cx="5157787"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4"/>
          </p:nvPr>
        </p:nvSpPr>
        <p:spPr>
          <a:xfrm>
            <a:off x="6072638" y="1859818"/>
            <a:ext cx="5183188"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
        <p:nvSpPr>
          <p:cNvPr id="2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pic>
        <p:nvPicPr>
          <p:cNvPr id="12" name="Picture 1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70900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427044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18"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2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10" name="Picture 9"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4803520"/>
            <a:ext cx="914400" cy="914400"/>
          </a:xfrm>
          <a:prstGeom prst="rect">
            <a:avLst/>
          </a:prstGeom>
        </p:spPr>
      </p:pic>
      <p:pic>
        <p:nvPicPr>
          <p:cNvPr id="11" name="Picture 10">
            <a:extLst>
              <a:ext uri="{FF2B5EF4-FFF2-40B4-BE49-F238E27FC236}">
                <a16:creationId xmlns:a16="http://schemas.microsoft.com/office/drawing/2014/main" id="{C934CAA2-C9EC-4EA9-94C8-891CF2F41024}"/>
              </a:ext>
            </a:extLst>
          </p:cNvPr>
          <p:cNvPicPr>
            <a:picLocks noChangeAspect="1"/>
          </p:cNvPicPr>
          <p:nvPr userDrawn="1"/>
        </p:nvPicPr>
        <p:blipFill>
          <a:blip r:embed="rId4"/>
          <a:stretch>
            <a:fillRect/>
          </a:stretch>
        </p:blipFill>
        <p:spPr>
          <a:xfrm>
            <a:off x="7019925" y="885"/>
            <a:ext cx="5172075" cy="2116403"/>
          </a:xfrm>
          <a:prstGeom prst="rect">
            <a:avLst/>
          </a:prstGeom>
        </p:spPr>
      </p:pic>
      <p:sp>
        <p:nvSpPr>
          <p:cNvPr id="12" name="Rectangle 2">
            <a:extLst>
              <a:ext uri="{FF2B5EF4-FFF2-40B4-BE49-F238E27FC236}">
                <a16:creationId xmlns:a16="http://schemas.microsoft.com/office/drawing/2014/main" id="{E539609B-C705-496B-9087-39F0BDE49676}"/>
              </a:ext>
            </a:extLst>
          </p:cNvPr>
          <p:cNvSpPr/>
          <p:nvPr userDrawn="1"/>
        </p:nvSpPr>
        <p:spPr>
          <a:xfrm>
            <a:off x="0" y="-9223"/>
            <a:ext cx="8639176" cy="2127395"/>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B8B57088-4F2B-41CF-A686-6CA6BB25006D}"/>
              </a:ext>
            </a:extLst>
          </p:cNvPr>
          <p:cNvSpPr/>
          <p:nvPr userDrawn="1"/>
        </p:nvSpPr>
        <p:spPr>
          <a:xfrm flipH="1">
            <a:off x="7298267" y="-11974"/>
            <a:ext cx="1892328" cy="2127395"/>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50D6C1F-334F-40BA-B71C-D866773325E5}"/>
              </a:ext>
            </a:extLst>
          </p:cNvPr>
          <p:cNvSpPr>
            <a:spLocks noGrp="1"/>
          </p:cNvSpPr>
          <p:nvPr>
            <p:ph type="title"/>
          </p:nvPr>
        </p:nvSpPr>
        <p:spPr>
          <a:xfrm>
            <a:off x="352425" y="391692"/>
            <a:ext cx="10515600" cy="1325563"/>
          </a:xfrm>
        </p:spPr>
        <p:txBody>
          <a:bodyPr/>
          <a:lstStyle>
            <a:lvl1pPr>
              <a:defRPr b="1">
                <a:solidFill>
                  <a:schemeClr val="bg1"/>
                </a:solidFill>
                <a:latin typeface="Cambria" panose="02040503050406030204" pitchFamily="18" charset="0"/>
                <a:ea typeface="Cambria" panose="02040503050406030204" pitchFamily="18" charset="0"/>
              </a:defRPr>
            </a:lvl1pPr>
          </a:lstStyle>
          <a:p>
            <a:r>
              <a:rPr lang="en-US"/>
              <a:t>Click to edit Master title style</a:t>
            </a:r>
          </a:p>
        </p:txBody>
      </p:sp>
      <p:sp>
        <p:nvSpPr>
          <p:cNvPr id="16" name="Subtitle 2">
            <a:extLst>
              <a:ext uri="{FF2B5EF4-FFF2-40B4-BE49-F238E27FC236}">
                <a16:creationId xmlns:a16="http://schemas.microsoft.com/office/drawing/2014/main" id="{42891A5D-2074-4AC1-AAAA-B91EE3376539}"/>
              </a:ext>
            </a:extLst>
          </p:cNvPr>
          <p:cNvSpPr txBox="1">
            <a:spLocks/>
          </p:cNvSpPr>
          <p:nvPr userDrawn="1"/>
        </p:nvSpPr>
        <p:spPr>
          <a:xfrm>
            <a:off x="213912"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Idaho State Department of Education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Debbie Critchfield,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122342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Branding &amp; Accessibility |</a:t>
            </a:r>
          </a:p>
        </p:txBody>
      </p:sp>
      <p:sp>
        <p:nvSpPr>
          <p:cNvPr id="4" name="Slide Number Placeholder 3"/>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5174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43115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Branding &amp; Accessibility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a:p>
        </p:txBody>
      </p:sp>
    </p:spTree>
    <p:extLst>
      <p:ext uri="{BB962C8B-B14F-4D97-AF65-F5344CB8AC3E}">
        <p14:creationId xmlns:p14="http://schemas.microsoft.com/office/powerpoint/2010/main" val="312933985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advancedops.sde.idaho.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school-building-education-property-295210/"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pixabay.com/en/ticks-mark-green-right-correct-39830/"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advancedops.sde.idaho.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advancedops.sde.idaho.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advancedops.sde.idaho.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lvl="0"/>
            <a:fld id="{81556938-7756-42A3-BA06-9DAF1F76B36A}" type="datetime1">
              <a:rPr lang="en-US" noProof="0" smtClean="0"/>
              <a:pPr lvl="0"/>
              <a:t>2/6/2023</a:t>
            </a:fld>
            <a:endParaRPr lang="en-US" noProof="0" dirty="0"/>
          </a:p>
        </p:txBody>
      </p:sp>
      <p:sp>
        <p:nvSpPr>
          <p:cNvPr id="12" name="Subtitle 11">
            <a:extLst>
              <a:ext uri="{FF2B5EF4-FFF2-40B4-BE49-F238E27FC236}">
                <a16:creationId xmlns:a16="http://schemas.microsoft.com/office/drawing/2014/main" id="{AE8B8925-2368-48DB-BC41-3361A441198E}"/>
              </a:ext>
            </a:extLst>
          </p:cNvPr>
          <p:cNvSpPr>
            <a:spLocks noGrp="1"/>
          </p:cNvSpPr>
          <p:nvPr>
            <p:ph type="subTitle" idx="1"/>
          </p:nvPr>
        </p:nvSpPr>
        <p:spPr/>
        <p:txBody>
          <a:bodyPr/>
          <a:lstStyle/>
          <a:p>
            <a:r>
              <a:rPr lang="en-US" dirty="0"/>
              <a:t>Student Account</a:t>
            </a:r>
          </a:p>
        </p:txBody>
      </p:sp>
      <p:sp>
        <p:nvSpPr>
          <p:cNvPr id="11" name="Title 10">
            <a:extLst>
              <a:ext uri="{FF2B5EF4-FFF2-40B4-BE49-F238E27FC236}">
                <a16:creationId xmlns:a16="http://schemas.microsoft.com/office/drawing/2014/main" id="{7E6B511D-2FD0-4E6A-8799-F76AE5BF141D}"/>
              </a:ext>
            </a:extLst>
          </p:cNvPr>
          <p:cNvSpPr>
            <a:spLocks noGrp="1"/>
          </p:cNvSpPr>
          <p:nvPr>
            <p:ph type="ctrTitle"/>
          </p:nvPr>
        </p:nvSpPr>
        <p:spPr/>
        <p:txBody>
          <a:bodyPr/>
          <a:lstStyle/>
          <a:p>
            <a:r>
              <a:rPr lang="en-US" dirty="0"/>
              <a:t>Advanced Opportunities</a:t>
            </a:r>
          </a:p>
        </p:txBody>
      </p:sp>
    </p:spTree>
    <p:extLst>
      <p:ext uri="{BB962C8B-B14F-4D97-AF65-F5344CB8AC3E}">
        <p14:creationId xmlns:p14="http://schemas.microsoft.com/office/powerpoint/2010/main" val="4057151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2AD0D1-97E8-4E9B-B567-33E89EE8D8B8}"/>
              </a:ext>
            </a:extLst>
          </p:cNvPr>
          <p:cNvSpPr>
            <a:spLocks noGrp="1"/>
          </p:cNvSpPr>
          <p:nvPr>
            <p:ph type="title"/>
          </p:nvPr>
        </p:nvSpPr>
        <p:spPr>
          <a:xfrm>
            <a:off x="434975" y="23750"/>
            <a:ext cx="10515600" cy="989013"/>
          </a:xfrm>
        </p:spPr>
        <p:txBody>
          <a:bodyPr/>
          <a:lstStyle/>
          <a:p>
            <a:r>
              <a:rPr lang="en-US">
                <a:latin typeface="Calibri"/>
                <a:cs typeface="Calibri"/>
              </a:rPr>
              <a:t>Getting Started</a:t>
            </a:r>
            <a:endParaRPr lang="en-US">
              <a:latin typeface="Calibri" panose="020F0502020204030204" pitchFamily="34" charset="0"/>
              <a:cs typeface="Calibri" panose="020F0502020204030204" pitchFamily="34" charset="0"/>
            </a:endParaRPr>
          </a:p>
        </p:txBody>
      </p:sp>
      <p:pic>
        <p:nvPicPr>
          <p:cNvPr id="4" name="Picture 3" descr="Advanced Opportunities logo">
            <a:extLst>
              <a:ext uri="{FF2B5EF4-FFF2-40B4-BE49-F238E27FC236}">
                <a16:creationId xmlns:a16="http://schemas.microsoft.com/office/drawing/2014/main" id="{E552B07D-7FBB-42FC-82BE-08893570EAD6}"/>
              </a:ext>
            </a:extLst>
          </p:cNvPr>
          <p:cNvPicPr>
            <a:picLocks noChangeAspect="1"/>
          </p:cNvPicPr>
          <p:nvPr/>
        </p:nvPicPr>
        <p:blipFill>
          <a:blip r:embed="rId3"/>
          <a:stretch>
            <a:fillRect/>
          </a:stretch>
        </p:blipFill>
        <p:spPr>
          <a:xfrm>
            <a:off x="423859" y="1169377"/>
            <a:ext cx="2151831" cy="2068982"/>
          </a:xfrm>
          <a:prstGeom prst="rect">
            <a:avLst/>
          </a:prstGeom>
        </p:spPr>
      </p:pic>
      <p:sp>
        <p:nvSpPr>
          <p:cNvPr id="3" name="TextBox 2">
            <a:extLst>
              <a:ext uri="{FF2B5EF4-FFF2-40B4-BE49-F238E27FC236}">
                <a16:creationId xmlns:a16="http://schemas.microsoft.com/office/drawing/2014/main" id="{AE9C9A10-433B-429E-B44D-8595C6E87CC9}"/>
              </a:ext>
            </a:extLst>
          </p:cNvPr>
          <p:cNvSpPr txBox="1"/>
          <p:nvPr/>
        </p:nvSpPr>
        <p:spPr>
          <a:xfrm>
            <a:off x="3122269" y="2075542"/>
            <a:ext cx="906973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 WHAT I NEED TO CREATE MY LOGIN AND STUDENT ACCOUNT</a:t>
            </a:r>
          </a:p>
        </p:txBody>
      </p:sp>
      <p:sp>
        <p:nvSpPr>
          <p:cNvPr id="2330" name="TextBox 2329">
            <a:extLst>
              <a:ext uri="{FF2B5EF4-FFF2-40B4-BE49-F238E27FC236}">
                <a16:creationId xmlns:a16="http://schemas.microsoft.com/office/drawing/2014/main" id="{31179F05-18BA-40DB-9279-90D8B50A0357}"/>
              </a:ext>
            </a:extLst>
          </p:cNvPr>
          <p:cNvSpPr txBox="1"/>
          <p:nvPr/>
        </p:nvSpPr>
        <p:spPr>
          <a:xfrm>
            <a:off x="2496558" y="3412853"/>
            <a:ext cx="756184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a:buChar char="ü"/>
            </a:pPr>
            <a:r>
              <a:rPr lang="en-US" sz="2800" b="1" dirty="0">
                <a:cs typeface="Calibri"/>
              </a:rPr>
              <a:t>Computer</a:t>
            </a:r>
            <a:endParaRPr lang="en-US" dirty="0"/>
          </a:p>
          <a:p>
            <a:pPr marL="457200" indent="-457200">
              <a:buFont typeface="Wingdings"/>
              <a:buChar char="ü"/>
            </a:pPr>
            <a:r>
              <a:rPr lang="en-US" sz="2800" dirty="0">
                <a:cs typeface="Calibri"/>
              </a:rPr>
              <a:t> </a:t>
            </a:r>
            <a:r>
              <a:rPr lang="en-US" sz="2800" b="1" dirty="0">
                <a:cs typeface="Calibri"/>
              </a:rPr>
              <a:t>Email</a:t>
            </a:r>
            <a:r>
              <a:rPr lang="en-US" sz="2800" dirty="0">
                <a:cs typeface="Calibri"/>
              </a:rPr>
              <a:t> </a:t>
            </a:r>
            <a:r>
              <a:rPr lang="en-US" sz="2800" b="1" dirty="0">
                <a:cs typeface="Calibri"/>
              </a:rPr>
              <a:t>Account</a:t>
            </a:r>
          </a:p>
          <a:p>
            <a:pPr marL="457200" indent="-457200">
              <a:buFont typeface="Wingdings"/>
              <a:buChar char="ü"/>
            </a:pPr>
            <a:r>
              <a:rPr lang="en-US" sz="2800" dirty="0">
                <a:cs typeface="Calibri"/>
              </a:rPr>
              <a:t>Need to know the name of your </a:t>
            </a:r>
            <a:r>
              <a:rPr lang="en-US" sz="2800" b="1" dirty="0">
                <a:cs typeface="Calibri"/>
              </a:rPr>
              <a:t>school district </a:t>
            </a:r>
          </a:p>
          <a:p>
            <a:pPr marL="457200" indent="-457200">
              <a:buFont typeface="Wingdings"/>
              <a:buChar char="ü"/>
            </a:pPr>
            <a:r>
              <a:rPr lang="en-US" sz="2800" dirty="0">
                <a:cs typeface="Calibri"/>
              </a:rPr>
              <a:t>Need to know the name of your </a:t>
            </a:r>
            <a:r>
              <a:rPr lang="en-US" sz="2800" b="1" dirty="0">
                <a:cs typeface="Calibri"/>
              </a:rPr>
              <a:t>school</a:t>
            </a:r>
          </a:p>
        </p:txBody>
      </p:sp>
    </p:spTree>
    <p:extLst>
      <p:ext uri="{BB962C8B-B14F-4D97-AF65-F5344CB8AC3E}">
        <p14:creationId xmlns:p14="http://schemas.microsoft.com/office/powerpoint/2010/main" val="979915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2AD0D1-97E8-4E9B-B567-33E89EE8D8B8}"/>
              </a:ext>
            </a:extLst>
          </p:cNvPr>
          <p:cNvSpPr>
            <a:spLocks noGrp="1"/>
          </p:cNvSpPr>
          <p:nvPr>
            <p:ph type="title"/>
          </p:nvPr>
        </p:nvSpPr>
        <p:spPr>
          <a:xfrm>
            <a:off x="434975" y="23750"/>
            <a:ext cx="10515600" cy="989013"/>
          </a:xfrm>
        </p:spPr>
        <p:txBody>
          <a:bodyPr/>
          <a:lstStyle/>
          <a:p>
            <a:r>
              <a:rPr lang="en-US" dirty="0">
                <a:latin typeface="Calibri"/>
                <a:cs typeface="Calibri"/>
              </a:rPr>
              <a:t>Create Your Student Account</a:t>
            </a:r>
            <a:endParaRPr lang="en-US" dirty="0">
              <a:latin typeface="Calibri" panose="020F0502020204030204" pitchFamily="34" charset="0"/>
              <a:cs typeface="Calibri" panose="020F0502020204030204" pitchFamily="34" charset="0"/>
            </a:endParaRPr>
          </a:p>
        </p:txBody>
      </p:sp>
      <p:pic>
        <p:nvPicPr>
          <p:cNvPr id="7" name="Picture 6" descr="Advanced Opportunities logo">
            <a:extLst>
              <a:ext uri="{FF2B5EF4-FFF2-40B4-BE49-F238E27FC236}">
                <a16:creationId xmlns:a16="http://schemas.microsoft.com/office/drawing/2014/main" id="{45E6029E-6DE9-4441-AA22-578C423751DC}"/>
              </a:ext>
            </a:extLst>
          </p:cNvPr>
          <p:cNvPicPr>
            <a:picLocks noChangeAspect="1"/>
          </p:cNvPicPr>
          <p:nvPr/>
        </p:nvPicPr>
        <p:blipFill rotWithShape="1">
          <a:blip r:embed="rId3"/>
          <a:srcRect t="20823" b="20532"/>
          <a:stretch/>
        </p:blipFill>
        <p:spPr>
          <a:xfrm>
            <a:off x="8987567" y="5120286"/>
            <a:ext cx="2151831" cy="1213339"/>
          </a:xfrm>
          <a:prstGeom prst="rect">
            <a:avLst/>
          </a:prstGeom>
        </p:spPr>
      </p:pic>
      <p:sp>
        <p:nvSpPr>
          <p:cNvPr id="3" name="TextBox 2">
            <a:extLst>
              <a:ext uri="{FF2B5EF4-FFF2-40B4-BE49-F238E27FC236}">
                <a16:creationId xmlns:a16="http://schemas.microsoft.com/office/drawing/2014/main" id="{AE9C9A10-433B-429E-B44D-8595C6E87CC9}"/>
              </a:ext>
            </a:extLst>
          </p:cNvPr>
          <p:cNvSpPr txBox="1"/>
          <p:nvPr/>
        </p:nvSpPr>
        <p:spPr>
          <a:xfrm>
            <a:off x="1066378" y="1333113"/>
            <a:ext cx="328034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dirty="0">
                <a:cs typeface="Calibri"/>
              </a:rPr>
              <a:t>CREATE AN ACCOUNT</a:t>
            </a:r>
          </a:p>
        </p:txBody>
      </p:sp>
      <p:sp>
        <p:nvSpPr>
          <p:cNvPr id="2" name="TextBox 1">
            <a:extLst>
              <a:ext uri="{FF2B5EF4-FFF2-40B4-BE49-F238E27FC236}">
                <a16:creationId xmlns:a16="http://schemas.microsoft.com/office/drawing/2014/main" id="{1992444F-E010-46C5-B9B1-BB4F0C671BBA}"/>
              </a:ext>
            </a:extLst>
          </p:cNvPr>
          <p:cNvSpPr txBox="1"/>
          <p:nvPr/>
        </p:nvSpPr>
        <p:spPr>
          <a:xfrm>
            <a:off x="497265" y="2115128"/>
            <a:ext cx="6257101"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mj-lt"/>
              <a:buAutoNum type="arabicPeriod"/>
            </a:pPr>
            <a:r>
              <a:rPr lang="en-US" sz="2300" dirty="0">
                <a:cs typeface="Calibri"/>
              </a:rPr>
              <a:t>Go To Advanced Opportunities Website: </a:t>
            </a:r>
            <a:r>
              <a:rPr lang="en-US" sz="2300" u="sng" dirty="0">
                <a:ea typeface="+mn-lt"/>
                <a:cs typeface="+mn-lt"/>
                <a:hlinkClick r:id="rId4"/>
              </a:rPr>
              <a:t>https://advancedops.sde.idaho.gov/</a:t>
            </a:r>
            <a:endParaRPr lang="en-US" sz="2300" dirty="0">
              <a:ea typeface="+mn-lt"/>
              <a:cs typeface="+mn-lt"/>
            </a:endParaRPr>
          </a:p>
          <a:p>
            <a:pPr marL="457200" indent="-457200">
              <a:buFont typeface="+mj-lt"/>
              <a:buAutoNum type="arabicPeriod"/>
            </a:pPr>
            <a:endParaRPr lang="en-US" sz="2300" dirty="0">
              <a:ea typeface="+mn-lt"/>
              <a:cs typeface="+mn-lt"/>
            </a:endParaRPr>
          </a:p>
          <a:p>
            <a:pPr marL="457200" indent="-457200">
              <a:buFont typeface="+mj-lt"/>
              <a:buAutoNum type="arabicPeriod"/>
            </a:pPr>
            <a:r>
              <a:rPr lang="en-US" sz="2300" dirty="0">
                <a:ea typeface="+mn-lt"/>
                <a:cs typeface="+mn-lt"/>
              </a:rPr>
              <a:t>Choose </a:t>
            </a:r>
            <a:r>
              <a:rPr lang="en-US" sz="2300" b="1" dirty="0">
                <a:ea typeface="+mn-lt"/>
                <a:cs typeface="+mn-lt"/>
              </a:rPr>
              <a:t>“Create Account”</a:t>
            </a:r>
          </a:p>
          <a:p>
            <a:pPr marL="800100" lvl="1" indent="-342900">
              <a:buFont typeface="Arial" panose="020B0604020202020204" pitchFamily="34" charset="0"/>
              <a:buChar char="•"/>
            </a:pPr>
            <a:r>
              <a:rPr lang="en-US" sz="2300" dirty="0">
                <a:ea typeface="+mn-lt"/>
                <a:cs typeface="+mn-lt"/>
              </a:rPr>
              <a:t>	Type in information 	requested and select</a:t>
            </a:r>
            <a:r>
              <a:rPr lang="en-US" sz="2300" b="1" dirty="0">
                <a:ea typeface="+mn-lt"/>
                <a:cs typeface="+mn-lt"/>
              </a:rPr>
              <a:t> “Enroll New Student”</a:t>
            </a:r>
          </a:p>
          <a:p>
            <a:pPr marL="457200" indent="-457200">
              <a:buFont typeface="+mj-lt"/>
              <a:buAutoNum type="arabicPeriod"/>
            </a:pPr>
            <a:endParaRPr lang="en-US" sz="2300" dirty="0">
              <a:ea typeface="+mn-lt"/>
              <a:cs typeface="+mn-lt"/>
            </a:endParaRPr>
          </a:p>
          <a:p>
            <a:pPr marL="457200" indent="-457200">
              <a:buFont typeface="+mj-lt"/>
              <a:buAutoNum type="arabicPeriod"/>
            </a:pPr>
            <a:r>
              <a:rPr lang="en-US" sz="2300" dirty="0">
                <a:ea typeface="+mn-lt"/>
                <a:cs typeface="+mn-lt"/>
              </a:rPr>
              <a:t>Open your email you provided</a:t>
            </a:r>
          </a:p>
          <a:p>
            <a:pPr marL="800100" lvl="1" indent="-342900">
              <a:buFont typeface="Arial" panose="020B0604020202020204" pitchFamily="34" charset="0"/>
              <a:buChar char="•"/>
            </a:pPr>
            <a:r>
              <a:rPr lang="en-US" sz="2300" dirty="0">
                <a:ea typeface="+mn-lt"/>
                <a:cs typeface="+mn-lt"/>
              </a:rPr>
              <a:t>	Look for email from</a:t>
            </a:r>
            <a:r>
              <a:rPr lang="en-US" sz="2300" b="1" dirty="0">
                <a:ea typeface="+mn-lt"/>
                <a:cs typeface="+mn-lt"/>
              </a:rPr>
              <a:t> "No Reply“ </a:t>
            </a:r>
            <a:r>
              <a:rPr lang="en-US" sz="2300" dirty="0">
                <a:ea typeface="+mn-lt"/>
                <a:cs typeface="+mn-lt"/>
              </a:rPr>
              <a:t>and click on “</a:t>
            </a:r>
            <a:r>
              <a:rPr lang="en-US" sz="2300" b="1" dirty="0">
                <a:ea typeface="+mn-lt"/>
                <a:cs typeface="+mn-lt"/>
              </a:rPr>
              <a:t>Verify”</a:t>
            </a:r>
          </a:p>
          <a:p>
            <a:endParaRPr lang="en-US" dirty="0">
              <a:cs typeface="Calibri"/>
            </a:endParaRPr>
          </a:p>
        </p:txBody>
      </p:sp>
      <p:sp>
        <p:nvSpPr>
          <p:cNvPr id="2330" name="TextBox 2329">
            <a:extLst>
              <a:ext uri="{FF2B5EF4-FFF2-40B4-BE49-F238E27FC236}">
                <a16:creationId xmlns:a16="http://schemas.microsoft.com/office/drawing/2014/main" id="{31179F05-18BA-40DB-9279-90D8B50A0357}"/>
              </a:ext>
            </a:extLst>
          </p:cNvPr>
          <p:cNvSpPr txBox="1"/>
          <p:nvPr/>
        </p:nvSpPr>
        <p:spPr>
          <a:xfrm>
            <a:off x="6795007" y="1588563"/>
            <a:ext cx="5231893"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FF0000"/>
                </a:solidFill>
                <a:cs typeface="Calibri"/>
              </a:rPr>
              <a:t>Important:</a:t>
            </a:r>
            <a:endParaRPr lang="en-US" sz="2000" dirty="0">
              <a:solidFill>
                <a:srgbClr val="FF0000"/>
              </a:solidFill>
              <a:cs typeface="Calibri"/>
            </a:endParaRPr>
          </a:p>
          <a:p>
            <a:pPr marL="285750" indent="-285750">
              <a:buFont typeface="Wingdings"/>
              <a:buChar char="ü"/>
            </a:pPr>
            <a:r>
              <a:rPr lang="en-US" sz="2000" b="1" dirty="0">
                <a:cs typeface="Calibri"/>
              </a:rPr>
              <a:t>You are creating an account you will use during your high school and possibly college years.</a:t>
            </a:r>
          </a:p>
          <a:p>
            <a:pPr marL="285750" indent="-285750">
              <a:buFont typeface="Wingdings"/>
              <a:buChar char="ü"/>
            </a:pPr>
            <a:r>
              <a:rPr lang="en-US" sz="2000" b="1" dirty="0">
                <a:solidFill>
                  <a:schemeClr val="accent1">
                    <a:lumMod val="50000"/>
                  </a:schemeClr>
                </a:solidFill>
                <a:cs typeface="Calibri"/>
              </a:rPr>
              <a:t>Do not guess on your birth year and use your formal legal name.</a:t>
            </a:r>
          </a:p>
          <a:p>
            <a:pPr marL="285750" indent="-285750">
              <a:buFont typeface="Wingdings"/>
              <a:buChar char="ü"/>
            </a:pPr>
            <a:r>
              <a:rPr lang="en-US" sz="2000" b="1" dirty="0">
                <a:cs typeface="Calibri"/>
              </a:rPr>
              <a:t>You must remember your LOGIN information. Store it in a secure document.</a:t>
            </a:r>
          </a:p>
          <a:p>
            <a:pPr marL="285750" indent="-285750">
              <a:buFont typeface="Wingdings"/>
              <a:buChar char="ü"/>
            </a:pPr>
            <a:r>
              <a:rPr lang="en-US" sz="2000" b="1" dirty="0">
                <a:solidFill>
                  <a:schemeClr val="accent1">
                    <a:lumMod val="50000"/>
                  </a:schemeClr>
                </a:solidFill>
                <a:cs typeface="Calibri"/>
              </a:rPr>
              <a:t>It is recommended to use a personal email account (not school email). </a:t>
            </a:r>
          </a:p>
          <a:p>
            <a:endParaRPr lang="en-US" b="1" dirty="0">
              <a:cs typeface="Calibri"/>
            </a:endParaRPr>
          </a:p>
          <a:p>
            <a:endParaRPr lang="en-US" dirty="0">
              <a:cs typeface="Calibri"/>
            </a:endParaRPr>
          </a:p>
        </p:txBody>
      </p:sp>
    </p:spTree>
    <p:extLst>
      <p:ext uri="{BB962C8B-B14F-4D97-AF65-F5344CB8AC3E}">
        <p14:creationId xmlns:p14="http://schemas.microsoft.com/office/powerpoint/2010/main" val="2553955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DAB79-1278-4F40-9C51-5C2DA3B147C3}"/>
              </a:ext>
            </a:extLst>
          </p:cNvPr>
          <p:cNvSpPr>
            <a:spLocks noGrp="1"/>
          </p:cNvSpPr>
          <p:nvPr>
            <p:ph type="title"/>
          </p:nvPr>
        </p:nvSpPr>
        <p:spPr/>
        <p:txBody>
          <a:bodyPr/>
          <a:lstStyle/>
          <a:p>
            <a:r>
              <a:rPr lang="en-US" dirty="0"/>
              <a:t>Participation Form</a:t>
            </a:r>
          </a:p>
        </p:txBody>
      </p:sp>
      <p:sp>
        <p:nvSpPr>
          <p:cNvPr id="3" name="Content Placeholder 2">
            <a:extLst>
              <a:ext uri="{FF2B5EF4-FFF2-40B4-BE49-F238E27FC236}">
                <a16:creationId xmlns:a16="http://schemas.microsoft.com/office/drawing/2014/main" id="{DFB15158-B008-4829-9BE9-8C86C86F71B9}"/>
              </a:ext>
            </a:extLst>
          </p:cNvPr>
          <p:cNvSpPr>
            <a:spLocks noGrp="1"/>
          </p:cNvSpPr>
          <p:nvPr>
            <p:ph idx="13"/>
          </p:nvPr>
        </p:nvSpPr>
        <p:spPr>
          <a:xfrm>
            <a:off x="751112" y="1340124"/>
            <a:ext cx="5551214" cy="4351338"/>
          </a:xfrm>
        </p:spPr>
        <p:txBody>
          <a:bodyPr/>
          <a:lstStyle/>
          <a:p>
            <a:pPr marL="0" indent="0">
              <a:buNone/>
            </a:pPr>
            <a:r>
              <a:rPr lang="en-US" sz="2300" b="1" dirty="0">
                <a:ea typeface="+mn-lt"/>
                <a:cs typeface="+mn-lt"/>
              </a:rPr>
              <a:t>Sign Participation Form</a:t>
            </a:r>
            <a:r>
              <a:rPr lang="en-US" sz="2300" dirty="0">
                <a:ea typeface="+mn-lt"/>
                <a:cs typeface="+mn-lt"/>
              </a:rPr>
              <a:t> (both student and parent/guardian)</a:t>
            </a:r>
          </a:p>
          <a:p>
            <a:pPr marL="0" indent="0">
              <a:buNone/>
            </a:pPr>
            <a:endParaRPr lang="en-US" sz="2300" dirty="0">
              <a:ea typeface="+mn-lt"/>
              <a:cs typeface="+mn-lt"/>
            </a:endParaRPr>
          </a:p>
          <a:p>
            <a:pPr marL="0" indent="0">
              <a:buNone/>
            </a:pPr>
            <a:endParaRPr lang="en-US" sz="2300" dirty="0">
              <a:ea typeface="+mn-lt"/>
              <a:cs typeface="+mn-lt"/>
            </a:endParaRPr>
          </a:p>
          <a:p>
            <a:pPr marL="0" indent="0">
              <a:buNone/>
            </a:pPr>
            <a:endParaRPr lang="en-US" sz="2300" dirty="0">
              <a:ea typeface="+mn-lt"/>
              <a:cs typeface="+mn-lt"/>
            </a:endParaRPr>
          </a:p>
          <a:p>
            <a:pPr marL="0" indent="0">
              <a:buNone/>
            </a:pPr>
            <a:r>
              <a:rPr lang="en-US" sz="2300" b="1" dirty="0">
                <a:ea typeface="+mn-lt"/>
                <a:cs typeface="+mn-lt"/>
              </a:rPr>
              <a:t>Return signed form</a:t>
            </a:r>
            <a:r>
              <a:rPr lang="en-US" sz="2300" dirty="0">
                <a:ea typeface="+mn-lt"/>
                <a:cs typeface="+mn-lt"/>
              </a:rPr>
              <a:t> to the school Advanced Opportunities Designee</a:t>
            </a:r>
          </a:p>
          <a:p>
            <a:pPr marL="0" indent="0">
              <a:buNone/>
            </a:pPr>
            <a:endParaRPr lang="en-US" dirty="0"/>
          </a:p>
        </p:txBody>
      </p:sp>
      <p:pic>
        <p:nvPicPr>
          <p:cNvPr id="4" name="Picture 3" descr="Advanced Opportunities Participation Form">
            <a:extLst>
              <a:ext uri="{FF2B5EF4-FFF2-40B4-BE49-F238E27FC236}">
                <a16:creationId xmlns:a16="http://schemas.microsoft.com/office/drawing/2014/main" id="{DA4990EB-7CC5-4823-8645-17B68745F1E8}"/>
              </a:ext>
            </a:extLst>
          </p:cNvPr>
          <p:cNvPicPr>
            <a:picLocks noChangeAspect="1"/>
          </p:cNvPicPr>
          <p:nvPr/>
        </p:nvPicPr>
        <p:blipFill>
          <a:blip r:embed="rId3"/>
          <a:stretch>
            <a:fillRect/>
          </a:stretch>
        </p:blipFill>
        <p:spPr>
          <a:xfrm>
            <a:off x="6849355" y="1108417"/>
            <a:ext cx="4371975" cy="5524500"/>
          </a:xfrm>
          <a:prstGeom prst="rect">
            <a:avLst/>
          </a:prstGeom>
        </p:spPr>
      </p:pic>
    </p:spTree>
    <p:extLst>
      <p:ext uri="{BB962C8B-B14F-4D97-AF65-F5344CB8AC3E}">
        <p14:creationId xmlns:p14="http://schemas.microsoft.com/office/powerpoint/2010/main" val="1320417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8993B8-B83E-414C-A904-0BE77161842F}"/>
              </a:ext>
            </a:extLst>
          </p:cNvPr>
          <p:cNvSpPr>
            <a:spLocks noGrp="1"/>
          </p:cNvSpPr>
          <p:nvPr>
            <p:ph type="title"/>
          </p:nvPr>
        </p:nvSpPr>
        <p:spPr/>
        <p:txBody>
          <a:bodyPr/>
          <a:lstStyle/>
          <a:p>
            <a:r>
              <a:rPr lang="en-US" dirty="0"/>
              <a:t>School Approval</a:t>
            </a:r>
          </a:p>
        </p:txBody>
      </p:sp>
      <p:sp>
        <p:nvSpPr>
          <p:cNvPr id="2" name="Content Placeholder 1">
            <a:extLst>
              <a:ext uri="{FF2B5EF4-FFF2-40B4-BE49-F238E27FC236}">
                <a16:creationId xmlns:a16="http://schemas.microsoft.com/office/drawing/2014/main" id="{A21F7020-11C6-4D54-BA73-BBB010655588}"/>
              </a:ext>
            </a:extLst>
          </p:cNvPr>
          <p:cNvSpPr>
            <a:spLocks noGrp="1"/>
          </p:cNvSpPr>
          <p:nvPr>
            <p:ph idx="13"/>
          </p:nvPr>
        </p:nvSpPr>
        <p:spPr>
          <a:xfrm>
            <a:off x="742320" y="1253331"/>
            <a:ext cx="10515600" cy="4351338"/>
          </a:xfrm>
        </p:spPr>
        <p:txBody>
          <a:bodyPr/>
          <a:lstStyle/>
          <a:p>
            <a:r>
              <a:rPr lang="en-US" dirty="0"/>
              <a:t>Once account is created and verified, a school will need to approve and grant access. </a:t>
            </a:r>
          </a:p>
        </p:txBody>
      </p:sp>
      <p:pic>
        <p:nvPicPr>
          <p:cNvPr id="12" name="Picture 11" descr="school">
            <a:extLst>
              <a:ext uri="{FF2B5EF4-FFF2-40B4-BE49-F238E27FC236}">
                <a16:creationId xmlns:a16="http://schemas.microsoft.com/office/drawing/2014/main" id="{3F9F47DB-F2B0-42C6-80EA-ED15C795C55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447907" y="3525769"/>
            <a:ext cx="4314663" cy="2211265"/>
          </a:xfrm>
          <a:prstGeom prst="rect">
            <a:avLst/>
          </a:prstGeom>
        </p:spPr>
      </p:pic>
      <p:pic>
        <p:nvPicPr>
          <p:cNvPr id="14" name="Picture 13" descr="check mark">
            <a:extLst>
              <a:ext uri="{FF2B5EF4-FFF2-40B4-BE49-F238E27FC236}">
                <a16:creationId xmlns:a16="http://schemas.microsoft.com/office/drawing/2014/main" id="{42C8984A-1CB0-41EB-944C-EB0B1FCE036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117418" y="2419985"/>
            <a:ext cx="3626675" cy="3449414"/>
          </a:xfrm>
          <a:prstGeom prst="rect">
            <a:avLst/>
          </a:prstGeom>
        </p:spPr>
      </p:pic>
    </p:spTree>
    <p:extLst>
      <p:ext uri="{BB962C8B-B14F-4D97-AF65-F5344CB8AC3E}">
        <p14:creationId xmlns:p14="http://schemas.microsoft.com/office/powerpoint/2010/main" val="4036750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2AD0D1-97E8-4E9B-B567-33E89EE8D8B8}"/>
              </a:ext>
            </a:extLst>
          </p:cNvPr>
          <p:cNvSpPr>
            <a:spLocks noGrp="1"/>
          </p:cNvSpPr>
          <p:nvPr>
            <p:ph type="title"/>
          </p:nvPr>
        </p:nvSpPr>
        <p:spPr>
          <a:xfrm>
            <a:off x="434975" y="23750"/>
            <a:ext cx="10515600" cy="989013"/>
          </a:xfrm>
        </p:spPr>
        <p:txBody>
          <a:bodyPr/>
          <a:lstStyle/>
          <a:p>
            <a:r>
              <a:rPr lang="en-US" dirty="0">
                <a:latin typeface="Calibri"/>
                <a:cs typeface="Calibri"/>
              </a:rPr>
              <a:t>Utilizing the Funding</a:t>
            </a:r>
          </a:p>
        </p:txBody>
      </p:sp>
      <p:pic>
        <p:nvPicPr>
          <p:cNvPr id="7" name="Picture 6" descr="Advanced Opportunities logo">
            <a:extLst>
              <a:ext uri="{FF2B5EF4-FFF2-40B4-BE49-F238E27FC236}">
                <a16:creationId xmlns:a16="http://schemas.microsoft.com/office/drawing/2014/main" id="{0BBDAFF7-5731-4369-A1F1-C019922AFAC7}"/>
              </a:ext>
            </a:extLst>
          </p:cNvPr>
          <p:cNvPicPr>
            <a:picLocks noChangeAspect="1"/>
          </p:cNvPicPr>
          <p:nvPr/>
        </p:nvPicPr>
        <p:blipFill rotWithShape="1">
          <a:blip r:embed="rId3"/>
          <a:srcRect t="20823" b="20532"/>
          <a:stretch/>
        </p:blipFill>
        <p:spPr>
          <a:xfrm>
            <a:off x="344728" y="1181332"/>
            <a:ext cx="2151831" cy="1213339"/>
          </a:xfrm>
          <a:prstGeom prst="rect">
            <a:avLst/>
          </a:prstGeom>
        </p:spPr>
      </p:pic>
      <p:sp>
        <p:nvSpPr>
          <p:cNvPr id="3" name="TextBox 2">
            <a:extLst>
              <a:ext uri="{FF2B5EF4-FFF2-40B4-BE49-F238E27FC236}">
                <a16:creationId xmlns:a16="http://schemas.microsoft.com/office/drawing/2014/main" id="{AE9C9A10-433B-429E-B44D-8595C6E87CC9}"/>
              </a:ext>
            </a:extLst>
          </p:cNvPr>
          <p:cNvSpPr txBox="1"/>
          <p:nvPr/>
        </p:nvSpPr>
        <p:spPr>
          <a:xfrm>
            <a:off x="2657779" y="1427524"/>
            <a:ext cx="8828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 </a:t>
            </a:r>
            <a:r>
              <a:rPr lang="en-US" sz="2800" b="1" dirty="0">
                <a:ea typeface="+mn-lt"/>
                <a:cs typeface="Calibri"/>
              </a:rPr>
              <a:t>READY TO REQUEST FUNDING  </a:t>
            </a:r>
            <a:endParaRPr lang="en-US" sz="2000">
              <a:ea typeface="+mn-lt"/>
              <a:cs typeface="Calibri"/>
            </a:endParaRPr>
          </a:p>
        </p:txBody>
      </p:sp>
      <p:sp>
        <p:nvSpPr>
          <p:cNvPr id="2" name="TextBox 1">
            <a:extLst>
              <a:ext uri="{FF2B5EF4-FFF2-40B4-BE49-F238E27FC236}">
                <a16:creationId xmlns:a16="http://schemas.microsoft.com/office/drawing/2014/main" id="{1992444F-E010-46C5-B9B1-BB4F0C671BBA}"/>
              </a:ext>
            </a:extLst>
          </p:cNvPr>
          <p:cNvSpPr txBox="1"/>
          <p:nvPr/>
        </p:nvSpPr>
        <p:spPr>
          <a:xfrm>
            <a:off x="434975" y="2394671"/>
            <a:ext cx="696047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C00000"/>
                </a:solidFill>
                <a:cs typeface="Calibri"/>
              </a:rPr>
              <a:t>Make appointment with school counselor/college &amp; career advisor prior to requesting funding for classes. Classes/Exams should be part of your overall career pathway plan.</a:t>
            </a:r>
            <a:endParaRPr lang="en-US" dirty="0"/>
          </a:p>
          <a:p>
            <a:endParaRPr lang="en-US" i="1" dirty="0">
              <a:cs typeface="Calibri"/>
            </a:endParaRPr>
          </a:p>
          <a:p>
            <a:r>
              <a:rPr lang="en-US" sz="2400" i="1" dirty="0">
                <a:cs typeface="Calibri"/>
              </a:rPr>
              <a:t>Request Funding</a:t>
            </a:r>
          </a:p>
          <a:p>
            <a:pPr marL="285750" indent="-285750">
              <a:buFont typeface="Arial"/>
              <a:buChar char="•"/>
            </a:pPr>
            <a:r>
              <a:rPr lang="en-US" sz="2400" u="sng" dirty="0">
                <a:ea typeface="+mn-lt"/>
                <a:cs typeface="+mn-lt"/>
                <a:hlinkClick r:id="rId4"/>
              </a:rPr>
              <a:t>https://advancedops.sde.idaho.gov/</a:t>
            </a:r>
            <a:endParaRPr lang="en-US" sz="2400" dirty="0">
              <a:ea typeface="+mn-lt"/>
              <a:cs typeface="+mn-lt"/>
            </a:endParaRPr>
          </a:p>
          <a:p>
            <a:pPr marL="285750" indent="-285750">
              <a:buFont typeface="Arial"/>
              <a:buChar char="•"/>
            </a:pPr>
            <a:r>
              <a:rPr lang="en-US" sz="2400" dirty="0">
                <a:ea typeface="+mn-lt"/>
                <a:cs typeface="+mn-lt"/>
              </a:rPr>
              <a:t>Select </a:t>
            </a:r>
            <a:r>
              <a:rPr lang="en-US" sz="2400" b="1" dirty="0">
                <a:ea typeface="+mn-lt"/>
                <a:cs typeface="+mn-lt"/>
              </a:rPr>
              <a:t>“Login”</a:t>
            </a:r>
          </a:p>
          <a:p>
            <a:pPr marL="742950" lvl="1" indent="-285750">
              <a:buFont typeface="Arial"/>
              <a:buChar char="•"/>
            </a:pPr>
            <a:r>
              <a:rPr lang="en-US" sz="2400" dirty="0">
                <a:ea typeface="+mn-lt"/>
                <a:cs typeface="+mn-lt"/>
              </a:rPr>
              <a:t>Select “</a:t>
            </a:r>
            <a:r>
              <a:rPr lang="en-US" sz="2400" b="1" dirty="0">
                <a:ea typeface="+mn-lt"/>
                <a:cs typeface="+mn-lt"/>
              </a:rPr>
              <a:t>Request Funding</a:t>
            </a:r>
            <a:r>
              <a:rPr lang="en-US" sz="2400" dirty="0">
                <a:ea typeface="+mn-lt"/>
                <a:cs typeface="+mn-lt"/>
              </a:rPr>
              <a:t>”</a:t>
            </a:r>
          </a:p>
          <a:p>
            <a:pPr marL="742950" lvl="1" indent="-285750">
              <a:buFont typeface="Arial"/>
              <a:buChar char="•"/>
            </a:pPr>
            <a:r>
              <a:rPr lang="en-US" sz="2400" dirty="0">
                <a:ea typeface="+mn-lt"/>
                <a:cs typeface="+mn-lt"/>
              </a:rPr>
              <a:t>Talk to your Advanced Opportunities Designee with any questions</a:t>
            </a:r>
          </a:p>
          <a:p>
            <a:pPr marL="742950" lvl="1" indent="-285750">
              <a:buFont typeface="Arial"/>
              <a:buChar char="•"/>
            </a:pPr>
            <a:endParaRPr lang="en-US" dirty="0">
              <a:ea typeface="+mn-lt"/>
              <a:cs typeface="+mn-lt"/>
            </a:endParaRPr>
          </a:p>
          <a:p>
            <a:pPr marL="742950" lvl="1" indent="-285750">
              <a:buFont typeface="Arial"/>
              <a:buChar char="•"/>
            </a:pPr>
            <a:endParaRPr lang="en-US" dirty="0">
              <a:ea typeface="+mn-lt"/>
              <a:cs typeface="+mn-lt"/>
            </a:endParaRPr>
          </a:p>
          <a:p>
            <a:pPr marL="285750" indent="-285750">
              <a:buFont typeface="Arial"/>
              <a:buChar char="•"/>
            </a:pPr>
            <a:endParaRPr lang="en-US" dirty="0">
              <a:ea typeface="+mn-lt"/>
              <a:cs typeface="+mn-lt"/>
            </a:endParaRPr>
          </a:p>
          <a:p>
            <a:endParaRPr lang="en-US" dirty="0">
              <a:cs typeface="Calibri"/>
            </a:endParaRPr>
          </a:p>
        </p:txBody>
      </p:sp>
      <p:sp>
        <p:nvSpPr>
          <p:cNvPr id="2330" name="TextBox 2329">
            <a:extLst>
              <a:ext uri="{FF2B5EF4-FFF2-40B4-BE49-F238E27FC236}">
                <a16:creationId xmlns:a16="http://schemas.microsoft.com/office/drawing/2014/main" id="{31179F05-18BA-40DB-9279-90D8B50A0357}"/>
              </a:ext>
            </a:extLst>
          </p:cNvPr>
          <p:cNvSpPr txBox="1"/>
          <p:nvPr/>
        </p:nvSpPr>
        <p:spPr>
          <a:xfrm>
            <a:off x="8361129" y="1758202"/>
            <a:ext cx="3639058" cy="49859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dirty="0">
              <a:cs typeface="Calibri"/>
            </a:endParaRPr>
          </a:p>
          <a:p>
            <a:r>
              <a:rPr lang="en-US" sz="2000" b="1" dirty="0">
                <a:cs typeface="Calibri"/>
              </a:rPr>
              <a:t>YOU WILL NEED TO KNOW:</a:t>
            </a:r>
          </a:p>
          <a:p>
            <a:pPr marL="285750" indent="-285750">
              <a:buFont typeface="Wingdings"/>
              <a:buChar char="ü"/>
            </a:pPr>
            <a:r>
              <a:rPr lang="en-US" sz="2000" dirty="0">
                <a:cs typeface="Calibri"/>
              </a:rPr>
              <a:t>Name of your </a:t>
            </a:r>
            <a:r>
              <a:rPr lang="en-US" sz="2000" b="1" dirty="0">
                <a:cs typeface="Calibri"/>
              </a:rPr>
              <a:t>school district</a:t>
            </a:r>
          </a:p>
          <a:p>
            <a:pPr marL="285750" indent="-285750">
              <a:buFont typeface="Wingdings"/>
              <a:buChar char="ü"/>
            </a:pPr>
            <a:r>
              <a:rPr lang="en-US" sz="2000" dirty="0">
                <a:solidFill>
                  <a:schemeClr val="accent1">
                    <a:lumMod val="50000"/>
                  </a:schemeClr>
                </a:solidFill>
                <a:cs typeface="Calibri"/>
              </a:rPr>
              <a:t>Name of your </a:t>
            </a:r>
            <a:r>
              <a:rPr lang="en-US" sz="2000" b="1" dirty="0">
                <a:solidFill>
                  <a:schemeClr val="accent1">
                    <a:lumMod val="50000"/>
                  </a:schemeClr>
                </a:solidFill>
                <a:cs typeface="Calibri"/>
              </a:rPr>
              <a:t>school</a:t>
            </a:r>
          </a:p>
          <a:p>
            <a:pPr marL="285750" indent="-285750">
              <a:buFont typeface="Wingdings"/>
              <a:buChar char="ü"/>
            </a:pPr>
            <a:r>
              <a:rPr lang="en-US" sz="2000" dirty="0">
                <a:cs typeface="Calibri"/>
              </a:rPr>
              <a:t>Name of </a:t>
            </a:r>
            <a:r>
              <a:rPr lang="en-US" sz="2000" b="1" dirty="0">
                <a:cs typeface="Calibri"/>
              </a:rPr>
              <a:t>county </a:t>
            </a:r>
            <a:r>
              <a:rPr lang="en-US" sz="2000" dirty="0">
                <a:cs typeface="Calibri"/>
              </a:rPr>
              <a:t>you live in, not where school is located</a:t>
            </a:r>
          </a:p>
          <a:p>
            <a:pPr marL="285750" indent="-285750">
              <a:buFont typeface="Wingdings"/>
              <a:buChar char="ü"/>
            </a:pPr>
            <a:r>
              <a:rPr lang="en-US" sz="2000" b="1" dirty="0">
                <a:solidFill>
                  <a:schemeClr val="accent1">
                    <a:lumMod val="50000"/>
                  </a:schemeClr>
                </a:solidFill>
                <a:cs typeface="Calibri"/>
              </a:rPr>
              <a:t>EDUID # </a:t>
            </a:r>
            <a:r>
              <a:rPr lang="en-US" sz="2000" dirty="0">
                <a:solidFill>
                  <a:schemeClr val="accent1">
                    <a:lumMod val="50000"/>
                  </a:schemeClr>
                </a:solidFill>
                <a:cs typeface="Calibri"/>
              </a:rPr>
              <a:t>(your Advanced Opportunities Designee can give you this)</a:t>
            </a:r>
          </a:p>
          <a:p>
            <a:pPr marL="285750" indent="-285750">
              <a:buFont typeface="Wingdings"/>
              <a:buChar char="ü"/>
            </a:pPr>
            <a:r>
              <a:rPr lang="en-US" sz="2000" dirty="0">
                <a:cs typeface="Calibri"/>
              </a:rPr>
              <a:t>If you do not see your class choice, notify your school Advanced Opportunities Designee. They may need to load them into your school options.  Do not create your own names for classes.</a:t>
            </a:r>
          </a:p>
        </p:txBody>
      </p:sp>
    </p:spTree>
    <p:extLst>
      <p:ext uri="{BB962C8B-B14F-4D97-AF65-F5344CB8AC3E}">
        <p14:creationId xmlns:p14="http://schemas.microsoft.com/office/powerpoint/2010/main" val="3373194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2AD0D1-97E8-4E9B-B567-33E89EE8D8B8}"/>
              </a:ext>
            </a:extLst>
          </p:cNvPr>
          <p:cNvSpPr>
            <a:spLocks noGrp="1"/>
          </p:cNvSpPr>
          <p:nvPr>
            <p:ph type="title"/>
          </p:nvPr>
        </p:nvSpPr>
        <p:spPr>
          <a:xfrm>
            <a:off x="434975" y="23750"/>
            <a:ext cx="10515600" cy="989013"/>
          </a:xfrm>
        </p:spPr>
        <p:txBody>
          <a:bodyPr/>
          <a:lstStyle/>
          <a:p>
            <a:r>
              <a:rPr lang="en-US" dirty="0">
                <a:latin typeface="Calibri"/>
                <a:cs typeface="Calibri"/>
              </a:rPr>
              <a:t>Tracking Your Education</a:t>
            </a:r>
            <a:endParaRPr lang="en-US" dirty="0">
              <a:latin typeface="Calibri" panose="020F0502020204030204" pitchFamily="34" charset="0"/>
              <a:cs typeface="Calibri" panose="020F0502020204030204" pitchFamily="34" charset="0"/>
            </a:endParaRPr>
          </a:p>
        </p:txBody>
      </p:sp>
      <p:pic>
        <p:nvPicPr>
          <p:cNvPr id="7" name="Picture 6" descr="Advanced Opportunities logo">
            <a:extLst>
              <a:ext uri="{FF2B5EF4-FFF2-40B4-BE49-F238E27FC236}">
                <a16:creationId xmlns:a16="http://schemas.microsoft.com/office/drawing/2014/main" id="{70989C15-A0B4-46D1-A2C5-CBB8DBEE7FA1}"/>
              </a:ext>
            </a:extLst>
          </p:cNvPr>
          <p:cNvPicPr>
            <a:picLocks noChangeAspect="1"/>
          </p:cNvPicPr>
          <p:nvPr/>
        </p:nvPicPr>
        <p:blipFill rotWithShape="1">
          <a:blip r:embed="rId3"/>
          <a:srcRect t="20823" b="20532"/>
          <a:stretch/>
        </p:blipFill>
        <p:spPr>
          <a:xfrm>
            <a:off x="344728" y="1181332"/>
            <a:ext cx="2151831" cy="1213339"/>
          </a:xfrm>
          <a:prstGeom prst="rect">
            <a:avLst/>
          </a:prstGeom>
        </p:spPr>
      </p:pic>
      <p:sp>
        <p:nvSpPr>
          <p:cNvPr id="4" name="TextBox 3">
            <a:extLst>
              <a:ext uri="{FF2B5EF4-FFF2-40B4-BE49-F238E27FC236}">
                <a16:creationId xmlns:a16="http://schemas.microsoft.com/office/drawing/2014/main" id="{25DB1511-2F6C-442E-AD3A-CACBEB571C86}"/>
              </a:ext>
            </a:extLst>
          </p:cNvPr>
          <p:cNvSpPr txBox="1"/>
          <p:nvPr/>
        </p:nvSpPr>
        <p:spPr>
          <a:xfrm>
            <a:off x="796004" y="2908609"/>
            <a:ext cx="352420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View Funding Information</a:t>
            </a:r>
            <a:endParaRPr lang="en-US" sz="2400" b="1" dirty="0">
              <a:cs typeface="Calibri"/>
            </a:endParaRPr>
          </a:p>
          <a:p>
            <a:pPr marL="285750" indent="-285750">
              <a:buFont typeface="Wingdings"/>
              <a:buChar char="ü"/>
            </a:pPr>
            <a:r>
              <a:rPr lang="en-US" sz="2400" dirty="0">
                <a:solidFill>
                  <a:schemeClr val="accent1">
                    <a:lumMod val="50000"/>
                  </a:schemeClr>
                </a:solidFill>
                <a:cs typeface="Calibri" panose="020F0502020204030204"/>
              </a:rPr>
              <a:t>University Courses</a:t>
            </a:r>
          </a:p>
          <a:p>
            <a:pPr marL="285750" indent="-285750">
              <a:buFont typeface="Wingdings"/>
              <a:buChar char="ü"/>
            </a:pPr>
            <a:r>
              <a:rPr lang="en-US" sz="2400" dirty="0">
                <a:solidFill>
                  <a:schemeClr val="accent1">
                    <a:lumMod val="50000"/>
                  </a:schemeClr>
                </a:solidFill>
                <a:cs typeface="Calibri" panose="020F0502020204030204"/>
              </a:rPr>
              <a:t> Exams</a:t>
            </a:r>
          </a:p>
          <a:p>
            <a:pPr marL="285750" indent="-285750">
              <a:buFont typeface="Wingdings"/>
              <a:buChar char="ü"/>
            </a:pPr>
            <a:r>
              <a:rPr lang="en-US" sz="2400" dirty="0">
                <a:solidFill>
                  <a:schemeClr val="accent1">
                    <a:lumMod val="50000"/>
                  </a:schemeClr>
                </a:solidFill>
                <a:cs typeface="Calibri" panose="020F0502020204030204"/>
              </a:rPr>
              <a:t>High school credits </a:t>
            </a:r>
          </a:p>
          <a:p>
            <a:pPr marL="285750" indent="-285750">
              <a:buFont typeface="Wingdings"/>
              <a:buChar char="ü"/>
            </a:pPr>
            <a:r>
              <a:rPr lang="en-US" sz="2400" dirty="0">
                <a:solidFill>
                  <a:schemeClr val="accent1">
                    <a:lumMod val="50000"/>
                  </a:schemeClr>
                </a:solidFill>
                <a:cs typeface="Calibri" panose="020F0502020204030204"/>
              </a:rPr>
              <a:t>Money Available</a:t>
            </a:r>
          </a:p>
        </p:txBody>
      </p:sp>
      <p:sp>
        <p:nvSpPr>
          <p:cNvPr id="2" name="TextBox 1">
            <a:extLst>
              <a:ext uri="{FF2B5EF4-FFF2-40B4-BE49-F238E27FC236}">
                <a16:creationId xmlns:a16="http://schemas.microsoft.com/office/drawing/2014/main" id="{1992444F-E010-46C5-B9B1-BB4F0C671BBA}"/>
              </a:ext>
            </a:extLst>
          </p:cNvPr>
          <p:cNvSpPr txBox="1"/>
          <p:nvPr/>
        </p:nvSpPr>
        <p:spPr>
          <a:xfrm>
            <a:off x="4320206" y="1446670"/>
            <a:ext cx="7582269"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a:p>
            <a:endParaRPr lang="en-US" sz="3200" dirty="0">
              <a:cs typeface="Calibri"/>
            </a:endParaRPr>
          </a:p>
          <a:p>
            <a:r>
              <a:rPr lang="en-US" sz="3200" i="1" dirty="0">
                <a:cs typeface="Calibri"/>
              </a:rPr>
              <a:t>View Account Details</a:t>
            </a:r>
          </a:p>
          <a:p>
            <a:pPr marL="285750" indent="-285750">
              <a:buFont typeface="Arial"/>
              <a:buChar char="•"/>
            </a:pPr>
            <a:r>
              <a:rPr lang="en-US" sz="3200" u="sng" dirty="0">
                <a:ea typeface="+mn-lt"/>
                <a:cs typeface="+mn-lt"/>
                <a:hlinkClick r:id="rId4"/>
              </a:rPr>
              <a:t>https://advancedops.sde.idaho.gov/</a:t>
            </a:r>
            <a:endParaRPr lang="en-US" sz="3200" dirty="0">
              <a:ea typeface="+mn-lt"/>
              <a:cs typeface="+mn-lt"/>
            </a:endParaRPr>
          </a:p>
          <a:p>
            <a:pPr marL="285750" indent="-285750">
              <a:buFont typeface="Arial"/>
              <a:buChar char="•"/>
            </a:pPr>
            <a:r>
              <a:rPr lang="en-US" sz="3200" dirty="0">
                <a:ea typeface="+mn-lt"/>
                <a:cs typeface="+mn-lt"/>
              </a:rPr>
              <a:t>Select</a:t>
            </a:r>
            <a:r>
              <a:rPr lang="en-US" sz="3200" b="1" dirty="0">
                <a:ea typeface="+mn-lt"/>
                <a:cs typeface="+mn-lt"/>
              </a:rPr>
              <a:t> “Login”</a:t>
            </a:r>
          </a:p>
          <a:p>
            <a:pPr marL="285750" indent="-285750">
              <a:buFont typeface="Arial"/>
              <a:buChar char="•"/>
            </a:pPr>
            <a:r>
              <a:rPr lang="en-US" sz="3200" dirty="0">
                <a:ea typeface="+mn-lt"/>
                <a:cs typeface="+mn-lt"/>
              </a:rPr>
              <a:t>Select  </a:t>
            </a:r>
            <a:r>
              <a:rPr lang="en-US" sz="3200" b="1" dirty="0">
                <a:ea typeface="+mn-lt"/>
                <a:cs typeface="+mn-lt"/>
              </a:rPr>
              <a:t>“Course Submissions” </a:t>
            </a:r>
            <a:r>
              <a:rPr lang="en-US" sz="3200" dirty="0">
                <a:ea typeface="+mn-lt"/>
                <a:cs typeface="+mn-lt"/>
              </a:rPr>
              <a:t>or </a:t>
            </a:r>
            <a:r>
              <a:rPr lang="en-US" sz="3200" b="1" dirty="0">
                <a:ea typeface="+mn-lt"/>
                <a:cs typeface="+mn-lt"/>
              </a:rPr>
              <a:t>“Exam Submissions”</a:t>
            </a:r>
          </a:p>
          <a:p>
            <a:pPr marL="285750" indent="-285750">
              <a:buFont typeface="Arial"/>
              <a:buChar char="•"/>
            </a:pPr>
            <a:r>
              <a:rPr lang="en-US" sz="3200" dirty="0">
                <a:ea typeface="+mn-lt"/>
                <a:cs typeface="+mn-lt"/>
              </a:rPr>
              <a:t>Select</a:t>
            </a:r>
            <a:r>
              <a:rPr lang="en-US" sz="3200" b="1" dirty="0">
                <a:ea typeface="+mn-lt"/>
                <a:cs typeface="+mn-lt"/>
              </a:rPr>
              <a:t> “Funding Details”</a:t>
            </a:r>
            <a:endParaRPr lang="en-US" sz="3200" dirty="0">
              <a:ea typeface="+mn-lt"/>
              <a:cs typeface="+mn-lt"/>
            </a:endParaRPr>
          </a:p>
          <a:p>
            <a:pPr marL="285750" indent="-285750">
              <a:buFont typeface="Arial"/>
              <a:buChar char="•"/>
            </a:pPr>
            <a:endParaRPr lang="en-US" dirty="0">
              <a:ea typeface="+mn-lt"/>
              <a:cs typeface="+mn-lt"/>
            </a:endParaRPr>
          </a:p>
          <a:p>
            <a:endParaRPr lang="en-US" dirty="0">
              <a:cs typeface="Calibri"/>
            </a:endParaRPr>
          </a:p>
        </p:txBody>
      </p:sp>
    </p:spTree>
    <p:extLst>
      <p:ext uri="{BB962C8B-B14F-4D97-AF65-F5344CB8AC3E}">
        <p14:creationId xmlns:p14="http://schemas.microsoft.com/office/powerpoint/2010/main" val="390466883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2AD0D1-97E8-4E9B-B567-33E89EE8D8B8}"/>
              </a:ext>
            </a:extLst>
          </p:cNvPr>
          <p:cNvSpPr>
            <a:spLocks noGrp="1"/>
          </p:cNvSpPr>
          <p:nvPr>
            <p:ph type="title"/>
          </p:nvPr>
        </p:nvSpPr>
        <p:spPr>
          <a:xfrm>
            <a:off x="434975" y="23750"/>
            <a:ext cx="10515600" cy="989013"/>
          </a:xfrm>
        </p:spPr>
        <p:txBody>
          <a:bodyPr/>
          <a:lstStyle/>
          <a:p>
            <a:r>
              <a:rPr lang="en-US" dirty="0">
                <a:latin typeface="Calibri"/>
                <a:cs typeface="Calibri"/>
              </a:rPr>
              <a:t>Even More Opportunity!</a:t>
            </a:r>
            <a:endParaRPr lang="en-US" dirty="0">
              <a:latin typeface="Calibri" panose="020F0502020204030204" pitchFamily="34" charset="0"/>
              <a:cs typeface="Calibri" panose="020F0502020204030204" pitchFamily="34" charset="0"/>
            </a:endParaRPr>
          </a:p>
        </p:txBody>
      </p:sp>
      <p:pic>
        <p:nvPicPr>
          <p:cNvPr id="7" name="Picture 6" descr="Advanced Opportunities logo">
            <a:extLst>
              <a:ext uri="{FF2B5EF4-FFF2-40B4-BE49-F238E27FC236}">
                <a16:creationId xmlns:a16="http://schemas.microsoft.com/office/drawing/2014/main" id="{14689126-8A09-4D08-9672-1F0EA43B882A}"/>
              </a:ext>
            </a:extLst>
          </p:cNvPr>
          <p:cNvPicPr>
            <a:picLocks noChangeAspect="1"/>
          </p:cNvPicPr>
          <p:nvPr/>
        </p:nvPicPr>
        <p:blipFill rotWithShape="1">
          <a:blip r:embed="rId3"/>
          <a:srcRect t="20823" b="20532"/>
          <a:stretch/>
        </p:blipFill>
        <p:spPr>
          <a:xfrm>
            <a:off x="265597" y="1199505"/>
            <a:ext cx="2151831" cy="1213339"/>
          </a:xfrm>
          <a:prstGeom prst="rect">
            <a:avLst/>
          </a:prstGeom>
        </p:spPr>
      </p:pic>
      <p:sp>
        <p:nvSpPr>
          <p:cNvPr id="3" name="TextBox 2">
            <a:extLst>
              <a:ext uri="{FF2B5EF4-FFF2-40B4-BE49-F238E27FC236}">
                <a16:creationId xmlns:a16="http://schemas.microsoft.com/office/drawing/2014/main" id="{AE9C9A10-433B-429E-B44D-8595C6E87CC9}"/>
              </a:ext>
            </a:extLst>
          </p:cNvPr>
          <p:cNvSpPr txBox="1"/>
          <p:nvPr/>
        </p:nvSpPr>
        <p:spPr>
          <a:xfrm>
            <a:off x="2312722" y="1513788"/>
            <a:ext cx="973381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t> </a:t>
            </a:r>
            <a:r>
              <a:rPr lang="en-US" sz="2800" b="1" dirty="0"/>
              <a:t>THE EARLY GRADUATION SCHOLARSHIP</a:t>
            </a:r>
            <a:endParaRPr lang="en-US" sz="2800" b="1" dirty="0">
              <a:cs typeface="Calibri"/>
            </a:endParaRPr>
          </a:p>
        </p:txBody>
      </p:sp>
      <p:sp>
        <p:nvSpPr>
          <p:cNvPr id="2" name="TextBox 1">
            <a:extLst>
              <a:ext uri="{FF2B5EF4-FFF2-40B4-BE49-F238E27FC236}">
                <a16:creationId xmlns:a16="http://schemas.microsoft.com/office/drawing/2014/main" id="{1992444F-E010-46C5-B9B1-BB4F0C671BBA}"/>
              </a:ext>
            </a:extLst>
          </p:cNvPr>
          <p:cNvSpPr txBox="1"/>
          <p:nvPr/>
        </p:nvSpPr>
        <p:spPr>
          <a:xfrm>
            <a:off x="770361" y="2533774"/>
            <a:ext cx="1043037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rgbClr val="C00000"/>
                </a:solidFill>
                <a:cs typeface="Calibri"/>
              </a:rPr>
              <a:t>Make appointment with school counselor/college &amp; career coordinator to discuss the option of graduating early and how to qualify.</a:t>
            </a:r>
            <a:endParaRPr lang="en-US" sz="2400" dirty="0"/>
          </a:p>
          <a:p>
            <a:endParaRPr lang="en-US" dirty="0">
              <a:cs typeface="Calibri"/>
            </a:endParaRPr>
          </a:p>
          <a:p>
            <a:endParaRPr lang="en-US" dirty="0">
              <a:cs typeface="Calibri"/>
            </a:endParaRPr>
          </a:p>
          <a:p>
            <a:r>
              <a:rPr lang="en-US" sz="2400" b="1" dirty="0">
                <a:cs typeface="Calibri"/>
              </a:rPr>
              <a:t>Go To Advanced Opportunities Website</a:t>
            </a:r>
          </a:p>
          <a:p>
            <a:pPr marL="285750" indent="-285750">
              <a:buFont typeface="Arial"/>
              <a:buChar char="•"/>
            </a:pPr>
            <a:r>
              <a:rPr lang="en-US" sz="2400" u="sng" dirty="0">
                <a:ea typeface="+mn-lt"/>
                <a:cs typeface="+mn-lt"/>
                <a:hlinkClick r:id="rId4"/>
              </a:rPr>
              <a:t>https://advancedops.sde.idaho.gov/</a:t>
            </a:r>
            <a:endParaRPr lang="en-US" sz="2400" dirty="0">
              <a:ea typeface="+mn-lt"/>
              <a:cs typeface="+mn-lt"/>
            </a:endParaRPr>
          </a:p>
          <a:p>
            <a:pPr marL="285750" indent="-285750">
              <a:buFont typeface="Arial"/>
              <a:buChar char="•"/>
            </a:pPr>
            <a:r>
              <a:rPr lang="en-US" sz="2400" dirty="0">
                <a:ea typeface="+mn-lt"/>
                <a:cs typeface="+mn-lt"/>
              </a:rPr>
              <a:t>Select</a:t>
            </a:r>
            <a:r>
              <a:rPr lang="en-US" sz="2400" b="1" dirty="0">
                <a:ea typeface="+mn-lt"/>
                <a:cs typeface="+mn-lt"/>
              </a:rPr>
              <a:t> “Login”</a:t>
            </a:r>
          </a:p>
          <a:p>
            <a:pPr marL="285750" indent="-285750">
              <a:buFont typeface="Arial"/>
              <a:buChar char="•"/>
            </a:pPr>
            <a:r>
              <a:rPr lang="en-US" sz="2400" dirty="0">
                <a:ea typeface="+mn-lt"/>
                <a:cs typeface="+mn-lt"/>
              </a:rPr>
              <a:t>Select  “</a:t>
            </a:r>
            <a:r>
              <a:rPr lang="en-US" sz="2400" b="1" dirty="0">
                <a:ea typeface="+mn-lt"/>
                <a:cs typeface="+mn-lt"/>
              </a:rPr>
              <a:t>Apply for Early Graduation Scholarship</a:t>
            </a:r>
            <a:r>
              <a:rPr lang="en-US" sz="2400" dirty="0">
                <a:ea typeface="+mn-lt"/>
                <a:cs typeface="+mn-lt"/>
              </a:rPr>
              <a:t>”</a:t>
            </a:r>
          </a:p>
          <a:p>
            <a:pPr marL="1200150" lvl="2" indent="-285750">
              <a:buFont typeface="Arial"/>
              <a:buChar char="•"/>
            </a:pPr>
            <a:r>
              <a:rPr lang="en-US" sz="2400" dirty="0">
                <a:ea typeface="+mn-lt"/>
                <a:cs typeface="+mn-lt"/>
              </a:rPr>
              <a:t>Answer questions as requested</a:t>
            </a:r>
          </a:p>
          <a:p>
            <a:pPr lvl="1"/>
            <a:endParaRPr lang="en-US" dirty="0">
              <a:ea typeface="+mn-lt"/>
              <a:cs typeface="+mn-lt"/>
            </a:endParaRPr>
          </a:p>
          <a:p>
            <a:endParaRPr lang="en-US" dirty="0">
              <a:ea typeface="+mn-lt"/>
              <a:cs typeface="+mn-lt"/>
            </a:endParaRPr>
          </a:p>
        </p:txBody>
      </p:sp>
      <p:sp>
        <p:nvSpPr>
          <p:cNvPr id="2330" name="TextBox 2329">
            <a:extLst>
              <a:ext uri="{FF2B5EF4-FFF2-40B4-BE49-F238E27FC236}">
                <a16:creationId xmlns:a16="http://schemas.microsoft.com/office/drawing/2014/main" id="{31179F05-18BA-40DB-9279-90D8B50A0357}"/>
              </a:ext>
            </a:extLst>
          </p:cNvPr>
          <p:cNvSpPr txBox="1"/>
          <p:nvPr/>
        </p:nvSpPr>
        <p:spPr>
          <a:xfrm>
            <a:off x="8686106" y="3619574"/>
            <a:ext cx="305305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cs typeface="Calibri"/>
              </a:rPr>
              <a:t>Important:</a:t>
            </a:r>
          </a:p>
          <a:p>
            <a:pPr marL="285750" indent="-285750">
              <a:buFont typeface="Wingdings"/>
              <a:buChar char="ü"/>
            </a:pPr>
            <a:r>
              <a:rPr lang="en-US" sz="2400" dirty="0">
                <a:cs typeface="Calibri"/>
              </a:rPr>
              <a:t>Must graduate at least one year early</a:t>
            </a:r>
          </a:p>
          <a:p>
            <a:pPr marL="285750" indent="-285750">
              <a:buFont typeface="Wingdings"/>
              <a:buChar char="ü"/>
            </a:pPr>
            <a:r>
              <a:rPr lang="en-US" sz="2400" dirty="0">
                <a:solidFill>
                  <a:schemeClr val="accent1">
                    <a:lumMod val="50000"/>
                  </a:schemeClr>
                </a:solidFill>
                <a:cs typeface="Calibri"/>
              </a:rPr>
              <a:t>Must Apply</a:t>
            </a:r>
          </a:p>
          <a:p>
            <a:pPr marL="285750" indent="-285750">
              <a:buFont typeface="Wingdings"/>
              <a:buChar char="ü"/>
            </a:pPr>
            <a:r>
              <a:rPr lang="en-US" sz="2400" dirty="0">
                <a:cs typeface="Calibri"/>
              </a:rPr>
              <a:t>Attend an Idaho Public College</a:t>
            </a:r>
          </a:p>
          <a:p>
            <a:endParaRPr lang="en-US" dirty="0">
              <a:solidFill>
                <a:schemeClr val="accent1">
                  <a:lumMod val="50000"/>
                </a:schemeClr>
              </a:solidFill>
              <a:cs typeface="Calibri"/>
            </a:endParaRPr>
          </a:p>
          <a:p>
            <a:endParaRPr lang="en-US" b="1" dirty="0">
              <a:cs typeface="Calibri"/>
            </a:endParaRPr>
          </a:p>
        </p:txBody>
      </p:sp>
    </p:spTree>
    <p:extLst>
      <p:ext uri="{BB962C8B-B14F-4D97-AF65-F5344CB8AC3E}">
        <p14:creationId xmlns:p14="http://schemas.microsoft.com/office/powerpoint/2010/main" val="939773405"/>
      </p:ext>
    </p:extLst>
  </p:cSld>
  <p:clrMapOvr>
    <a:masterClrMapping/>
  </p:clrMapOvr>
</p:sld>
</file>

<file path=ppt/theme/theme1.xml><?xml version="1.0" encoding="utf-8"?>
<a:theme xmlns:a="http://schemas.openxmlformats.org/drawingml/2006/main" name="1_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E-PowerPoint-Template" id="{4698D733-748D-4EAE-B1ED-1939937F8C4E}" vid="{B6105CDE-2E6C-4848-90C4-7BE5D002D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11333</TotalTime>
  <Words>510</Words>
  <Application>Microsoft Office PowerPoint</Application>
  <PresentationFormat>Widescreen</PresentationFormat>
  <Paragraphs>84</Paragraphs>
  <Slides>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Calibri Light</vt:lpstr>
      <vt:lpstr>Cambria</vt:lpstr>
      <vt:lpstr>Open Sans</vt:lpstr>
      <vt:lpstr>Open Sans Light</vt:lpstr>
      <vt:lpstr>Open Sans Semibold</vt:lpstr>
      <vt:lpstr>Wingdings</vt:lpstr>
      <vt:lpstr>1_Office Theme</vt:lpstr>
      <vt:lpstr>Advanced Opportunities</vt:lpstr>
      <vt:lpstr>Getting Started</vt:lpstr>
      <vt:lpstr>Create Your Student Account</vt:lpstr>
      <vt:lpstr>Participation Form</vt:lpstr>
      <vt:lpstr>School Approval</vt:lpstr>
      <vt:lpstr>Utilizing the Funding</vt:lpstr>
      <vt:lpstr>Tracking Your Education</vt:lpstr>
      <vt:lpstr>Even More Opportunity!</vt:lpstr>
    </vt:vector>
  </TitlesOfParts>
  <Company>Idaho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NSLP Monthly Webinar</dc:title>
  <dc:subject>Idaho Child Nutrition Programs</dc:subject>
  <dc:creator>Idaho Child Nutrition Programs</dc:creator>
  <cp:lastModifiedBy>Brad Starks</cp:lastModifiedBy>
  <cp:revision>272</cp:revision>
  <cp:lastPrinted>2019-09-24T19:52:16Z</cp:lastPrinted>
  <dcterms:created xsi:type="dcterms:W3CDTF">2014-05-22T16:02:36Z</dcterms:created>
  <dcterms:modified xsi:type="dcterms:W3CDTF">2023-02-06T18:07:51Z</dcterms:modified>
</cp:coreProperties>
</file>