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55"/>
  </p:notesMasterIdLst>
  <p:sldIdLst>
    <p:sldId id="260" r:id="rId2"/>
    <p:sldId id="357" r:id="rId3"/>
    <p:sldId id="294" r:id="rId4"/>
    <p:sldId id="358" r:id="rId5"/>
    <p:sldId id="398" r:id="rId6"/>
    <p:sldId id="399" r:id="rId7"/>
    <p:sldId id="400" r:id="rId8"/>
    <p:sldId id="411" r:id="rId9"/>
    <p:sldId id="407" r:id="rId10"/>
    <p:sldId id="412" r:id="rId11"/>
    <p:sldId id="413" r:id="rId12"/>
    <p:sldId id="364" r:id="rId13"/>
    <p:sldId id="359" r:id="rId14"/>
    <p:sldId id="414" r:id="rId15"/>
    <p:sldId id="374" r:id="rId16"/>
    <p:sldId id="382" r:id="rId17"/>
    <p:sldId id="384" r:id="rId18"/>
    <p:sldId id="375" r:id="rId19"/>
    <p:sldId id="365" r:id="rId20"/>
    <p:sldId id="267" r:id="rId21"/>
    <p:sldId id="415" r:id="rId22"/>
    <p:sldId id="416" r:id="rId23"/>
    <p:sldId id="369" r:id="rId24"/>
    <p:sldId id="409" r:id="rId25"/>
    <p:sldId id="362" r:id="rId26"/>
    <p:sldId id="406" r:id="rId27"/>
    <p:sldId id="368" r:id="rId28"/>
    <p:sldId id="386" r:id="rId29"/>
    <p:sldId id="392" r:id="rId30"/>
    <p:sldId id="395" r:id="rId31"/>
    <p:sldId id="261" r:id="rId32"/>
    <p:sldId id="367" r:id="rId33"/>
    <p:sldId id="272" r:id="rId34"/>
    <p:sldId id="269" r:id="rId35"/>
    <p:sldId id="366" r:id="rId36"/>
    <p:sldId id="360" r:id="rId37"/>
    <p:sldId id="391" r:id="rId38"/>
    <p:sldId id="371" r:id="rId39"/>
    <p:sldId id="268" r:id="rId40"/>
    <p:sldId id="266" r:id="rId41"/>
    <p:sldId id="378" r:id="rId42"/>
    <p:sldId id="401" r:id="rId43"/>
    <p:sldId id="402" r:id="rId44"/>
    <p:sldId id="334" r:id="rId45"/>
    <p:sldId id="403" r:id="rId46"/>
    <p:sldId id="404" r:id="rId47"/>
    <p:sldId id="408" r:id="rId48"/>
    <p:sldId id="405" r:id="rId49"/>
    <p:sldId id="270" r:id="rId50"/>
    <p:sldId id="271" r:id="rId51"/>
    <p:sldId id="296" r:id="rId52"/>
    <p:sldId id="410" r:id="rId53"/>
    <p:sldId id="259"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279"/>
    <a:srgbClr val="FFFF00"/>
    <a:srgbClr val="099BDD"/>
    <a:srgbClr val="032F55"/>
    <a:srgbClr val="000000"/>
    <a:srgbClr val="C87D0E"/>
    <a:srgbClr val="4B8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14" autoAdjust="0"/>
    <p:restoredTop sz="95782" autoAdjust="0"/>
  </p:normalViewPr>
  <p:slideViewPr>
    <p:cSldViewPr snapToGrid="0">
      <p:cViewPr varScale="1">
        <p:scale>
          <a:sx n="65" d="100"/>
          <a:sy n="65" d="100"/>
        </p:scale>
        <p:origin x="96" y="768"/>
      </p:cViewPr>
      <p:guideLst>
        <p:guide orient="horz" pos="2160"/>
        <p:guide pos="3840"/>
      </p:guideLst>
    </p:cSldViewPr>
  </p:slideViewPr>
  <p:notesTextViewPr>
    <p:cViewPr>
      <p:scale>
        <a:sx n="1" d="1"/>
        <a:sy n="1" d="1"/>
      </p:scale>
      <p:origin x="0" y="0"/>
    </p:cViewPr>
  </p:notesTextViewPr>
  <p:sorterViewPr>
    <p:cViewPr>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3/31/2022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actually 4 programs related to Title ID  - since we have approximately 3750 students in the state of Idaho that are served by these programs annually – maybe even some from your district/charter! </a:t>
            </a:r>
          </a:p>
        </p:txBody>
      </p:sp>
      <p:sp>
        <p:nvSpPr>
          <p:cNvPr id="4" name="Slide Number Placeholder 3"/>
          <p:cNvSpPr>
            <a:spLocks noGrp="1"/>
          </p:cNvSpPr>
          <p:nvPr>
            <p:ph type="sldNum" sz="quarter" idx="5"/>
          </p:nvPr>
        </p:nvSpPr>
        <p:spPr/>
        <p:txBody>
          <a:bodyPr/>
          <a:lstStyle/>
          <a:p>
            <a:fld id="{87562687-7A5B-4415-B0F0-C719E7C49641}" type="slidenum">
              <a:rPr lang="en-US" smtClean="0"/>
              <a:t>1</a:t>
            </a:fld>
            <a:endParaRPr lang="en-US" dirty="0"/>
          </a:p>
        </p:txBody>
      </p:sp>
    </p:spTree>
    <p:extLst>
      <p:ext uri="{BB962C8B-B14F-4D97-AF65-F5344CB8AC3E}">
        <p14:creationId xmlns:p14="http://schemas.microsoft.com/office/powerpoint/2010/main" val="210192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Electives – Woodshop, Basic Auto, Small Engine Repair, Bicycle Repair, Horticulture/Greenhouse, PE, PLATO electives, Art Talk, etc. </a:t>
            </a:r>
          </a:p>
          <a:p>
            <a:endParaRPr lang="en-US" dirty="0"/>
          </a:p>
          <a:p>
            <a:r>
              <a:rPr lang="en-US" dirty="0"/>
              <a:t>GED Academy – for those who it is determined that they won’t be able to accumulate enough credits to graduate </a:t>
            </a:r>
          </a:p>
          <a:p>
            <a:endParaRPr lang="en-US" dirty="0"/>
          </a:p>
          <a:p>
            <a:r>
              <a:rPr lang="en-US" dirty="0"/>
              <a:t>Certification –  CPR/First Aid, OSHA, Microsoft Office, Flagger, Food Handler, etc. </a:t>
            </a:r>
          </a:p>
          <a:p>
            <a:endParaRPr lang="en-US" dirty="0"/>
          </a:p>
          <a:p>
            <a:r>
              <a:rPr lang="en-US" dirty="0"/>
              <a:t>Approximately 20% of students – in higher ed  correspondence courses</a:t>
            </a:r>
          </a:p>
          <a:p>
            <a:endParaRPr lang="en-US"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Tree>
    <p:extLst>
      <p:ext uri="{BB962C8B-B14F-4D97-AF65-F5344CB8AC3E}">
        <p14:creationId xmlns:p14="http://schemas.microsoft.com/office/powerpoint/2010/main" val="241698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of students entering IDJC qualified for Special Education Services</a:t>
            </a:r>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Tree>
    <p:extLst>
      <p:ext uri="{BB962C8B-B14F-4D97-AF65-F5344CB8AC3E}">
        <p14:creationId xmlns:p14="http://schemas.microsoft.com/office/powerpoint/2010/main" val="103502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Tree>
    <p:extLst>
      <p:ext uri="{BB962C8B-B14F-4D97-AF65-F5344CB8AC3E}">
        <p14:creationId xmlns:p14="http://schemas.microsoft.com/office/powerpoint/2010/main" val="92289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future – only 11 County Juvenile Detention Centers will be based on “Formula” grant.  This means that their funds are directly tied to their Fall “Count” numbers.  </a:t>
            </a:r>
          </a:p>
          <a:p>
            <a:endParaRPr lang="en-US" dirty="0"/>
          </a:p>
          <a:p>
            <a:r>
              <a:rPr lang="en-US" dirty="0"/>
              <a:t>The contracted site &amp; other Partner programs will be eligible for the “Competitive” grant. </a:t>
            </a:r>
          </a:p>
          <a:p>
            <a:endParaRPr lang="en-US" dirty="0"/>
          </a:p>
          <a:p>
            <a:r>
              <a:rPr lang="en-US" b="1" dirty="0">
                <a:solidFill>
                  <a:schemeClr val="tx1"/>
                </a:solidFill>
              </a:rPr>
              <a:t>Administrative Rule - IDAPA – 08.02.02 section 240 governs education within Idaho JDCs.  </a:t>
            </a:r>
          </a:p>
        </p:txBody>
      </p:sp>
      <p:sp>
        <p:nvSpPr>
          <p:cNvPr id="4" name="Slide Number Placeholder 3"/>
          <p:cNvSpPr>
            <a:spLocks noGrp="1"/>
          </p:cNvSpPr>
          <p:nvPr>
            <p:ph type="sldNum" sz="quarter" idx="10"/>
          </p:nvPr>
        </p:nvSpPr>
        <p:spPr/>
        <p:txBody>
          <a:bodyPr/>
          <a:lstStyle/>
          <a:p>
            <a:fld id="{7D7ED750-6D1C-4EC1-B8EE-9002EB86665A}" type="slidenum">
              <a:rPr lang="en-US" smtClean="0"/>
              <a:t>20</a:t>
            </a:fld>
            <a:endParaRPr lang="en-US"/>
          </a:p>
        </p:txBody>
      </p:sp>
    </p:spTree>
    <p:extLst>
      <p:ext uri="{BB962C8B-B14F-4D97-AF65-F5344CB8AC3E}">
        <p14:creationId xmlns:p14="http://schemas.microsoft.com/office/powerpoint/2010/main" val="129454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Attendance and Enrollment Manual – </a:t>
            </a:r>
            <a:r>
              <a:rPr lang="en-US" dirty="0" err="1"/>
              <a:t>pg</a:t>
            </a:r>
            <a:r>
              <a:rPr lang="en-US" dirty="0"/>
              <a:t> 24 </a:t>
            </a:r>
          </a:p>
          <a:p>
            <a:endParaRPr lang="en-US" dirty="0"/>
          </a:p>
          <a:p>
            <a:r>
              <a:rPr lang="en-US" dirty="0"/>
              <a:t>Juvenile Detention Center Attendance (I.C.33-2009) </a:t>
            </a:r>
          </a:p>
          <a:p>
            <a:r>
              <a:rPr lang="en-US" dirty="0"/>
              <a:t>Facilities that provide for the temporary care of children, as defined as Juvenile Justice Reform Corrections Act, who require secure custody, for their own or the community’s protection, in physically restricting facilities pending court disposition or subsequent to court disposition. To qualify for state funding of instructional programs at the Juvenile Detention Centers, school districts must apply for such funding on forms provided by the SDE. Applications are subject to the review and approval of the State Superintendent of Public Instruction. JDC’s shall submit reports to the local school district as may be required. </a:t>
            </a:r>
          </a:p>
          <a:p>
            <a:endParaRPr lang="en-US" dirty="0"/>
          </a:p>
          <a:p>
            <a:r>
              <a:rPr lang="en-US" dirty="0"/>
              <a:t>Attendance for Juvenile Detention Centers is reported using the assigned school and building number of 915. The supervising teacher submits to the school district the daily attendance including the name, age, sex and grade level of each student and the days of instruction provided. A day of instruction consists of a minimum of four (4) hours, which does not include lunch periods, breaks, passing time, recess, etc. </a:t>
            </a:r>
          </a:p>
          <a:p>
            <a:endParaRPr lang="en-US" dirty="0"/>
          </a:p>
          <a:p>
            <a:r>
              <a:rPr lang="en-US" dirty="0"/>
              <a:t>On the Juvenile Detention Center daily attendance report, include only those days in which the student is actually participating in an instructional program. Days in which the student is just being housed in a JDC, do not count as days of instruction. On the daily attendance report, the total weekly attendance days from the JDC are summarized, including number of noninstructional days and the number of days in session in each week, which must equal 5. </a:t>
            </a:r>
          </a:p>
          <a:p>
            <a:endParaRPr lang="en-US" dirty="0"/>
          </a:p>
          <a:p>
            <a:r>
              <a:rPr lang="en-US" dirty="0"/>
              <a:t>Note: Do not count emergency closures days as part of regular instructional days. </a:t>
            </a:r>
          </a:p>
          <a:p>
            <a:endParaRPr lang="en-US" dirty="0"/>
          </a:p>
          <a:p>
            <a:r>
              <a:rPr lang="en-US" dirty="0"/>
              <a:t>Note: Summer Juvenile Detention Centers are reported exactly the same as the regular JDC program</a:t>
            </a:r>
          </a:p>
        </p:txBody>
      </p:sp>
      <p:sp>
        <p:nvSpPr>
          <p:cNvPr id="4" name="Slide Number Placeholder 3"/>
          <p:cNvSpPr>
            <a:spLocks noGrp="1"/>
          </p:cNvSpPr>
          <p:nvPr>
            <p:ph type="sldNum" sz="quarter" idx="5"/>
          </p:nvPr>
        </p:nvSpPr>
        <p:spPr/>
        <p:txBody>
          <a:bodyPr/>
          <a:lstStyle/>
          <a:p>
            <a:fld id="{87562687-7A5B-4415-B0F0-C719E7C49641}" type="slidenum">
              <a:rPr lang="en-US" smtClean="0"/>
              <a:t>23</a:t>
            </a:fld>
            <a:endParaRPr lang="en-US" dirty="0"/>
          </a:p>
        </p:txBody>
      </p:sp>
    </p:spTree>
    <p:extLst>
      <p:ext uri="{BB962C8B-B14F-4D97-AF65-F5344CB8AC3E}">
        <p14:creationId xmlns:p14="http://schemas.microsoft.com/office/powerpoint/2010/main" val="32994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24</a:t>
            </a:fld>
            <a:endParaRPr lang="en-US" dirty="0"/>
          </a:p>
        </p:txBody>
      </p:sp>
    </p:spTree>
    <p:extLst>
      <p:ext uri="{BB962C8B-B14F-4D97-AF65-F5344CB8AC3E}">
        <p14:creationId xmlns:p14="http://schemas.microsoft.com/office/powerpoint/2010/main" val="3530188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Short-term placements</a:t>
            </a:r>
          </a:p>
        </p:txBody>
      </p:sp>
      <p:sp>
        <p:nvSpPr>
          <p:cNvPr id="4" name="Slide Number Placeholder 3"/>
          <p:cNvSpPr>
            <a:spLocks noGrp="1"/>
          </p:cNvSpPr>
          <p:nvPr>
            <p:ph type="sldNum" sz="quarter" idx="5"/>
          </p:nvPr>
        </p:nvSpPr>
        <p:spPr/>
        <p:txBody>
          <a:bodyPr/>
          <a:lstStyle/>
          <a:p>
            <a:fld id="{87562687-7A5B-4415-B0F0-C719E7C49641}" type="slidenum">
              <a:rPr lang="en-US" smtClean="0"/>
              <a:t>25</a:t>
            </a:fld>
            <a:endParaRPr lang="en-US" dirty="0"/>
          </a:p>
        </p:txBody>
      </p:sp>
    </p:spTree>
    <p:extLst>
      <p:ext uri="{BB962C8B-B14F-4D97-AF65-F5344CB8AC3E}">
        <p14:creationId xmlns:p14="http://schemas.microsoft.com/office/powerpoint/2010/main" val="107896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26</a:t>
            </a:fld>
            <a:endParaRPr lang="en-US" dirty="0"/>
          </a:p>
        </p:txBody>
      </p:sp>
    </p:spTree>
    <p:extLst>
      <p:ext uri="{BB962C8B-B14F-4D97-AF65-F5344CB8AC3E}">
        <p14:creationId xmlns:p14="http://schemas.microsoft.com/office/powerpoint/2010/main" val="336655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29</a:t>
            </a:fld>
            <a:endParaRPr lang="en-US"/>
          </a:p>
        </p:txBody>
      </p:sp>
    </p:spTree>
    <p:extLst>
      <p:ext uri="{BB962C8B-B14F-4D97-AF65-F5344CB8AC3E}">
        <p14:creationId xmlns:p14="http://schemas.microsoft.com/office/powerpoint/2010/main" val="157699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30</a:t>
            </a:fld>
            <a:endParaRPr lang="en-US" dirty="0"/>
          </a:p>
        </p:txBody>
      </p:sp>
    </p:spTree>
    <p:extLst>
      <p:ext uri="{BB962C8B-B14F-4D97-AF65-F5344CB8AC3E}">
        <p14:creationId xmlns:p14="http://schemas.microsoft.com/office/powerpoint/2010/main" val="418851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Tree>
    <p:extLst>
      <p:ext uri="{BB962C8B-B14F-4D97-AF65-F5344CB8AC3E}">
        <p14:creationId xmlns:p14="http://schemas.microsoft.com/office/powerpoint/2010/main" val="2612003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https://www.bannockcounty.us/wp-content/uploads/Family-Guide-to-Juvenile-Justice.pdf</a:t>
            </a:r>
          </a:p>
        </p:txBody>
      </p:sp>
      <p:sp>
        <p:nvSpPr>
          <p:cNvPr id="4" name="Slide Number Placeholder 3"/>
          <p:cNvSpPr>
            <a:spLocks noGrp="1"/>
          </p:cNvSpPr>
          <p:nvPr>
            <p:ph type="sldNum" sz="quarter" idx="5"/>
          </p:nvPr>
        </p:nvSpPr>
        <p:spPr/>
        <p:txBody>
          <a:bodyPr/>
          <a:lstStyle/>
          <a:p>
            <a:fld id="{87562687-7A5B-4415-B0F0-C719E7C49641}" type="slidenum">
              <a:rPr lang="en-US" smtClean="0"/>
              <a:t>31</a:t>
            </a:fld>
            <a:endParaRPr lang="en-US" dirty="0"/>
          </a:p>
        </p:txBody>
      </p:sp>
    </p:spTree>
    <p:extLst>
      <p:ext uri="{BB962C8B-B14F-4D97-AF65-F5344CB8AC3E}">
        <p14:creationId xmlns:p14="http://schemas.microsoft.com/office/powerpoint/2010/main" val="307941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34</a:t>
            </a:fld>
            <a:endParaRPr lang="en-US" dirty="0"/>
          </a:p>
        </p:txBody>
      </p:sp>
    </p:spTree>
    <p:extLst>
      <p:ext uri="{BB962C8B-B14F-4D97-AF65-F5344CB8AC3E}">
        <p14:creationId xmlns:p14="http://schemas.microsoft.com/office/powerpoint/2010/main" val="17575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 will increase as the number of counting sites has increased.  </a:t>
            </a:r>
          </a:p>
        </p:txBody>
      </p:sp>
      <p:sp>
        <p:nvSpPr>
          <p:cNvPr id="4" name="Slide Number Placeholder 3"/>
          <p:cNvSpPr>
            <a:spLocks noGrp="1"/>
          </p:cNvSpPr>
          <p:nvPr>
            <p:ph type="sldNum" sz="quarter" idx="10"/>
          </p:nvPr>
        </p:nvSpPr>
        <p:spPr/>
        <p:txBody>
          <a:bodyPr/>
          <a:lstStyle/>
          <a:p>
            <a:fld id="{7D7ED750-6D1C-4EC1-B8EE-9002EB86665A}" type="slidenum">
              <a:rPr lang="en-US" smtClean="0"/>
              <a:t>36</a:t>
            </a:fld>
            <a:endParaRPr lang="en-US"/>
          </a:p>
        </p:txBody>
      </p:sp>
    </p:spTree>
    <p:extLst>
      <p:ext uri="{BB962C8B-B14F-4D97-AF65-F5344CB8AC3E}">
        <p14:creationId xmlns:p14="http://schemas.microsoft.com/office/powerpoint/2010/main" val="3054438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orange = districts who are partnering with local agencies to provide Title IA type services to students</a:t>
            </a:r>
          </a:p>
          <a:p>
            <a:r>
              <a:rPr lang="en-US" dirty="0"/>
              <a:t>Dark orange = districts who are providing drop-out prevention programs to at-risk students</a:t>
            </a:r>
          </a:p>
        </p:txBody>
      </p:sp>
      <p:sp>
        <p:nvSpPr>
          <p:cNvPr id="4" name="Slide Number Placeholder 3"/>
          <p:cNvSpPr>
            <a:spLocks noGrp="1"/>
          </p:cNvSpPr>
          <p:nvPr>
            <p:ph type="sldNum" sz="quarter" idx="5"/>
          </p:nvPr>
        </p:nvSpPr>
        <p:spPr/>
        <p:txBody>
          <a:bodyPr/>
          <a:lstStyle/>
          <a:p>
            <a:fld id="{87562687-7A5B-4415-B0F0-C719E7C49641}" type="slidenum">
              <a:rPr lang="en-US" smtClean="0"/>
              <a:t>37</a:t>
            </a:fld>
            <a:endParaRPr lang="en-US" dirty="0"/>
          </a:p>
        </p:txBody>
      </p:sp>
    </p:spTree>
    <p:extLst>
      <p:ext uri="{BB962C8B-B14F-4D97-AF65-F5344CB8AC3E}">
        <p14:creationId xmlns:p14="http://schemas.microsoft.com/office/powerpoint/2010/main" val="200259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39</a:t>
            </a:fld>
            <a:endParaRPr lang="en-US" dirty="0"/>
          </a:p>
        </p:txBody>
      </p:sp>
    </p:spTree>
    <p:extLst>
      <p:ext uri="{BB962C8B-B14F-4D97-AF65-F5344CB8AC3E}">
        <p14:creationId xmlns:p14="http://schemas.microsoft.com/office/powerpoint/2010/main" val="1470548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42</a:t>
            </a:fld>
            <a:endParaRPr lang="en-US"/>
          </a:p>
        </p:txBody>
      </p:sp>
    </p:spTree>
    <p:extLst>
      <p:ext uri="{BB962C8B-B14F-4D97-AF65-F5344CB8AC3E}">
        <p14:creationId xmlns:p14="http://schemas.microsoft.com/office/powerpoint/2010/main" val="2190953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43</a:t>
            </a:fld>
            <a:endParaRPr lang="en-US"/>
          </a:p>
        </p:txBody>
      </p:sp>
    </p:spTree>
    <p:extLst>
      <p:ext uri="{BB962C8B-B14F-4D97-AF65-F5344CB8AC3E}">
        <p14:creationId xmlns:p14="http://schemas.microsoft.com/office/powerpoint/2010/main" val="110738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get this information out the first week of October.  </a:t>
            </a:r>
          </a:p>
        </p:txBody>
      </p:sp>
      <p:sp>
        <p:nvSpPr>
          <p:cNvPr id="4" name="Slide Number Placeholder 3"/>
          <p:cNvSpPr>
            <a:spLocks noGrp="1"/>
          </p:cNvSpPr>
          <p:nvPr>
            <p:ph type="sldNum" sz="quarter" idx="10"/>
          </p:nvPr>
        </p:nvSpPr>
        <p:spPr/>
        <p:txBody>
          <a:bodyPr/>
          <a:lstStyle/>
          <a:p>
            <a:fld id="{13063EB2-C203-4E0B-B81C-0429BB0EF5D8}" type="slidenum">
              <a:rPr lang="en-US" smtClean="0"/>
              <a:t>44</a:t>
            </a:fld>
            <a:endParaRPr lang="en-US"/>
          </a:p>
        </p:txBody>
      </p:sp>
    </p:spTree>
    <p:extLst>
      <p:ext uri="{BB962C8B-B14F-4D97-AF65-F5344CB8AC3E}">
        <p14:creationId xmlns:p14="http://schemas.microsoft.com/office/powerpoint/2010/main" val="4130067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45</a:t>
            </a:fld>
            <a:endParaRPr lang="en-US"/>
          </a:p>
        </p:txBody>
      </p:sp>
    </p:spTree>
    <p:extLst>
      <p:ext uri="{BB962C8B-B14F-4D97-AF65-F5344CB8AC3E}">
        <p14:creationId xmlns:p14="http://schemas.microsoft.com/office/powerpoint/2010/main" val="131211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46</a:t>
            </a:fld>
            <a:endParaRPr lang="en-US"/>
          </a:p>
        </p:txBody>
      </p:sp>
    </p:spTree>
    <p:extLst>
      <p:ext uri="{BB962C8B-B14F-4D97-AF65-F5344CB8AC3E}">
        <p14:creationId xmlns:p14="http://schemas.microsoft.com/office/powerpoint/2010/main" val="322332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baseline="0" dirty="0"/>
              <a:t>What do all of these have in common??? </a:t>
            </a:r>
            <a:r>
              <a:rPr lang="en-US" sz="1200" baseline="0" dirty="0"/>
              <a:t>Current &amp; FUTURE success of students!</a:t>
            </a:r>
          </a:p>
          <a:p>
            <a:endParaRPr lang="en-US" sz="1200" baseline="0" dirty="0"/>
          </a:p>
          <a:p>
            <a:pPr defTabSz="966612">
              <a:defRPr/>
            </a:pPr>
            <a:r>
              <a:rPr lang="en-US" sz="1200" baseline="0" dirty="0"/>
              <a:t>These are In addition to the other organizations/programs have the same or similar goals/priorities/desired outcomes (IDEA, Heath &amp; Welfare, </a:t>
            </a:r>
            <a:r>
              <a:rPr lang="en-US" sz="1200" baseline="0" dirty="0" err="1"/>
              <a:t>Dept</a:t>
            </a:r>
            <a:r>
              <a:rPr lang="en-US" sz="1200" baseline="0" dirty="0"/>
              <a:t> of Corrections, etc., etc. etc.)</a:t>
            </a:r>
          </a:p>
          <a:p>
            <a:pPr defTabSz="966612">
              <a:defRPr/>
            </a:pPr>
            <a:endParaRPr lang="en-US" sz="1200" baseline="0" dirty="0"/>
          </a:p>
          <a:p>
            <a:pPr defTabSz="966612">
              <a:defRPr/>
            </a:pPr>
            <a:r>
              <a:rPr lang="en-US" sz="1200" baseline="0" dirty="0"/>
              <a:t>Sometimes things feel disjointed! </a:t>
            </a:r>
          </a:p>
          <a:p>
            <a:pPr defTabSz="966612">
              <a:defRPr/>
            </a:pPr>
            <a:endParaRPr lang="en-US" sz="1200" baseline="0" dirty="0"/>
          </a:p>
          <a:p>
            <a:pPr defTabSz="966612">
              <a:defRPr/>
            </a:pPr>
            <a:r>
              <a:rPr lang="en-US" sz="1200" baseline="0" dirty="0"/>
              <a:t>The Purposes/Goals of the different programs/plans we are tasked under:  </a:t>
            </a:r>
          </a:p>
          <a:p>
            <a:endParaRPr lang="en-US" sz="1200" dirty="0"/>
          </a:p>
          <a:p>
            <a:pPr defTabSz="966612">
              <a:defRPr/>
            </a:pPr>
            <a:r>
              <a:rPr lang="en-US" sz="1200" baseline="0" dirty="0"/>
              <a:t>Title I-D is administered by the Office of Safe and Healthy Students:  </a:t>
            </a:r>
            <a:r>
              <a:rPr lang="en-US" sz="1200" dirty="0"/>
              <a:t>OSHS directly supports efforts at the State and local level to improve education outcomes for students with the ultimate goal of providing all students—regardless of zip code, race, ethnicity, religion, family income, sex (including gender identity), sexual orientation, disability, language status, gender, or migrant status—with a high-quality education.</a:t>
            </a:r>
          </a:p>
          <a:p>
            <a:endParaRPr lang="en-US" sz="1200" dirty="0"/>
          </a:p>
          <a:p>
            <a:r>
              <a:rPr lang="en-US" sz="1200" dirty="0"/>
              <a:t>The goals of Title I, Part D, are to:</a:t>
            </a:r>
          </a:p>
          <a:p>
            <a:r>
              <a:rPr lang="en-US" sz="1200" dirty="0"/>
              <a:t> - Improve educational services for these children so they have the opportunity to meet challenging State academic content and achievement standards;</a:t>
            </a:r>
          </a:p>
          <a:p>
            <a:r>
              <a:rPr lang="en-US" sz="1200" dirty="0"/>
              <a:t> - Provide them with services to successfully transition from institutionalization to further schooling or employment; and</a:t>
            </a:r>
          </a:p>
          <a:p>
            <a:r>
              <a:rPr lang="en-US" sz="1200" dirty="0"/>
              <a:t> - Prevent youth who are at-risk from dropping out of school, and to provide dropouts and children and youth returning from correctional facilities with a support system to ensure their continued education.</a:t>
            </a:r>
          </a:p>
        </p:txBody>
      </p:sp>
      <p:sp>
        <p:nvSpPr>
          <p:cNvPr id="4" name="Slide Number Placeholder 3"/>
          <p:cNvSpPr>
            <a:spLocks noGrp="1"/>
          </p:cNvSpPr>
          <p:nvPr>
            <p:ph type="sldNum" sz="quarter" idx="10"/>
          </p:nvPr>
        </p:nvSpPr>
        <p:spPr/>
        <p:txBody>
          <a:bodyPr/>
          <a:lstStyle/>
          <a:p>
            <a:fld id="{13063EB2-C203-4E0B-B81C-0429BB0EF5D8}" type="slidenum">
              <a:rPr lang="en-US" smtClean="0"/>
              <a:t>3</a:t>
            </a:fld>
            <a:endParaRPr lang="en-US"/>
          </a:p>
        </p:txBody>
      </p:sp>
    </p:spTree>
    <p:extLst>
      <p:ext uri="{BB962C8B-B14F-4D97-AF65-F5344CB8AC3E}">
        <p14:creationId xmlns:p14="http://schemas.microsoft.com/office/powerpoint/2010/main" val="563310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47</a:t>
            </a:fld>
            <a:endParaRPr lang="en-US"/>
          </a:p>
        </p:txBody>
      </p:sp>
    </p:spTree>
    <p:extLst>
      <p:ext uri="{BB962C8B-B14F-4D97-AF65-F5344CB8AC3E}">
        <p14:creationId xmlns:p14="http://schemas.microsoft.com/office/powerpoint/2010/main" val="3885931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https://apps.sde.idaho.gov/NeglectedAndDelinquent/Year/27/Home/Home</a:t>
            </a:r>
          </a:p>
        </p:txBody>
      </p:sp>
      <p:sp>
        <p:nvSpPr>
          <p:cNvPr id="4" name="Slide Number Placeholder 3"/>
          <p:cNvSpPr>
            <a:spLocks noGrp="1"/>
          </p:cNvSpPr>
          <p:nvPr>
            <p:ph type="sldNum" sz="quarter" idx="10"/>
          </p:nvPr>
        </p:nvSpPr>
        <p:spPr/>
        <p:txBody>
          <a:bodyPr/>
          <a:lstStyle/>
          <a:p>
            <a:fld id="{13063EB2-C203-4E0B-B81C-0429BB0EF5D8}" type="slidenum">
              <a:rPr lang="en-US" smtClean="0"/>
              <a:t>48</a:t>
            </a:fld>
            <a:endParaRPr lang="en-US"/>
          </a:p>
        </p:txBody>
      </p:sp>
    </p:spTree>
    <p:extLst>
      <p:ext uri="{BB962C8B-B14F-4D97-AF65-F5344CB8AC3E}">
        <p14:creationId xmlns:p14="http://schemas.microsoft.com/office/powerpoint/2010/main" val="346702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Your Title IA allocation was increased based on the fall count</a:t>
            </a:r>
            <a:r>
              <a:rPr lang="en-US" dirty="0"/>
              <a:t>.  These are additional funds you would have NOT received if it weren’t for the counting the site(s) within your district.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49</a:t>
            </a:fld>
            <a:endParaRPr lang="en-US" dirty="0"/>
          </a:p>
        </p:txBody>
      </p:sp>
    </p:spTree>
    <p:extLst>
      <p:ext uri="{BB962C8B-B14F-4D97-AF65-F5344CB8AC3E}">
        <p14:creationId xmlns:p14="http://schemas.microsoft.com/office/powerpoint/2010/main" val="4231939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Suzanne if you need assistance in accessing and/or filling out the on-line tool if this is a new process for you.    </a:t>
            </a:r>
          </a:p>
        </p:txBody>
      </p:sp>
      <p:sp>
        <p:nvSpPr>
          <p:cNvPr id="4" name="Slide Number Placeholder 3"/>
          <p:cNvSpPr>
            <a:spLocks noGrp="1"/>
          </p:cNvSpPr>
          <p:nvPr>
            <p:ph type="sldNum" sz="quarter" idx="5"/>
          </p:nvPr>
        </p:nvSpPr>
        <p:spPr/>
        <p:txBody>
          <a:bodyPr/>
          <a:lstStyle/>
          <a:p>
            <a:fld id="{87562687-7A5B-4415-B0F0-C719E7C49641}" type="slidenum">
              <a:rPr lang="en-US" smtClean="0"/>
              <a:t>50</a:t>
            </a:fld>
            <a:endParaRPr lang="en-US" dirty="0"/>
          </a:p>
        </p:txBody>
      </p:sp>
    </p:spTree>
    <p:extLst>
      <p:ext uri="{BB962C8B-B14F-4D97-AF65-F5344CB8AC3E}">
        <p14:creationId xmlns:p14="http://schemas.microsoft.com/office/powerpoint/2010/main" val="409369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VERBS!  </a:t>
            </a:r>
          </a:p>
          <a:p>
            <a:r>
              <a:rPr lang="en-US" dirty="0"/>
              <a:t> - </a:t>
            </a:r>
            <a:r>
              <a:rPr lang="en-US" b="1" dirty="0"/>
              <a:t>Meet</a:t>
            </a:r>
            <a:r>
              <a:rPr lang="en-US" dirty="0"/>
              <a:t> educational needs</a:t>
            </a:r>
          </a:p>
          <a:p>
            <a:r>
              <a:rPr lang="en-US" dirty="0"/>
              <a:t> - </a:t>
            </a:r>
            <a:r>
              <a:rPr lang="en-US" b="1" dirty="0"/>
              <a:t>Assist</a:t>
            </a:r>
            <a:r>
              <a:rPr lang="en-US" baseline="0" dirty="0"/>
              <a:t> in transitions between programs</a:t>
            </a:r>
          </a:p>
          <a:p>
            <a:r>
              <a:rPr lang="en-US" baseline="0" dirty="0"/>
              <a:t> - </a:t>
            </a:r>
            <a:r>
              <a:rPr lang="en-US" b="1" baseline="0" dirty="0"/>
              <a:t>Ensure</a:t>
            </a:r>
            <a:r>
              <a:rPr lang="en-US" baseline="0" dirty="0"/>
              <a:t> the same opportunities to achieve</a:t>
            </a:r>
          </a:p>
          <a:p>
            <a:r>
              <a:rPr lang="en-US" baseline="0" dirty="0"/>
              <a:t> - </a:t>
            </a:r>
            <a:r>
              <a:rPr lang="en-US" b="1" baseline="0" dirty="0"/>
              <a:t>Evaluate</a:t>
            </a:r>
            <a:r>
              <a:rPr lang="en-US" baseline="0" dirty="0"/>
              <a:t> the program</a:t>
            </a:r>
          </a:p>
          <a:p>
            <a:r>
              <a:rPr lang="en-US" baseline="0" dirty="0"/>
              <a:t> - </a:t>
            </a:r>
            <a:r>
              <a:rPr lang="en-US" b="1" baseline="0" dirty="0"/>
              <a:t>Disaggregate</a:t>
            </a:r>
            <a:r>
              <a:rPr lang="en-US" baseline="0" dirty="0"/>
              <a:t> the data</a:t>
            </a:r>
          </a:p>
          <a:p>
            <a:endParaRPr lang="en-US" baseline="0" dirty="0"/>
          </a:p>
          <a:p>
            <a:r>
              <a:rPr lang="en-US" b="1" baseline="0" dirty="0"/>
              <a:t>States are monitored just like districts and facilities! </a:t>
            </a:r>
          </a:p>
          <a:p>
            <a:r>
              <a:rPr lang="en-US" b="1" baseline="0" dirty="0"/>
              <a:t> </a:t>
            </a:r>
          </a:p>
          <a:p>
            <a:r>
              <a:rPr lang="en-US" b="1" baseline="0" dirty="0"/>
              <a:t>Monitoring documents need to be viewed as the roadmap to success instead of roadblocks to the “real work” districts do!  </a:t>
            </a:r>
          </a:p>
          <a:p>
            <a:endParaRPr lang="en-US" b="1" baseline="0" dirty="0"/>
          </a:p>
          <a:p>
            <a:r>
              <a:rPr lang="en-US" b="1" baseline="0" dirty="0"/>
              <a:t>Need to change perspective from compliance to improvement!  </a:t>
            </a:r>
            <a:endParaRPr lang="en-US" b="1" dirty="0"/>
          </a:p>
        </p:txBody>
      </p:sp>
      <p:sp>
        <p:nvSpPr>
          <p:cNvPr id="4" name="Slide Number Placeholder 3"/>
          <p:cNvSpPr>
            <a:spLocks noGrp="1"/>
          </p:cNvSpPr>
          <p:nvPr>
            <p:ph type="sldNum" sz="quarter" idx="10"/>
          </p:nvPr>
        </p:nvSpPr>
        <p:spPr/>
        <p:txBody>
          <a:bodyPr/>
          <a:lstStyle/>
          <a:p>
            <a:fld id="{13063EB2-C203-4E0B-B81C-0429BB0EF5D8}" type="slidenum">
              <a:rPr lang="en-US" smtClean="0"/>
              <a:t>51</a:t>
            </a:fld>
            <a:endParaRPr lang="en-US"/>
          </a:p>
        </p:txBody>
      </p:sp>
    </p:spTree>
    <p:extLst>
      <p:ext uri="{BB962C8B-B14F-4D97-AF65-F5344CB8AC3E}">
        <p14:creationId xmlns:p14="http://schemas.microsoft.com/office/powerpoint/2010/main" val="908012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self-assessment MUST be completed and submitted annually!  </a:t>
            </a:r>
          </a:p>
        </p:txBody>
      </p:sp>
      <p:sp>
        <p:nvSpPr>
          <p:cNvPr id="4" name="Slide Number Placeholder 3"/>
          <p:cNvSpPr>
            <a:spLocks noGrp="1"/>
          </p:cNvSpPr>
          <p:nvPr>
            <p:ph type="sldNum" sz="quarter" idx="5"/>
          </p:nvPr>
        </p:nvSpPr>
        <p:spPr/>
        <p:txBody>
          <a:bodyPr/>
          <a:lstStyle/>
          <a:p>
            <a:fld id="{87562687-7A5B-4415-B0F0-C719E7C49641}" type="slidenum">
              <a:rPr lang="en-US" smtClean="0"/>
              <a:t>52</a:t>
            </a:fld>
            <a:endParaRPr lang="en-US" dirty="0"/>
          </a:p>
        </p:txBody>
      </p:sp>
    </p:spTree>
    <p:extLst>
      <p:ext uri="{BB962C8B-B14F-4D97-AF65-F5344CB8AC3E}">
        <p14:creationId xmlns:p14="http://schemas.microsoft.com/office/powerpoint/2010/main" val="57098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a:t>
            </a:fld>
            <a:endParaRPr lang="en-US" dirty="0"/>
          </a:p>
        </p:txBody>
      </p:sp>
    </p:spTree>
    <p:extLst>
      <p:ext uri="{BB962C8B-B14F-4D97-AF65-F5344CB8AC3E}">
        <p14:creationId xmlns:p14="http://schemas.microsoft.com/office/powerpoint/2010/main" val="414469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Focus in Idaho - more and more kids are being diverted to other programs instead of incarceration</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a:t>
            </a:fld>
            <a:endParaRPr lang="en-US"/>
          </a:p>
        </p:txBody>
      </p:sp>
    </p:spTree>
    <p:extLst>
      <p:ext uri="{BB962C8B-B14F-4D97-AF65-F5344CB8AC3E}">
        <p14:creationId xmlns:p14="http://schemas.microsoft.com/office/powerpoint/2010/main" val="265043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Child Neglect is a failure to meet children’s basic needs – whether the failure is the responsibility of parents, communities or society – and this void places children in harm’s way</a:t>
            </a:r>
            <a:r>
              <a:rPr lang="en-US" dirty="0"/>
              <a:t> </a:t>
            </a:r>
          </a:p>
          <a:p>
            <a:endParaRPr lang="en-US" dirty="0"/>
          </a:p>
          <a:p>
            <a:r>
              <a:rPr lang="en-US" dirty="0"/>
              <a:t>Many are here in Idaho in referral programs</a:t>
            </a:r>
            <a:r>
              <a:rPr lang="en-US" baseline="0" dirty="0"/>
              <a:t> to avoid incarceration in other states.  Parents are placing them in private boarding schools because of mental health issues, substance abuse, or other errant behaviors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a:t>
            </a:fld>
            <a:endParaRPr lang="en-US"/>
          </a:p>
        </p:txBody>
      </p:sp>
    </p:spTree>
    <p:extLst>
      <p:ext uri="{BB962C8B-B14F-4D97-AF65-F5344CB8AC3E}">
        <p14:creationId xmlns:p14="http://schemas.microsoft.com/office/powerpoint/2010/main" val="38038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Child Neglect is a failure to meet children’s basic needs – whether the failure is the responsibility of parents, communities or society – and this void places children in harm’s way</a:t>
            </a:r>
            <a:r>
              <a:rPr lang="en-US" dirty="0"/>
              <a:t> </a:t>
            </a:r>
          </a:p>
          <a:p>
            <a:endParaRPr lang="en-US" dirty="0"/>
          </a:p>
          <a:p>
            <a:r>
              <a:rPr lang="en-US" dirty="0"/>
              <a:t>Are you behavior plan</a:t>
            </a:r>
            <a:r>
              <a:rPr lang="en-US" baseline="0" dirty="0"/>
              <a:t> systems (RTI/MTSS/Sped) </a:t>
            </a:r>
            <a:r>
              <a:rPr lang="en-US" dirty="0"/>
              <a:t>in place so that students can get the help they need????</a:t>
            </a:r>
          </a:p>
          <a:p>
            <a:endParaRPr lang="en-US" dirty="0"/>
          </a:p>
          <a:p>
            <a:r>
              <a:rPr lang="en-US" dirty="0"/>
              <a:t>These students may also be in pre-diversion programs – SRO/courts/probation</a:t>
            </a:r>
            <a:r>
              <a:rPr lang="en-US" baseline="0" dirty="0"/>
              <a:t> officers working closely with schools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7</a:t>
            </a:fld>
            <a:endParaRPr lang="en-US"/>
          </a:p>
        </p:txBody>
      </p:sp>
    </p:spTree>
    <p:extLst>
      <p:ext uri="{BB962C8B-B14F-4D97-AF65-F5344CB8AC3E}">
        <p14:creationId xmlns:p14="http://schemas.microsoft.com/office/powerpoint/2010/main" val="174584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13</a:t>
            </a:fld>
            <a:endParaRPr lang="en-US"/>
          </a:p>
        </p:txBody>
      </p:sp>
    </p:spTree>
    <p:extLst>
      <p:ext uri="{BB962C8B-B14F-4D97-AF65-F5344CB8AC3E}">
        <p14:creationId xmlns:p14="http://schemas.microsoft.com/office/powerpoint/2010/main" val="292757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15</a:t>
            </a:fld>
            <a:endParaRPr lang="en-US" dirty="0"/>
          </a:p>
        </p:txBody>
      </p:sp>
    </p:spTree>
    <p:extLst>
      <p:ext uri="{BB962C8B-B14F-4D97-AF65-F5344CB8AC3E}">
        <p14:creationId xmlns:p14="http://schemas.microsoft.com/office/powerpoint/2010/main" val="2787501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9" name="Picture 18"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554"/>
            <a:ext cx="11530401" cy="1002154"/>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208957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de.idaho.gov/federal-programs/neglected/index.html"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apps.sde.idaho.gov/NeglectedAndDelinquent/Year/27/Home/Hom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de.idaho.gov/federal-programs/program-monitori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email@sde.idaho.gov" TargetMode="External"/><Relationship Id="rId2" Type="http://schemas.openxmlformats.org/officeDocument/2006/relationships/hyperlink" Target="https://sde.idaho.gov/federal-programs/neglected/index.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 SY2021-22 | </a:t>
            </a:r>
            <a:fld id="{C26AAFF7-C4D7-4A72-B8FA-A17532192431}" type="slidenum">
              <a:rPr lang="en-US" smtClean="0"/>
              <a:pPr/>
              <a:t>1</a:t>
            </a:fld>
            <a:endParaRPr lang="en-US" dirty="0"/>
          </a:p>
        </p:txBody>
      </p:sp>
      <p:sp>
        <p:nvSpPr>
          <p:cNvPr id="8" name="Subtitle 7">
            <a:extLst>
              <a:ext uri="{FF2B5EF4-FFF2-40B4-BE49-F238E27FC236}">
                <a16:creationId xmlns:a16="http://schemas.microsoft.com/office/drawing/2014/main" id="{50053DDA-653D-4D4F-B5D0-4139D3DDDDED}"/>
              </a:ext>
            </a:extLst>
          </p:cNvPr>
          <p:cNvSpPr>
            <a:spLocks noGrp="1"/>
          </p:cNvSpPr>
          <p:nvPr>
            <p:ph type="subTitle" idx="1"/>
          </p:nvPr>
        </p:nvSpPr>
        <p:spPr>
          <a:xfrm>
            <a:off x="239349" y="3672971"/>
            <a:ext cx="8275064" cy="473898"/>
          </a:xfrm>
        </p:spPr>
        <p:txBody>
          <a:bodyPr>
            <a:noAutofit/>
          </a:bodyPr>
          <a:lstStyle/>
          <a:p>
            <a:r>
              <a:rPr lang="en-US" dirty="0"/>
              <a:t>Important things to know – even if you don’t have a Juvenile Detention Center in your geographical boundaries</a:t>
            </a:r>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a:xfrm>
            <a:off x="86662" y="1634323"/>
            <a:ext cx="9144000" cy="1876899"/>
          </a:xfrm>
        </p:spPr>
        <p:txBody>
          <a:bodyPr/>
          <a:lstStyle/>
          <a:p>
            <a:r>
              <a:rPr lang="en-US" dirty="0"/>
              <a:t>Title I-D 101: Neglected, </a:t>
            </a:r>
            <a:br>
              <a:rPr lang="en-US" dirty="0"/>
            </a:br>
            <a:r>
              <a:rPr lang="en-US" dirty="0"/>
              <a:t>Delinquent </a:t>
            </a:r>
            <a:br>
              <a:rPr lang="en-US" dirty="0"/>
            </a:br>
            <a:r>
              <a:rPr lang="en-US" dirty="0"/>
              <a:t>or At-Risk Programs</a:t>
            </a:r>
          </a:p>
        </p:txBody>
      </p:sp>
    </p:spTree>
    <p:extLst>
      <p:ext uri="{BB962C8B-B14F-4D97-AF65-F5344CB8AC3E}">
        <p14:creationId xmlns:p14="http://schemas.microsoft.com/office/powerpoint/2010/main" val="178987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 illustrating Idaho's Juvenile Justice System and the interaction with the Title ID programs">
            <a:extLst>
              <a:ext uri="{FF2B5EF4-FFF2-40B4-BE49-F238E27FC236}">
                <a16:creationId xmlns:a16="http://schemas.microsoft.com/office/drawing/2014/main" id="{6D09DE35-B511-4C52-90D7-1E6E4349452D}"/>
              </a:ext>
            </a:extLst>
          </p:cNvPr>
          <p:cNvPicPr>
            <a:picLocks noGrp="1" noChangeAspect="1"/>
          </p:cNvPicPr>
          <p:nvPr>
            <p:ph idx="13"/>
          </p:nvPr>
        </p:nvPicPr>
        <p:blipFill>
          <a:blip r:embed="rId2"/>
          <a:stretch>
            <a:fillRect/>
          </a:stretch>
        </p:blipFill>
        <p:spPr>
          <a:xfrm>
            <a:off x="0" y="988600"/>
            <a:ext cx="12277590" cy="5869399"/>
          </a:xfrm>
          <a:prstGeom prst="rect">
            <a:avLst/>
          </a:prstGeom>
        </p:spPr>
      </p:pic>
      <p:sp>
        <p:nvSpPr>
          <p:cNvPr id="3" name="Slide Number Placeholder 2">
            <a:extLst>
              <a:ext uri="{FF2B5EF4-FFF2-40B4-BE49-F238E27FC236}">
                <a16:creationId xmlns:a16="http://schemas.microsoft.com/office/drawing/2014/main" id="{6A172B23-7315-44AE-AB09-6788D53F962D}"/>
              </a:ext>
            </a:extLst>
          </p:cNvPr>
          <p:cNvSpPr>
            <a:spLocks noGrp="1"/>
          </p:cNvSpPr>
          <p:nvPr>
            <p:ph type="sldNum" sz="quarter" idx="12"/>
          </p:nvPr>
        </p:nvSpPr>
        <p:spPr/>
        <p:txBody>
          <a:bodyPr/>
          <a:lstStyle/>
          <a:p>
            <a:r>
              <a:rPr lang="en-US"/>
              <a:t> Presentation Title | </a:t>
            </a:r>
            <a:fld id="{C26AAFF7-C4D7-4A72-B8FA-A17532192431}" type="slidenum">
              <a:rPr lang="en-US" smtClean="0"/>
              <a:pPr/>
              <a:t>10</a:t>
            </a:fld>
            <a:endParaRPr lang="en-US" dirty="0"/>
          </a:p>
        </p:txBody>
      </p:sp>
      <p:sp>
        <p:nvSpPr>
          <p:cNvPr id="4" name="Title 3" descr="Graphic illustrating the juvenile justice system and the tie in with the Title ID programs.">
            <a:extLst>
              <a:ext uri="{FF2B5EF4-FFF2-40B4-BE49-F238E27FC236}">
                <a16:creationId xmlns:a16="http://schemas.microsoft.com/office/drawing/2014/main" id="{6D2BBA64-B871-47F9-A1FA-D7310CE95BEF}"/>
              </a:ext>
            </a:extLst>
          </p:cNvPr>
          <p:cNvSpPr>
            <a:spLocks noGrp="1"/>
          </p:cNvSpPr>
          <p:nvPr>
            <p:ph type="title"/>
          </p:nvPr>
        </p:nvSpPr>
        <p:spPr/>
        <p:txBody>
          <a:bodyPr/>
          <a:lstStyle/>
          <a:p>
            <a:r>
              <a:rPr lang="en-US" dirty="0"/>
              <a:t>Juvenile Justice System in Idaho</a:t>
            </a:r>
          </a:p>
        </p:txBody>
      </p:sp>
    </p:spTree>
    <p:extLst>
      <p:ext uri="{BB962C8B-B14F-4D97-AF65-F5344CB8AC3E}">
        <p14:creationId xmlns:p14="http://schemas.microsoft.com/office/powerpoint/2010/main" val="35137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aho map divided into the 7 judicial districts with lists for each district of the county judicial services.&#10;">
            <a:extLst>
              <a:ext uri="{FF2B5EF4-FFF2-40B4-BE49-F238E27FC236}">
                <a16:creationId xmlns:a16="http://schemas.microsoft.com/office/drawing/2014/main" id="{A56CB114-A61B-4828-92B1-DBD51471F72C}"/>
              </a:ext>
            </a:extLst>
          </p:cNvPr>
          <p:cNvPicPr>
            <a:picLocks noGrp="1" noChangeAspect="1"/>
          </p:cNvPicPr>
          <p:nvPr>
            <p:ph idx="13"/>
          </p:nvPr>
        </p:nvPicPr>
        <p:blipFill>
          <a:blip r:embed="rId2"/>
          <a:stretch>
            <a:fillRect/>
          </a:stretch>
        </p:blipFill>
        <p:spPr>
          <a:xfrm>
            <a:off x="720090" y="1066932"/>
            <a:ext cx="9715500" cy="5791068"/>
          </a:xfrm>
          <a:prstGeom prst="rect">
            <a:avLst/>
          </a:prstGeom>
        </p:spPr>
      </p:pic>
      <p:sp>
        <p:nvSpPr>
          <p:cNvPr id="3" name="Slide Number Placeholder 2">
            <a:extLst>
              <a:ext uri="{FF2B5EF4-FFF2-40B4-BE49-F238E27FC236}">
                <a16:creationId xmlns:a16="http://schemas.microsoft.com/office/drawing/2014/main" id="{CFBD2731-C233-450E-A977-1E2F1183ED79}"/>
              </a:ext>
            </a:extLst>
          </p:cNvPr>
          <p:cNvSpPr>
            <a:spLocks noGrp="1"/>
          </p:cNvSpPr>
          <p:nvPr>
            <p:ph type="sldNum" sz="quarter" idx="12"/>
          </p:nvPr>
        </p:nvSpPr>
        <p:spPr/>
        <p:txBody>
          <a:bodyPr/>
          <a:lstStyle/>
          <a:p>
            <a:r>
              <a:rPr lang="en-US"/>
              <a:t> Presentation Title | </a:t>
            </a:r>
            <a:fld id="{C26AAFF7-C4D7-4A72-B8FA-A17532192431}" type="slidenum">
              <a:rPr lang="en-US" smtClean="0"/>
              <a:pPr/>
              <a:t>11</a:t>
            </a:fld>
            <a:endParaRPr lang="en-US" dirty="0"/>
          </a:p>
        </p:txBody>
      </p:sp>
      <p:sp>
        <p:nvSpPr>
          <p:cNvPr id="4" name="Title 3" descr="Map of Idaho divided into seven districts. List of the juvenile ">
            <a:extLst>
              <a:ext uri="{FF2B5EF4-FFF2-40B4-BE49-F238E27FC236}">
                <a16:creationId xmlns:a16="http://schemas.microsoft.com/office/drawing/2014/main" id="{E1F93221-A5D9-4465-8430-E92E85243475}"/>
              </a:ext>
            </a:extLst>
          </p:cNvPr>
          <p:cNvSpPr>
            <a:spLocks noGrp="1"/>
          </p:cNvSpPr>
          <p:nvPr>
            <p:ph type="title"/>
          </p:nvPr>
        </p:nvSpPr>
        <p:spPr/>
        <p:txBody>
          <a:bodyPr/>
          <a:lstStyle/>
          <a:p>
            <a:r>
              <a:rPr lang="en-US" dirty="0"/>
              <a:t>Idaho Judicial Districts/Probation</a:t>
            </a:r>
          </a:p>
        </p:txBody>
      </p:sp>
    </p:spTree>
    <p:extLst>
      <p:ext uri="{BB962C8B-B14F-4D97-AF65-F5344CB8AC3E}">
        <p14:creationId xmlns:p14="http://schemas.microsoft.com/office/powerpoint/2010/main" val="390521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15C75F-F0EE-4CBC-A28D-F9C305C426BD}"/>
              </a:ext>
            </a:extLst>
          </p:cNvPr>
          <p:cNvSpPr>
            <a:spLocks noGrp="1"/>
          </p:cNvSpPr>
          <p:nvPr>
            <p:ph type="ctrTitle"/>
          </p:nvPr>
        </p:nvSpPr>
        <p:spPr/>
        <p:txBody>
          <a:bodyPr/>
          <a:lstStyle/>
          <a:p>
            <a:r>
              <a:rPr lang="en-US" dirty="0"/>
              <a:t>Subpart 1</a:t>
            </a:r>
          </a:p>
        </p:txBody>
      </p:sp>
      <p:sp>
        <p:nvSpPr>
          <p:cNvPr id="7" name="Subtitle 5">
            <a:extLst>
              <a:ext uri="{FF2B5EF4-FFF2-40B4-BE49-F238E27FC236}">
                <a16:creationId xmlns:a16="http://schemas.microsoft.com/office/drawing/2014/main" id="{C942E2E6-6938-4B33-9838-13A6B518C588}"/>
              </a:ext>
            </a:extLst>
          </p:cNvPr>
          <p:cNvSpPr>
            <a:spLocks noGrp="1"/>
          </p:cNvSpPr>
          <p:nvPr>
            <p:ph type="subTitle" idx="1"/>
          </p:nvPr>
        </p:nvSpPr>
        <p:spPr>
          <a:xfrm>
            <a:off x="1185700" y="3143489"/>
            <a:ext cx="9144000" cy="473898"/>
          </a:xfrm>
        </p:spPr>
        <p:txBody>
          <a:bodyPr>
            <a:noAutofit/>
          </a:bodyPr>
          <a:lstStyle/>
          <a:p>
            <a:r>
              <a:rPr lang="en-US" sz="2800" dirty="0"/>
              <a:t>State Agency Programs </a:t>
            </a:r>
          </a:p>
        </p:txBody>
      </p:sp>
      <p:sp>
        <p:nvSpPr>
          <p:cNvPr id="6" name="Slide Number Placeholder 1">
            <a:extLst>
              <a:ext uri="{FF2B5EF4-FFF2-40B4-BE49-F238E27FC236}">
                <a16:creationId xmlns:a16="http://schemas.microsoft.com/office/drawing/2014/main" id="{9516A2DB-E37C-4689-8FE4-B0535AAD3D01}"/>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12</a:t>
            </a:fld>
            <a:endParaRPr lang="en-US" dirty="0"/>
          </a:p>
        </p:txBody>
      </p:sp>
    </p:spTree>
    <p:extLst>
      <p:ext uri="{BB962C8B-B14F-4D97-AF65-F5344CB8AC3E}">
        <p14:creationId xmlns:p14="http://schemas.microsoft.com/office/powerpoint/2010/main" val="76998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Subpart 1 – State Agency Programs</a:t>
            </a:r>
          </a:p>
        </p:txBody>
      </p:sp>
      <p:sp>
        <p:nvSpPr>
          <p:cNvPr id="3" name="Content Placeholder 2"/>
          <p:cNvSpPr>
            <a:spLocks noGrp="1"/>
          </p:cNvSpPr>
          <p:nvPr>
            <p:ph idx="13"/>
          </p:nvPr>
        </p:nvSpPr>
        <p:spPr>
          <a:xfrm>
            <a:off x="751112" y="1340124"/>
            <a:ext cx="10515600" cy="5055650"/>
          </a:xfrm>
        </p:spPr>
        <p:txBody>
          <a:bodyPr>
            <a:normAutofit fontScale="85000" lnSpcReduction="20000"/>
          </a:bodyPr>
          <a:lstStyle/>
          <a:p>
            <a:r>
              <a:rPr lang="en-US" dirty="0"/>
              <a:t>More than </a:t>
            </a:r>
            <a:r>
              <a:rPr lang="en-US" b="1" dirty="0"/>
              <a:t>900 </a:t>
            </a:r>
            <a:r>
              <a:rPr lang="en-US" dirty="0"/>
              <a:t>students are annually supported by the Title I-D, Subpart 1 program in facilities under the jurisdiction of: </a:t>
            </a:r>
            <a:br>
              <a:rPr lang="en-US" dirty="0"/>
            </a:br>
            <a:endParaRPr lang="en-US" dirty="0"/>
          </a:p>
          <a:p>
            <a:pPr lvl="1"/>
            <a:r>
              <a:rPr lang="en-US" b="1" u="sng" dirty="0"/>
              <a:t>Idaho Department of Corrections </a:t>
            </a:r>
          </a:p>
          <a:p>
            <a:pPr lvl="2"/>
            <a:r>
              <a:rPr lang="en-US" b="1" dirty="0"/>
              <a:t>Robert </a:t>
            </a:r>
            <a:r>
              <a:rPr lang="en-US" b="1" dirty="0" err="1"/>
              <a:t>Janss</a:t>
            </a:r>
            <a:r>
              <a:rPr lang="en-US" b="1" dirty="0"/>
              <a:t> School </a:t>
            </a:r>
            <a:r>
              <a:rPr lang="en-US" dirty="0"/>
              <a:t>(9 locations)</a:t>
            </a:r>
            <a:br>
              <a:rPr lang="en-US" dirty="0"/>
            </a:br>
            <a:endParaRPr lang="en-US" dirty="0"/>
          </a:p>
          <a:p>
            <a:pPr lvl="1"/>
            <a:r>
              <a:rPr lang="en-US" b="1" u="sng" dirty="0"/>
              <a:t>Idaho Department of Juvenile Corrections</a:t>
            </a:r>
          </a:p>
          <a:p>
            <a:pPr lvl="2"/>
            <a:r>
              <a:rPr lang="en-US" b="1" dirty="0"/>
              <a:t>Juniper Hills School </a:t>
            </a:r>
            <a:r>
              <a:rPr lang="en-US" dirty="0"/>
              <a:t>(3 locations) </a:t>
            </a:r>
          </a:p>
          <a:p>
            <a:pPr marL="914400" lvl="2" indent="0">
              <a:buNone/>
            </a:pPr>
            <a:endParaRPr lang="en-US" dirty="0"/>
          </a:p>
          <a:p>
            <a:pPr marL="457200" lvl="1" indent="0">
              <a:buNone/>
            </a:pPr>
            <a:r>
              <a:rPr lang="en-US" dirty="0"/>
              <a:t>Future Grantees: </a:t>
            </a:r>
          </a:p>
          <a:p>
            <a:pPr lvl="2"/>
            <a:r>
              <a:rPr lang="en-US" dirty="0"/>
              <a:t>Idaho Department of Health &amp; Welfare</a:t>
            </a:r>
          </a:p>
          <a:p>
            <a:pPr lvl="3"/>
            <a:r>
              <a:rPr lang="en-US" dirty="0"/>
              <a:t>State Mental Health Hospitals</a:t>
            </a:r>
          </a:p>
          <a:p>
            <a:pPr marL="914400" lvl="2" indent="0">
              <a:buNone/>
            </a:pPr>
            <a:endParaRPr lang="en-US" dirty="0"/>
          </a:p>
          <a:p>
            <a:endParaRPr lang="en-US" dirty="0"/>
          </a:p>
        </p:txBody>
      </p:sp>
      <p:sp>
        <p:nvSpPr>
          <p:cNvPr id="5" name="Slide Number Placeholder 1">
            <a:extLst>
              <a:ext uri="{FF2B5EF4-FFF2-40B4-BE49-F238E27FC236}">
                <a16:creationId xmlns:a16="http://schemas.microsoft.com/office/drawing/2014/main" id="{9BC7E509-AFCC-4B00-8026-BDCCC04CC7ED}"/>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13</a:t>
            </a:fld>
            <a:endParaRPr lang="en-US" dirty="0"/>
          </a:p>
        </p:txBody>
      </p:sp>
    </p:spTree>
    <p:extLst>
      <p:ext uri="{BB962C8B-B14F-4D97-AF65-F5344CB8AC3E}">
        <p14:creationId xmlns:p14="http://schemas.microsoft.com/office/powerpoint/2010/main" val="79402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aho Map showing the judicial regions and the state programs:&#10;Idaho Department of Juvenile Corrections - Juniper Hills located in Lewiston, Nampa, and St. Anthony's; Idaho Department of Corrections - Robert Janss located in Cottonwood, Orofino, South Boise, Pocatello">
            <a:extLst>
              <a:ext uri="{FF2B5EF4-FFF2-40B4-BE49-F238E27FC236}">
                <a16:creationId xmlns:a16="http://schemas.microsoft.com/office/drawing/2014/main" id="{991E610C-F678-4AAD-92FE-539469A951F9}"/>
              </a:ext>
            </a:extLst>
          </p:cNvPr>
          <p:cNvPicPr>
            <a:picLocks noGrp="1" noChangeAspect="1"/>
          </p:cNvPicPr>
          <p:nvPr>
            <p:ph idx="13"/>
          </p:nvPr>
        </p:nvPicPr>
        <p:blipFill>
          <a:blip r:embed="rId2"/>
          <a:stretch>
            <a:fillRect/>
          </a:stretch>
        </p:blipFill>
        <p:spPr>
          <a:xfrm>
            <a:off x="434304" y="1032995"/>
            <a:ext cx="11757696" cy="5867411"/>
          </a:xfrm>
          <a:prstGeom prst="rect">
            <a:avLst/>
          </a:prstGeom>
        </p:spPr>
      </p:pic>
      <p:sp>
        <p:nvSpPr>
          <p:cNvPr id="3" name="Slide Number Placeholder 2">
            <a:extLst>
              <a:ext uri="{FF2B5EF4-FFF2-40B4-BE49-F238E27FC236}">
                <a16:creationId xmlns:a16="http://schemas.microsoft.com/office/drawing/2014/main" id="{0B99E2E0-DA3E-43C1-AC67-FBE628E48B52}"/>
              </a:ext>
            </a:extLst>
          </p:cNvPr>
          <p:cNvSpPr>
            <a:spLocks noGrp="1"/>
          </p:cNvSpPr>
          <p:nvPr>
            <p:ph type="sldNum" sz="quarter" idx="12"/>
          </p:nvPr>
        </p:nvSpPr>
        <p:spPr/>
        <p:txBody>
          <a:bodyPr/>
          <a:lstStyle/>
          <a:p>
            <a:r>
              <a:rPr lang="en-US"/>
              <a:t> Presentation Title | </a:t>
            </a:r>
            <a:fld id="{C26AAFF7-C4D7-4A72-B8FA-A17532192431}" type="slidenum">
              <a:rPr lang="en-US" smtClean="0"/>
              <a:pPr/>
              <a:t>14</a:t>
            </a:fld>
            <a:endParaRPr lang="en-US" dirty="0"/>
          </a:p>
        </p:txBody>
      </p:sp>
      <p:sp>
        <p:nvSpPr>
          <p:cNvPr id="4" name="Title 3">
            <a:extLst>
              <a:ext uri="{FF2B5EF4-FFF2-40B4-BE49-F238E27FC236}">
                <a16:creationId xmlns:a16="http://schemas.microsoft.com/office/drawing/2014/main" id="{B3499887-D761-4DFE-B28C-EB550B5A1EF4}"/>
              </a:ext>
            </a:extLst>
          </p:cNvPr>
          <p:cNvSpPr>
            <a:spLocks noGrp="1"/>
          </p:cNvSpPr>
          <p:nvPr>
            <p:ph type="title"/>
          </p:nvPr>
        </p:nvSpPr>
        <p:spPr/>
        <p:txBody>
          <a:bodyPr/>
          <a:lstStyle/>
          <a:p>
            <a:r>
              <a:rPr lang="en-US" dirty="0"/>
              <a:t>Current State Agency Programs</a:t>
            </a:r>
          </a:p>
        </p:txBody>
      </p:sp>
    </p:spTree>
    <p:extLst>
      <p:ext uri="{BB962C8B-B14F-4D97-AF65-F5344CB8AC3E}">
        <p14:creationId xmlns:p14="http://schemas.microsoft.com/office/powerpoint/2010/main" val="342226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B7C5C24-2DED-4B11-BBD6-A9FCDBEAD006}"/>
              </a:ext>
            </a:extLst>
          </p:cNvPr>
          <p:cNvSpPr txBox="1">
            <a:spLocks/>
          </p:cNvSpPr>
          <p:nvPr/>
        </p:nvSpPr>
        <p:spPr>
          <a:xfrm>
            <a:off x="9054449" y="63468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SY2021-22 | </a:t>
            </a:r>
            <a:fld id="{C26AAFF7-C4D7-4A72-B8FA-A17532192431}" type="slidenum">
              <a:rPr lang="en-US" smtClean="0"/>
              <a:pPr/>
              <a:t>15</a:t>
            </a:fld>
            <a:endParaRPr lang="en-US" dirty="0"/>
          </a:p>
        </p:txBody>
      </p:sp>
      <p:sp>
        <p:nvSpPr>
          <p:cNvPr id="2" name="Content Placeholder 1">
            <a:extLst>
              <a:ext uri="{FF2B5EF4-FFF2-40B4-BE49-F238E27FC236}">
                <a16:creationId xmlns:a16="http://schemas.microsoft.com/office/drawing/2014/main" id="{CDD064FA-6290-4A0F-A4CB-5C85D40A298A}"/>
              </a:ext>
            </a:extLst>
          </p:cNvPr>
          <p:cNvSpPr>
            <a:spLocks noGrp="1"/>
          </p:cNvSpPr>
          <p:nvPr>
            <p:ph idx="13"/>
          </p:nvPr>
        </p:nvSpPr>
        <p:spPr/>
        <p:txBody>
          <a:bodyPr>
            <a:normAutofit lnSpcReduction="10000"/>
          </a:bodyPr>
          <a:lstStyle/>
          <a:p>
            <a:r>
              <a:rPr lang="en-US" dirty="0"/>
              <a:t>Records will be requested by IDOC or IDJC so they can be enrolled in a State Agency “school”</a:t>
            </a:r>
          </a:p>
          <a:p>
            <a:endParaRPr lang="en-US" dirty="0"/>
          </a:p>
          <a:p>
            <a:r>
              <a:rPr lang="en-US" dirty="0"/>
              <a:t>Students are “unenrolled” from a district</a:t>
            </a:r>
          </a:p>
          <a:p>
            <a:pPr lvl="1"/>
            <a:r>
              <a:rPr lang="en-US" dirty="0"/>
              <a:t>Use exit code #2B</a:t>
            </a:r>
          </a:p>
          <a:p>
            <a:pPr lvl="2"/>
            <a:r>
              <a:rPr lang="en-US" dirty="0"/>
              <a:t>2B identifies students who are exiting the public school system and entering a private or other non-public/federal or state education setting. </a:t>
            </a:r>
          </a:p>
        </p:txBody>
      </p:sp>
      <p:sp>
        <p:nvSpPr>
          <p:cNvPr id="4" name="Title 3">
            <a:extLst>
              <a:ext uri="{FF2B5EF4-FFF2-40B4-BE49-F238E27FC236}">
                <a16:creationId xmlns:a16="http://schemas.microsoft.com/office/drawing/2014/main" id="{B0449D06-D42C-4B13-8D1D-CFEA7AFA6CAD}"/>
              </a:ext>
            </a:extLst>
          </p:cNvPr>
          <p:cNvSpPr>
            <a:spLocks noGrp="1"/>
          </p:cNvSpPr>
          <p:nvPr>
            <p:ph type="title"/>
          </p:nvPr>
        </p:nvSpPr>
        <p:spPr/>
        <p:txBody>
          <a:bodyPr/>
          <a:lstStyle/>
          <a:p>
            <a:r>
              <a:rPr lang="en-US" dirty="0"/>
              <a:t>LONG TERM &amp; Residential</a:t>
            </a:r>
          </a:p>
        </p:txBody>
      </p:sp>
    </p:spTree>
    <p:extLst>
      <p:ext uri="{BB962C8B-B14F-4D97-AF65-F5344CB8AC3E}">
        <p14:creationId xmlns:p14="http://schemas.microsoft.com/office/powerpoint/2010/main" val="235203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499FD80-2156-427C-88D5-BED6F5E30A8F}"/>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16</a:t>
            </a:fld>
            <a:endParaRPr lang="en-US" dirty="0"/>
          </a:p>
        </p:txBody>
      </p:sp>
      <p:sp>
        <p:nvSpPr>
          <p:cNvPr id="6" name="TextBox 5">
            <a:extLst>
              <a:ext uri="{FF2B5EF4-FFF2-40B4-BE49-F238E27FC236}">
                <a16:creationId xmlns:a16="http://schemas.microsoft.com/office/drawing/2014/main" id="{CF94CC22-D791-472C-8CD5-8FC13843114C}"/>
              </a:ext>
            </a:extLst>
          </p:cNvPr>
          <p:cNvSpPr txBox="1"/>
          <p:nvPr/>
        </p:nvSpPr>
        <p:spPr>
          <a:xfrm>
            <a:off x="5869416" y="4507440"/>
            <a:ext cx="672249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Accredited</a:t>
            </a:r>
          </a:p>
          <a:p>
            <a:pPr marL="285750" indent="-285750">
              <a:buFont typeface="Arial" panose="020B0604020202020204" pitchFamily="34" charset="0"/>
              <a:buChar char="•"/>
            </a:pPr>
            <a:r>
              <a:rPr lang="en-US" sz="2400" dirty="0"/>
              <a:t>Direct instruction/Mastery-based</a:t>
            </a:r>
          </a:p>
          <a:p>
            <a:pPr marL="285750" indent="-285750">
              <a:buFont typeface="Arial" panose="020B0604020202020204" pitchFamily="34" charset="0"/>
              <a:buChar char="•"/>
            </a:pPr>
            <a:r>
              <a:rPr lang="en-US" sz="2400" dirty="0"/>
              <a:t>Highly Qualified Teachers</a:t>
            </a:r>
          </a:p>
          <a:p>
            <a:pPr marL="285750" indent="-285750">
              <a:buFont typeface="Arial" panose="020B0604020202020204" pitchFamily="34" charset="0"/>
              <a:buChar char="•"/>
            </a:pPr>
            <a:r>
              <a:rPr lang="en-US" sz="2400" dirty="0"/>
              <a:t>Core subjects + Electives</a:t>
            </a:r>
          </a:p>
          <a:p>
            <a:pPr marL="285750" indent="-285750">
              <a:buFont typeface="Arial" panose="020B0604020202020204" pitchFamily="34" charset="0"/>
              <a:buChar char="•"/>
            </a:pPr>
            <a:r>
              <a:rPr lang="en-US" sz="2400" dirty="0"/>
              <a:t>Monthly presentations (Life skills, SEL, college/career) </a:t>
            </a:r>
          </a:p>
        </p:txBody>
      </p:sp>
      <p:sp>
        <p:nvSpPr>
          <p:cNvPr id="7" name="TextBox 6">
            <a:extLst>
              <a:ext uri="{FF2B5EF4-FFF2-40B4-BE49-F238E27FC236}">
                <a16:creationId xmlns:a16="http://schemas.microsoft.com/office/drawing/2014/main" id="{A5EA6219-DD8F-480F-BF12-34194AC163D1}"/>
              </a:ext>
            </a:extLst>
          </p:cNvPr>
          <p:cNvSpPr txBox="1"/>
          <p:nvPr/>
        </p:nvSpPr>
        <p:spPr>
          <a:xfrm>
            <a:off x="769576" y="4549676"/>
            <a:ext cx="529593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Middle School</a:t>
            </a:r>
          </a:p>
          <a:p>
            <a:pPr marL="285750" indent="-285750">
              <a:buFont typeface="Arial" panose="020B0604020202020204" pitchFamily="34" charset="0"/>
              <a:buChar char="•"/>
            </a:pPr>
            <a:r>
              <a:rPr lang="en-US" sz="2400" dirty="0"/>
              <a:t>High School</a:t>
            </a:r>
          </a:p>
          <a:p>
            <a:pPr marL="285750" indent="-285750">
              <a:buFont typeface="Arial" panose="020B0604020202020204" pitchFamily="34" charset="0"/>
              <a:buChar char="•"/>
            </a:pPr>
            <a:r>
              <a:rPr lang="en-US" sz="2400" dirty="0"/>
              <a:t>Certifications</a:t>
            </a:r>
          </a:p>
          <a:p>
            <a:pPr marL="285750" indent="-285750">
              <a:buFont typeface="Arial" panose="020B0604020202020204" pitchFamily="34" charset="0"/>
              <a:buChar char="•"/>
            </a:pPr>
            <a:r>
              <a:rPr lang="en-US" sz="2400" dirty="0"/>
              <a:t>Work-based Learning</a:t>
            </a:r>
          </a:p>
          <a:p>
            <a:pPr marL="285750" indent="-285750">
              <a:buFont typeface="Arial" panose="020B0604020202020204" pitchFamily="34" charset="0"/>
              <a:buChar char="•"/>
            </a:pPr>
            <a:r>
              <a:rPr lang="en-US" sz="2400" dirty="0"/>
              <a:t>Post-Secondary</a:t>
            </a:r>
          </a:p>
          <a:p>
            <a:pPr marL="285750" indent="-285750">
              <a:buFont typeface="Arial" panose="020B0604020202020204" pitchFamily="34" charset="0"/>
              <a:buChar char="•"/>
            </a:pPr>
            <a:r>
              <a:rPr lang="en-US" sz="2400" dirty="0"/>
              <a:t>GED</a:t>
            </a:r>
          </a:p>
        </p:txBody>
      </p:sp>
      <p:pic>
        <p:nvPicPr>
          <p:cNvPr id="5" name="Content Placeholder 4" descr="Photo showing Juniper Hills School Sites">
            <a:extLst>
              <a:ext uri="{FF2B5EF4-FFF2-40B4-BE49-F238E27FC236}">
                <a16:creationId xmlns:a16="http://schemas.microsoft.com/office/drawing/2014/main" id="{3BBA8AF4-A55A-428D-B597-184A352815B4}"/>
              </a:ext>
            </a:extLst>
          </p:cNvPr>
          <p:cNvPicPr>
            <a:picLocks noGrp="1" noChangeAspect="1"/>
          </p:cNvPicPr>
          <p:nvPr>
            <p:ph idx="13"/>
          </p:nvPr>
        </p:nvPicPr>
        <p:blipFill>
          <a:blip r:embed="rId3"/>
          <a:stretch>
            <a:fillRect/>
          </a:stretch>
        </p:blipFill>
        <p:spPr>
          <a:xfrm>
            <a:off x="1549743" y="1950673"/>
            <a:ext cx="7838955" cy="2575763"/>
          </a:xfrm>
          <a:prstGeom prst="rect">
            <a:avLst/>
          </a:prstGeom>
        </p:spPr>
      </p:pic>
      <p:sp>
        <p:nvSpPr>
          <p:cNvPr id="9" name="TextBox 8">
            <a:extLst>
              <a:ext uri="{FF2B5EF4-FFF2-40B4-BE49-F238E27FC236}">
                <a16:creationId xmlns:a16="http://schemas.microsoft.com/office/drawing/2014/main" id="{9FE18328-BF35-4890-B853-FE9AA18A927F}"/>
              </a:ext>
            </a:extLst>
          </p:cNvPr>
          <p:cNvSpPr txBox="1"/>
          <p:nvPr/>
        </p:nvSpPr>
        <p:spPr>
          <a:xfrm rot="10800000" flipH="1" flipV="1">
            <a:off x="157163" y="1348689"/>
            <a:ext cx="11816699" cy="584775"/>
          </a:xfrm>
          <a:prstGeom prst="rect">
            <a:avLst/>
          </a:prstGeom>
          <a:noFill/>
        </p:spPr>
        <p:txBody>
          <a:bodyPr wrap="square" rtlCol="0">
            <a:spAutoFit/>
          </a:bodyPr>
          <a:lstStyle/>
          <a:p>
            <a:r>
              <a:rPr lang="en-US" sz="3200" dirty="0"/>
              <a:t>Idaho Department of Juvenile Corrections – Juniper Hills School</a:t>
            </a:r>
          </a:p>
        </p:txBody>
      </p:sp>
      <p:sp>
        <p:nvSpPr>
          <p:cNvPr id="4" name="Title 3">
            <a:extLst>
              <a:ext uri="{FF2B5EF4-FFF2-40B4-BE49-F238E27FC236}">
                <a16:creationId xmlns:a16="http://schemas.microsoft.com/office/drawing/2014/main" id="{0F93D3D9-8E69-47AD-A517-F3BCED7E9D31}"/>
              </a:ext>
            </a:extLst>
          </p:cNvPr>
          <p:cNvSpPr>
            <a:spLocks noGrp="1"/>
          </p:cNvSpPr>
          <p:nvPr>
            <p:ph type="title"/>
          </p:nvPr>
        </p:nvSpPr>
        <p:spPr>
          <a:xfrm>
            <a:off x="653245" y="0"/>
            <a:ext cx="10515600" cy="988601"/>
          </a:xfrm>
        </p:spPr>
        <p:txBody>
          <a:bodyPr>
            <a:normAutofit/>
          </a:bodyPr>
          <a:lstStyle/>
          <a:p>
            <a:r>
              <a:rPr lang="en-US" dirty="0"/>
              <a:t>Example:  State Agency Program</a:t>
            </a:r>
          </a:p>
        </p:txBody>
      </p:sp>
    </p:spTree>
    <p:extLst>
      <p:ext uri="{BB962C8B-B14F-4D97-AF65-F5344CB8AC3E}">
        <p14:creationId xmlns:p14="http://schemas.microsoft.com/office/powerpoint/2010/main" val="223534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CBB3A0B-4721-4019-B3A1-003E74655EC8}"/>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17</a:t>
            </a:fld>
            <a:endParaRPr lang="en-US" dirty="0"/>
          </a:p>
        </p:txBody>
      </p:sp>
      <p:graphicFrame>
        <p:nvGraphicFramePr>
          <p:cNvPr id="8" name="Table 7">
            <a:extLst>
              <a:ext uri="{FF2B5EF4-FFF2-40B4-BE49-F238E27FC236}">
                <a16:creationId xmlns:a16="http://schemas.microsoft.com/office/drawing/2014/main" id="{1ADFBB83-CDD9-47E0-B951-D651506A6443}"/>
              </a:ext>
            </a:extLst>
          </p:cNvPr>
          <p:cNvGraphicFramePr>
            <a:graphicFrameLocks noGrp="1"/>
          </p:cNvGraphicFramePr>
          <p:nvPr>
            <p:extLst>
              <p:ext uri="{D42A27DB-BD31-4B8C-83A1-F6EECF244321}">
                <p14:modId xmlns:p14="http://schemas.microsoft.com/office/powerpoint/2010/main" val="4031099917"/>
              </p:ext>
            </p:extLst>
          </p:nvPr>
        </p:nvGraphicFramePr>
        <p:xfrm>
          <a:off x="434304" y="1455296"/>
          <a:ext cx="11107456" cy="4389120"/>
        </p:xfrm>
        <a:graphic>
          <a:graphicData uri="http://schemas.openxmlformats.org/drawingml/2006/table">
            <a:tbl>
              <a:tblPr firstRow="1" bandRow="1">
                <a:tableStyleId>{5C22544A-7EE6-4342-B048-85BDC9FD1C3A}</a:tableStyleId>
              </a:tblPr>
              <a:tblGrid>
                <a:gridCol w="5553728">
                  <a:extLst>
                    <a:ext uri="{9D8B030D-6E8A-4147-A177-3AD203B41FA5}">
                      <a16:colId xmlns:a16="http://schemas.microsoft.com/office/drawing/2014/main" val="2450160972"/>
                    </a:ext>
                  </a:extLst>
                </a:gridCol>
                <a:gridCol w="5553728">
                  <a:extLst>
                    <a:ext uri="{9D8B030D-6E8A-4147-A177-3AD203B41FA5}">
                      <a16:colId xmlns:a16="http://schemas.microsoft.com/office/drawing/2014/main" val="2846950216"/>
                    </a:ext>
                  </a:extLst>
                </a:gridCol>
              </a:tblGrid>
              <a:tr h="370840">
                <a:tc>
                  <a:txBody>
                    <a:bodyPr/>
                    <a:lstStyle/>
                    <a:p>
                      <a:pPr algn="ctr"/>
                      <a:r>
                        <a:rPr lang="en-US" sz="3600" dirty="0">
                          <a:solidFill>
                            <a:schemeClr val="bg2">
                              <a:lumMod val="10000"/>
                            </a:schemeClr>
                          </a:solidFill>
                        </a:rPr>
                        <a:t>Academic/Education</a:t>
                      </a:r>
                    </a:p>
                  </a:txBody>
                  <a:tcPr/>
                </a:tc>
                <a:tc>
                  <a:txBody>
                    <a:bodyPr/>
                    <a:lstStyle/>
                    <a:p>
                      <a:pPr algn="ctr"/>
                      <a:r>
                        <a:rPr lang="en-US" sz="3600" dirty="0">
                          <a:solidFill>
                            <a:schemeClr val="bg2">
                              <a:lumMod val="10000"/>
                            </a:schemeClr>
                          </a:solidFill>
                        </a:rPr>
                        <a:t>Other Services</a:t>
                      </a:r>
                    </a:p>
                  </a:txBody>
                  <a:tcPr/>
                </a:tc>
                <a:extLst>
                  <a:ext uri="{0D108BD9-81ED-4DB2-BD59-A6C34878D82A}">
                    <a16:rowId xmlns:a16="http://schemas.microsoft.com/office/drawing/2014/main" val="912923297"/>
                  </a:ext>
                </a:extLst>
              </a:tr>
              <a:tr h="370840">
                <a:tc>
                  <a:txBody>
                    <a:bodyPr/>
                    <a:lstStyle/>
                    <a:p>
                      <a:r>
                        <a:rPr lang="en-US" sz="3600" dirty="0"/>
                        <a:t>Special Education - IEP</a:t>
                      </a:r>
                    </a:p>
                  </a:txBody>
                  <a:tcPr/>
                </a:tc>
                <a:tc>
                  <a:txBody>
                    <a:bodyPr/>
                    <a:lstStyle/>
                    <a:p>
                      <a:r>
                        <a:rPr lang="en-US" sz="3600" dirty="0"/>
                        <a:t>Sex Offenders</a:t>
                      </a:r>
                    </a:p>
                  </a:txBody>
                  <a:tcPr/>
                </a:tc>
                <a:extLst>
                  <a:ext uri="{0D108BD9-81ED-4DB2-BD59-A6C34878D82A}">
                    <a16:rowId xmlns:a16="http://schemas.microsoft.com/office/drawing/2014/main" val="3700106354"/>
                  </a:ext>
                </a:extLst>
              </a:tr>
              <a:tr h="370840">
                <a:tc>
                  <a:txBody>
                    <a:bodyPr/>
                    <a:lstStyle/>
                    <a:p>
                      <a:r>
                        <a:rPr lang="en-US" sz="3600" dirty="0"/>
                        <a:t>SPED Related Services – OT or Speech/Lang</a:t>
                      </a:r>
                    </a:p>
                  </a:txBody>
                  <a:tcPr/>
                </a:tc>
                <a:tc>
                  <a:txBody>
                    <a:bodyPr/>
                    <a:lstStyle/>
                    <a:p>
                      <a:r>
                        <a:rPr lang="en-US" sz="3600" dirty="0"/>
                        <a:t>Oppositional Defiant Disorder</a:t>
                      </a:r>
                    </a:p>
                  </a:txBody>
                  <a:tcPr/>
                </a:tc>
                <a:extLst>
                  <a:ext uri="{0D108BD9-81ED-4DB2-BD59-A6C34878D82A}">
                    <a16:rowId xmlns:a16="http://schemas.microsoft.com/office/drawing/2014/main" val="3508300339"/>
                  </a:ext>
                </a:extLst>
              </a:tr>
              <a:tr h="370840">
                <a:tc>
                  <a:txBody>
                    <a:bodyPr/>
                    <a:lstStyle/>
                    <a:p>
                      <a:r>
                        <a:rPr lang="en-US" sz="3600" dirty="0"/>
                        <a:t>504 Accommodation Plans</a:t>
                      </a:r>
                    </a:p>
                  </a:txBody>
                  <a:tcPr/>
                </a:tc>
                <a:tc>
                  <a:txBody>
                    <a:bodyPr/>
                    <a:lstStyle/>
                    <a:p>
                      <a:r>
                        <a:rPr lang="en-US" sz="3600" dirty="0"/>
                        <a:t>Conduct Disorder</a:t>
                      </a:r>
                    </a:p>
                  </a:txBody>
                  <a:tcPr/>
                </a:tc>
                <a:extLst>
                  <a:ext uri="{0D108BD9-81ED-4DB2-BD59-A6C34878D82A}">
                    <a16:rowId xmlns:a16="http://schemas.microsoft.com/office/drawing/2014/main" val="1755601004"/>
                  </a:ext>
                </a:extLst>
              </a:tr>
              <a:tr h="370840">
                <a:tc>
                  <a:txBody>
                    <a:bodyPr/>
                    <a:lstStyle/>
                    <a:p>
                      <a:r>
                        <a:rPr lang="en-US" sz="3600" dirty="0"/>
                        <a:t>English Language Learner </a:t>
                      </a:r>
                    </a:p>
                  </a:txBody>
                  <a:tcPr/>
                </a:tc>
                <a:tc>
                  <a:txBody>
                    <a:bodyPr/>
                    <a:lstStyle/>
                    <a:p>
                      <a:r>
                        <a:rPr lang="en-US" sz="3600" dirty="0"/>
                        <a:t>Drug/Alcohol</a:t>
                      </a:r>
                    </a:p>
                  </a:txBody>
                  <a:tcPr/>
                </a:tc>
                <a:extLst>
                  <a:ext uri="{0D108BD9-81ED-4DB2-BD59-A6C34878D82A}">
                    <a16:rowId xmlns:a16="http://schemas.microsoft.com/office/drawing/2014/main" val="3911294781"/>
                  </a:ext>
                </a:extLst>
              </a:tr>
              <a:tr h="370840">
                <a:tc>
                  <a:txBody>
                    <a:bodyPr/>
                    <a:lstStyle/>
                    <a:p>
                      <a:endParaRPr lang="en-US" sz="3600"/>
                    </a:p>
                  </a:txBody>
                  <a:tcPr/>
                </a:tc>
                <a:tc>
                  <a:txBody>
                    <a:bodyPr/>
                    <a:lstStyle/>
                    <a:p>
                      <a:r>
                        <a:rPr lang="en-US" sz="3600" dirty="0"/>
                        <a:t>Mental Health</a:t>
                      </a:r>
                    </a:p>
                  </a:txBody>
                  <a:tcPr/>
                </a:tc>
                <a:extLst>
                  <a:ext uri="{0D108BD9-81ED-4DB2-BD59-A6C34878D82A}">
                    <a16:rowId xmlns:a16="http://schemas.microsoft.com/office/drawing/2014/main" val="2004801529"/>
                  </a:ext>
                </a:extLst>
              </a:tr>
            </a:tbl>
          </a:graphicData>
        </a:graphic>
      </p:graphicFrame>
      <p:sp>
        <p:nvSpPr>
          <p:cNvPr id="4" name="Title 3">
            <a:extLst>
              <a:ext uri="{FF2B5EF4-FFF2-40B4-BE49-F238E27FC236}">
                <a16:creationId xmlns:a16="http://schemas.microsoft.com/office/drawing/2014/main" id="{5969F9B5-037E-4946-9673-760FB25C1A75}"/>
              </a:ext>
            </a:extLst>
          </p:cNvPr>
          <p:cNvSpPr>
            <a:spLocks noGrp="1"/>
          </p:cNvSpPr>
          <p:nvPr>
            <p:ph type="title"/>
          </p:nvPr>
        </p:nvSpPr>
        <p:spPr/>
        <p:txBody>
          <a:bodyPr/>
          <a:lstStyle/>
          <a:p>
            <a:r>
              <a:rPr lang="en-US" dirty="0"/>
              <a:t>Academic &amp; Other Services</a:t>
            </a:r>
          </a:p>
        </p:txBody>
      </p:sp>
    </p:spTree>
    <p:extLst>
      <p:ext uri="{BB962C8B-B14F-4D97-AF65-F5344CB8AC3E}">
        <p14:creationId xmlns:p14="http://schemas.microsoft.com/office/powerpoint/2010/main" val="410814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1CAB8-53C3-4B35-B404-40E7D70964FC}"/>
              </a:ext>
            </a:extLst>
          </p:cNvPr>
          <p:cNvSpPr>
            <a:spLocks noGrp="1"/>
          </p:cNvSpPr>
          <p:nvPr>
            <p:ph idx="13"/>
          </p:nvPr>
        </p:nvSpPr>
        <p:spPr>
          <a:xfrm>
            <a:off x="434304" y="1340124"/>
            <a:ext cx="11539558" cy="4877796"/>
          </a:xfrm>
        </p:spPr>
        <p:txBody>
          <a:bodyPr>
            <a:normAutofit/>
          </a:bodyPr>
          <a:lstStyle/>
          <a:p>
            <a:pPr marL="0" indent="0">
              <a:buNone/>
            </a:pPr>
            <a:r>
              <a:rPr lang="en-US" b="1" dirty="0"/>
              <a:t>General funding – IDJC budget</a:t>
            </a:r>
          </a:p>
          <a:p>
            <a:pPr marL="0" indent="0">
              <a:buNone/>
            </a:pPr>
            <a:r>
              <a:rPr lang="en-US" b="1" dirty="0"/>
              <a:t>		+ </a:t>
            </a:r>
          </a:p>
          <a:p>
            <a:pPr marL="0" indent="0">
              <a:buNone/>
            </a:pPr>
            <a:r>
              <a:rPr lang="en-US" b="1" dirty="0"/>
              <a:t>Federal Funding</a:t>
            </a:r>
          </a:p>
          <a:p>
            <a:pPr lvl="1"/>
            <a:r>
              <a:rPr lang="en-US" dirty="0"/>
              <a:t>IDEA – Special Education Federal Funding</a:t>
            </a:r>
          </a:p>
          <a:p>
            <a:pPr lvl="1"/>
            <a:r>
              <a:rPr lang="en-US" dirty="0"/>
              <a:t>Title ID, Subpart 1 – Supplemental Support &amp; Transition Activities</a:t>
            </a:r>
          </a:p>
          <a:p>
            <a:pPr lvl="1"/>
            <a:r>
              <a:rPr lang="en-US" dirty="0"/>
              <a:t>Title IIA- Teacher Improvement/Training</a:t>
            </a:r>
          </a:p>
        </p:txBody>
      </p:sp>
      <p:sp>
        <p:nvSpPr>
          <p:cNvPr id="4" name="Title 3">
            <a:extLst>
              <a:ext uri="{FF2B5EF4-FFF2-40B4-BE49-F238E27FC236}">
                <a16:creationId xmlns:a16="http://schemas.microsoft.com/office/drawing/2014/main" id="{3F2EE909-7E85-4176-9C8C-3647D2D991C5}"/>
              </a:ext>
            </a:extLst>
          </p:cNvPr>
          <p:cNvSpPr>
            <a:spLocks noGrp="1"/>
          </p:cNvSpPr>
          <p:nvPr>
            <p:ph type="title"/>
          </p:nvPr>
        </p:nvSpPr>
        <p:spPr/>
        <p:txBody>
          <a:bodyPr/>
          <a:lstStyle/>
          <a:p>
            <a:r>
              <a:rPr lang="en-US" dirty="0"/>
              <a:t>Center Funding</a:t>
            </a:r>
          </a:p>
        </p:txBody>
      </p:sp>
      <p:sp>
        <p:nvSpPr>
          <p:cNvPr id="5" name="Slide Number Placeholder 1">
            <a:extLst>
              <a:ext uri="{FF2B5EF4-FFF2-40B4-BE49-F238E27FC236}">
                <a16:creationId xmlns:a16="http://schemas.microsoft.com/office/drawing/2014/main" id="{13EDB992-7903-4F1C-BEB5-C887CD5B2965}"/>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18</a:t>
            </a:fld>
            <a:endParaRPr lang="en-US" dirty="0"/>
          </a:p>
        </p:txBody>
      </p:sp>
    </p:spTree>
    <p:extLst>
      <p:ext uri="{BB962C8B-B14F-4D97-AF65-F5344CB8AC3E}">
        <p14:creationId xmlns:p14="http://schemas.microsoft.com/office/powerpoint/2010/main" val="105432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2698B-9129-4657-B456-48D5063C2A13}"/>
              </a:ext>
            </a:extLst>
          </p:cNvPr>
          <p:cNvSpPr>
            <a:spLocks noGrp="1"/>
          </p:cNvSpPr>
          <p:nvPr>
            <p:ph type="ctrTitle"/>
          </p:nvPr>
        </p:nvSpPr>
        <p:spPr/>
        <p:txBody>
          <a:bodyPr/>
          <a:lstStyle/>
          <a:p>
            <a:r>
              <a:rPr lang="en-US" dirty="0"/>
              <a:t>Subpart 2 </a:t>
            </a:r>
          </a:p>
        </p:txBody>
      </p:sp>
      <p:sp>
        <p:nvSpPr>
          <p:cNvPr id="6" name="Subtitle 5">
            <a:extLst>
              <a:ext uri="{FF2B5EF4-FFF2-40B4-BE49-F238E27FC236}">
                <a16:creationId xmlns:a16="http://schemas.microsoft.com/office/drawing/2014/main" id="{3E0014F0-528D-4787-A0F4-69044AE3B1C3}"/>
              </a:ext>
            </a:extLst>
          </p:cNvPr>
          <p:cNvSpPr>
            <a:spLocks noGrp="1"/>
          </p:cNvSpPr>
          <p:nvPr>
            <p:ph type="subTitle" idx="1"/>
          </p:nvPr>
        </p:nvSpPr>
        <p:spPr>
          <a:xfrm>
            <a:off x="1246660" y="3143489"/>
            <a:ext cx="9144000" cy="473898"/>
          </a:xfrm>
        </p:spPr>
        <p:txBody>
          <a:bodyPr>
            <a:noAutofit/>
          </a:bodyPr>
          <a:lstStyle/>
          <a:p>
            <a:r>
              <a:rPr lang="en-US" sz="2800" dirty="0"/>
              <a:t>County Juvenile Detention Partner Programs   </a:t>
            </a:r>
          </a:p>
        </p:txBody>
      </p:sp>
      <p:sp>
        <p:nvSpPr>
          <p:cNvPr id="7" name="Slide Number Placeholder 1">
            <a:extLst>
              <a:ext uri="{FF2B5EF4-FFF2-40B4-BE49-F238E27FC236}">
                <a16:creationId xmlns:a16="http://schemas.microsoft.com/office/drawing/2014/main" id="{298CCC14-FB7F-47D1-86C5-BDEB14A404CE}"/>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19</a:t>
            </a:fld>
            <a:endParaRPr lang="en-US" dirty="0"/>
          </a:p>
        </p:txBody>
      </p:sp>
    </p:spTree>
    <p:extLst>
      <p:ext uri="{BB962C8B-B14F-4D97-AF65-F5344CB8AC3E}">
        <p14:creationId xmlns:p14="http://schemas.microsoft.com/office/powerpoint/2010/main" val="101323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Program Purpose &amp; Structure</a:t>
            </a:r>
          </a:p>
        </p:txBody>
      </p:sp>
      <p:sp>
        <p:nvSpPr>
          <p:cNvPr id="7" name="Slide Number Placeholder 1">
            <a:extLst>
              <a:ext uri="{FF2B5EF4-FFF2-40B4-BE49-F238E27FC236}">
                <a16:creationId xmlns:a16="http://schemas.microsoft.com/office/drawing/2014/main" id="{FA54F514-3946-44F7-A77A-02148848F975}"/>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a:t>
            </a:fld>
            <a:endParaRPr lang="en-US" dirty="0"/>
          </a:p>
        </p:txBody>
      </p:sp>
    </p:spTree>
    <p:extLst>
      <p:ext uri="{BB962C8B-B14F-4D97-AF65-F5344CB8AC3E}">
        <p14:creationId xmlns:p14="http://schemas.microsoft.com/office/powerpoint/2010/main" val="97638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731883F7-908F-4846-A943-EE83463DA62B}"/>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20</a:t>
            </a:fld>
            <a:endParaRPr lang="en-US" dirty="0"/>
          </a:p>
        </p:txBody>
      </p:sp>
      <p:sp>
        <p:nvSpPr>
          <p:cNvPr id="5" name="TextBox 4">
            <a:extLst>
              <a:ext uri="{FF2B5EF4-FFF2-40B4-BE49-F238E27FC236}">
                <a16:creationId xmlns:a16="http://schemas.microsoft.com/office/drawing/2014/main" id="{A10887BA-51EF-4857-BD71-78CAF676B9CB}"/>
              </a:ext>
            </a:extLst>
          </p:cNvPr>
          <p:cNvSpPr txBox="1"/>
          <p:nvPr/>
        </p:nvSpPr>
        <p:spPr>
          <a:xfrm>
            <a:off x="571500" y="5918648"/>
            <a:ext cx="10244138" cy="646331"/>
          </a:xfrm>
          <a:prstGeom prst="rect">
            <a:avLst/>
          </a:prstGeom>
          <a:noFill/>
        </p:spPr>
        <p:txBody>
          <a:bodyPr wrap="square" rtlCol="0">
            <a:spAutoFit/>
          </a:bodyPr>
          <a:lstStyle/>
          <a:p>
            <a:r>
              <a:rPr lang="en-US" dirty="0"/>
              <a:t>See Administrative Rule – IDAPA 08.02.02, section 240 - regarding education within Idaho JDCs.  </a:t>
            </a:r>
          </a:p>
          <a:p>
            <a:endParaRPr lang="en-US" dirty="0"/>
          </a:p>
        </p:txBody>
      </p:sp>
      <p:sp>
        <p:nvSpPr>
          <p:cNvPr id="3" name="Content Placeholder 2"/>
          <p:cNvSpPr>
            <a:spLocks noGrp="1"/>
          </p:cNvSpPr>
          <p:nvPr>
            <p:ph idx="13"/>
          </p:nvPr>
        </p:nvSpPr>
        <p:spPr>
          <a:xfrm>
            <a:off x="431800" y="1465727"/>
            <a:ext cx="11542061" cy="4930047"/>
          </a:xfrm>
        </p:spPr>
        <p:txBody>
          <a:bodyPr>
            <a:normAutofit/>
          </a:bodyPr>
          <a:lstStyle/>
          <a:p>
            <a:r>
              <a:rPr lang="en-US" dirty="0"/>
              <a:t>Annual “Formula” grant</a:t>
            </a:r>
          </a:p>
          <a:p>
            <a:r>
              <a:rPr lang="en-US" dirty="0"/>
              <a:t>More than </a:t>
            </a:r>
            <a:r>
              <a:rPr lang="en-US" b="1" dirty="0"/>
              <a:t>2750 </a:t>
            </a:r>
            <a:r>
              <a:rPr lang="en-US" dirty="0"/>
              <a:t>students were supported in </a:t>
            </a:r>
            <a:br>
              <a:rPr lang="en-US" dirty="0"/>
            </a:br>
            <a:r>
              <a:rPr lang="en-US" dirty="0"/>
              <a:t>SY2019-20 by district/facility partner programs located in:  </a:t>
            </a:r>
          </a:p>
          <a:p>
            <a:pPr lvl="1"/>
            <a:r>
              <a:rPr lang="en-US" b="1" dirty="0">
                <a:solidFill>
                  <a:schemeClr val="tx1"/>
                </a:solidFill>
              </a:rPr>
              <a:t>11 County/Regional Juvenile Detention Centers </a:t>
            </a:r>
            <a:endParaRPr lang="en-US" b="1" dirty="0">
              <a:solidFill>
                <a:srgbClr val="00B0F0"/>
              </a:solidFill>
            </a:endParaRPr>
          </a:p>
        </p:txBody>
      </p:sp>
      <p:sp>
        <p:nvSpPr>
          <p:cNvPr id="2" name="Title 1"/>
          <p:cNvSpPr>
            <a:spLocks noGrp="1"/>
          </p:cNvSpPr>
          <p:nvPr>
            <p:ph type="title"/>
          </p:nvPr>
        </p:nvSpPr>
        <p:spPr>
          <a:xfrm>
            <a:off x="86662" y="0"/>
            <a:ext cx="10515600" cy="988601"/>
          </a:xfrm>
        </p:spPr>
        <p:txBody>
          <a:bodyPr>
            <a:normAutofit/>
          </a:bodyPr>
          <a:lstStyle/>
          <a:p>
            <a:r>
              <a:rPr lang="en-US" dirty="0"/>
              <a:t>Subpart 2 –County Detention Centers </a:t>
            </a:r>
          </a:p>
        </p:txBody>
      </p:sp>
    </p:spTree>
    <p:extLst>
      <p:ext uri="{BB962C8B-B14F-4D97-AF65-F5344CB8AC3E}">
        <p14:creationId xmlns:p14="http://schemas.microsoft.com/office/powerpoint/2010/main" val="242000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AC38A-F182-4C1F-8F4B-E075F0805907}"/>
              </a:ext>
            </a:extLst>
          </p:cNvPr>
          <p:cNvSpPr>
            <a:spLocks noGrp="1"/>
          </p:cNvSpPr>
          <p:nvPr>
            <p:ph type="title"/>
          </p:nvPr>
        </p:nvSpPr>
        <p:spPr/>
        <p:txBody>
          <a:bodyPr/>
          <a:lstStyle/>
          <a:p>
            <a:r>
              <a:rPr lang="en-US" dirty="0"/>
              <a:t>Idaho County &amp; Tribal Detention Centers</a:t>
            </a:r>
          </a:p>
        </p:txBody>
      </p:sp>
      <p:pic>
        <p:nvPicPr>
          <p:cNvPr id="10" name="Content Placeholder 9" descr="Idaho State map showing the programs participating the Title 1D subpart B&#10;">
            <a:extLst>
              <a:ext uri="{FF2B5EF4-FFF2-40B4-BE49-F238E27FC236}">
                <a16:creationId xmlns:a16="http://schemas.microsoft.com/office/drawing/2014/main" id="{5CE28389-D8EE-42C1-BFBC-EC5B7ABA63C9}"/>
              </a:ext>
            </a:extLst>
          </p:cNvPr>
          <p:cNvPicPr>
            <a:picLocks noGrp="1" noChangeAspect="1"/>
          </p:cNvPicPr>
          <p:nvPr>
            <p:ph idx="13"/>
          </p:nvPr>
        </p:nvPicPr>
        <p:blipFill>
          <a:blip r:embed="rId2"/>
          <a:stretch>
            <a:fillRect/>
          </a:stretch>
        </p:blipFill>
        <p:spPr>
          <a:xfrm>
            <a:off x="1238202" y="1085850"/>
            <a:ext cx="10953798" cy="5772150"/>
          </a:xfrm>
          <a:prstGeom prst="rect">
            <a:avLst/>
          </a:prstGeom>
        </p:spPr>
      </p:pic>
    </p:spTree>
    <p:extLst>
      <p:ext uri="{BB962C8B-B14F-4D97-AF65-F5344CB8AC3E}">
        <p14:creationId xmlns:p14="http://schemas.microsoft.com/office/powerpoint/2010/main" val="407255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aho State map with judicial districts and lists of the programs in the districts.  Participating programs are marked with stars.">
            <a:extLst>
              <a:ext uri="{FF2B5EF4-FFF2-40B4-BE49-F238E27FC236}">
                <a16:creationId xmlns:a16="http://schemas.microsoft.com/office/drawing/2014/main" id="{93C51194-691A-49F1-9F06-0B651AB5E1EA}"/>
              </a:ext>
            </a:extLst>
          </p:cNvPr>
          <p:cNvPicPr>
            <a:picLocks noGrp="1" noChangeAspect="1"/>
          </p:cNvPicPr>
          <p:nvPr>
            <p:ph idx="13"/>
          </p:nvPr>
        </p:nvPicPr>
        <p:blipFill>
          <a:blip r:embed="rId2"/>
          <a:stretch>
            <a:fillRect/>
          </a:stretch>
        </p:blipFill>
        <p:spPr>
          <a:xfrm>
            <a:off x="1091953" y="1076960"/>
            <a:ext cx="11100047" cy="5781040"/>
          </a:xfrm>
          <a:prstGeom prst="rect">
            <a:avLst/>
          </a:prstGeom>
        </p:spPr>
      </p:pic>
      <p:sp>
        <p:nvSpPr>
          <p:cNvPr id="4" name="Title 3">
            <a:extLst>
              <a:ext uri="{FF2B5EF4-FFF2-40B4-BE49-F238E27FC236}">
                <a16:creationId xmlns:a16="http://schemas.microsoft.com/office/drawing/2014/main" id="{CDDA0266-2870-4630-BE90-2AD77A9AA535}"/>
              </a:ext>
            </a:extLst>
          </p:cNvPr>
          <p:cNvSpPr>
            <a:spLocks noGrp="1"/>
          </p:cNvSpPr>
          <p:nvPr>
            <p:ph type="title"/>
          </p:nvPr>
        </p:nvSpPr>
        <p:spPr/>
        <p:txBody>
          <a:bodyPr>
            <a:normAutofit/>
          </a:bodyPr>
          <a:lstStyle/>
          <a:p>
            <a:r>
              <a:rPr lang="en-US" dirty="0"/>
              <a:t>ID Judicial Districts</a:t>
            </a:r>
          </a:p>
        </p:txBody>
      </p:sp>
    </p:spTree>
    <p:extLst>
      <p:ext uri="{BB962C8B-B14F-4D97-AF65-F5344CB8AC3E}">
        <p14:creationId xmlns:p14="http://schemas.microsoft.com/office/powerpoint/2010/main" val="321081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98E17-B32A-4CD9-A964-C69293B3AC12}"/>
              </a:ext>
            </a:extLst>
          </p:cNvPr>
          <p:cNvSpPr>
            <a:spLocks noGrp="1"/>
          </p:cNvSpPr>
          <p:nvPr>
            <p:ph idx="13"/>
          </p:nvPr>
        </p:nvSpPr>
        <p:spPr>
          <a:xfrm>
            <a:off x="751112" y="1340124"/>
            <a:ext cx="10515600" cy="5055650"/>
          </a:xfrm>
        </p:spPr>
        <p:txBody>
          <a:bodyPr>
            <a:normAutofit/>
          </a:bodyPr>
          <a:lstStyle/>
          <a:p>
            <a:r>
              <a:rPr lang="en-US" dirty="0"/>
              <a:t>Short-term - avg 5 to 10 days</a:t>
            </a:r>
          </a:p>
          <a:p>
            <a:r>
              <a:rPr lang="en-US" dirty="0"/>
              <a:t>Continue coursework from the classes they are enrolled in their districts/schools.  </a:t>
            </a:r>
          </a:p>
          <a:p>
            <a:pPr lvl="1"/>
            <a:r>
              <a:rPr lang="en-US" dirty="0"/>
              <a:t>Attendance is taken in the detention center classroom and ADA is “counted” by sponsoring district to cover cost of classroom/teacher.</a:t>
            </a:r>
          </a:p>
          <a:p>
            <a:pPr lvl="1"/>
            <a:r>
              <a:rPr lang="en-US" dirty="0"/>
              <a:t>Students are NOT unenrolled by own district.  Students are marked as absent.  Students are duel enrolled!</a:t>
            </a:r>
          </a:p>
          <a:p>
            <a:pPr lvl="1"/>
            <a:endParaRPr lang="en-US" dirty="0"/>
          </a:p>
          <a:p>
            <a:pPr marL="0" indent="0">
              <a:buNone/>
            </a:pPr>
            <a:endParaRPr lang="en-US" dirty="0"/>
          </a:p>
        </p:txBody>
      </p:sp>
      <p:sp>
        <p:nvSpPr>
          <p:cNvPr id="4" name="Title 3">
            <a:extLst>
              <a:ext uri="{FF2B5EF4-FFF2-40B4-BE49-F238E27FC236}">
                <a16:creationId xmlns:a16="http://schemas.microsoft.com/office/drawing/2014/main" id="{2642B1BC-199E-4A0B-BE09-B84E50F89D45}"/>
              </a:ext>
            </a:extLst>
          </p:cNvPr>
          <p:cNvSpPr>
            <a:spLocks noGrp="1"/>
          </p:cNvSpPr>
          <p:nvPr>
            <p:ph type="title"/>
          </p:nvPr>
        </p:nvSpPr>
        <p:spPr/>
        <p:txBody>
          <a:bodyPr/>
          <a:lstStyle/>
          <a:p>
            <a:r>
              <a:rPr lang="en-US" dirty="0"/>
              <a:t>SHORT TERM &amp; Residential</a:t>
            </a:r>
          </a:p>
        </p:txBody>
      </p:sp>
      <p:sp>
        <p:nvSpPr>
          <p:cNvPr id="5" name="Slide Number Placeholder 1">
            <a:extLst>
              <a:ext uri="{FF2B5EF4-FFF2-40B4-BE49-F238E27FC236}">
                <a16:creationId xmlns:a16="http://schemas.microsoft.com/office/drawing/2014/main" id="{522F9C41-3746-4BC7-88D1-D4DECBF59119}"/>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23</a:t>
            </a:fld>
            <a:endParaRPr lang="en-US" dirty="0"/>
          </a:p>
        </p:txBody>
      </p:sp>
    </p:spTree>
    <p:extLst>
      <p:ext uri="{BB962C8B-B14F-4D97-AF65-F5344CB8AC3E}">
        <p14:creationId xmlns:p14="http://schemas.microsoft.com/office/powerpoint/2010/main" val="341944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3DD1E-1973-4F18-960C-8BDE4F98101F}"/>
              </a:ext>
            </a:extLst>
          </p:cNvPr>
          <p:cNvSpPr>
            <a:spLocks noGrp="1"/>
          </p:cNvSpPr>
          <p:nvPr>
            <p:ph idx="13"/>
          </p:nvPr>
        </p:nvSpPr>
        <p:spPr>
          <a:xfrm>
            <a:off x="434305" y="1340124"/>
            <a:ext cx="11438608" cy="5420776"/>
          </a:xfrm>
        </p:spPr>
        <p:txBody>
          <a:bodyPr>
            <a:normAutofit fontScale="77500" lnSpcReduction="20000"/>
          </a:bodyPr>
          <a:lstStyle/>
          <a:p>
            <a:pPr marL="0" indent="0">
              <a:buNone/>
            </a:pPr>
            <a:r>
              <a:rPr lang="en-US" sz="4700" b="1" dirty="0"/>
              <a:t>Role Code = NDE role</a:t>
            </a:r>
          </a:p>
          <a:p>
            <a:pPr marL="0" indent="0">
              <a:buNone/>
            </a:pPr>
            <a:r>
              <a:rPr lang="en-US" sz="4700" b="1" dirty="0"/>
              <a:t>	</a:t>
            </a:r>
            <a:r>
              <a:rPr lang="en-US" sz="4600" dirty="0"/>
              <a:t> </a:t>
            </a:r>
            <a:r>
              <a:rPr lang="en-US" sz="4600" dirty="0">
                <a:highlight>
                  <a:srgbClr val="00FFFF"/>
                </a:highlight>
              </a:rPr>
              <a:t>Submit an updated “Program Contact File” via ISEE</a:t>
            </a:r>
            <a:endParaRPr lang="en-US" sz="4700" b="1" dirty="0">
              <a:highlight>
                <a:srgbClr val="00FFFF"/>
              </a:highlight>
            </a:endParaRPr>
          </a:p>
          <a:p>
            <a:r>
              <a:rPr lang="en-US" b="1" dirty="0"/>
              <a:t>All LEAs </a:t>
            </a:r>
          </a:p>
          <a:p>
            <a:pPr lvl="1"/>
            <a:r>
              <a:rPr lang="en-US" dirty="0"/>
              <a:t>All districts should have someone coded in IDCI as Neglected/Delinquent Education Coordinator (NDE) so the student doesn’t lose credit for classes in which they are enrolled. </a:t>
            </a:r>
            <a:br>
              <a:rPr lang="en-US" dirty="0"/>
            </a:br>
            <a:endParaRPr lang="en-US" dirty="0"/>
          </a:p>
          <a:p>
            <a:r>
              <a:rPr lang="en-US" dirty="0"/>
              <a:t> </a:t>
            </a:r>
            <a:r>
              <a:rPr lang="en-US" b="1" dirty="0"/>
              <a:t>Districts who provide education program in Juv. Detention Centers</a:t>
            </a:r>
          </a:p>
          <a:p>
            <a:pPr lvl="1"/>
            <a:r>
              <a:rPr lang="en-US" dirty="0"/>
              <a:t>NDE Coordinators, JDC teacher or Transition Staff in these districts need to know who to contact when students in other LEAs within the region to coordinate/continue learning for the student during their stay in detention.  </a:t>
            </a:r>
          </a:p>
          <a:p>
            <a:pPr lvl="1"/>
            <a:r>
              <a:rPr lang="en-US" dirty="0"/>
              <a:t>SDE needs to know who to communicate with in regards to Title ID grants</a:t>
            </a:r>
          </a:p>
        </p:txBody>
      </p:sp>
      <p:sp>
        <p:nvSpPr>
          <p:cNvPr id="4" name="Title 3">
            <a:extLst>
              <a:ext uri="{FF2B5EF4-FFF2-40B4-BE49-F238E27FC236}">
                <a16:creationId xmlns:a16="http://schemas.microsoft.com/office/drawing/2014/main" id="{C4F46B56-B7EB-4392-B9E8-0C411BBDF95D}"/>
              </a:ext>
            </a:extLst>
          </p:cNvPr>
          <p:cNvSpPr>
            <a:spLocks noGrp="1"/>
          </p:cNvSpPr>
          <p:nvPr>
            <p:ph type="title"/>
          </p:nvPr>
        </p:nvSpPr>
        <p:spPr/>
        <p:txBody>
          <a:bodyPr>
            <a:normAutofit fontScale="90000"/>
          </a:bodyPr>
          <a:lstStyle/>
          <a:p>
            <a:r>
              <a:rPr lang="en-US" dirty="0"/>
              <a:t>IMPORTANT - I-D Neglected/Delinquent Education Coordinator </a:t>
            </a:r>
          </a:p>
        </p:txBody>
      </p:sp>
      <p:sp>
        <p:nvSpPr>
          <p:cNvPr id="6" name="Slide Number Placeholder 1">
            <a:extLst>
              <a:ext uri="{FF2B5EF4-FFF2-40B4-BE49-F238E27FC236}">
                <a16:creationId xmlns:a16="http://schemas.microsoft.com/office/drawing/2014/main" id="{3F4D1C7E-7DC0-4E24-B12D-1CD10E7DD9AE}"/>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24</a:t>
            </a:fld>
            <a:endParaRPr lang="en-US" dirty="0"/>
          </a:p>
        </p:txBody>
      </p:sp>
    </p:spTree>
    <p:extLst>
      <p:ext uri="{BB962C8B-B14F-4D97-AF65-F5344CB8AC3E}">
        <p14:creationId xmlns:p14="http://schemas.microsoft.com/office/powerpoint/2010/main" val="13211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3D676-C5C1-410F-8FA9-A1BEEAD76E45}"/>
              </a:ext>
            </a:extLst>
          </p:cNvPr>
          <p:cNvSpPr>
            <a:spLocks noGrp="1"/>
          </p:cNvSpPr>
          <p:nvPr>
            <p:ph idx="13"/>
          </p:nvPr>
        </p:nvSpPr>
        <p:spPr>
          <a:xfrm>
            <a:off x="751112" y="1340124"/>
            <a:ext cx="10515600" cy="4351338"/>
          </a:xfrm>
        </p:spPr>
        <p:txBody>
          <a:bodyPr>
            <a:normAutofit/>
          </a:bodyPr>
          <a:lstStyle/>
          <a:p>
            <a:pPr marL="0" indent="0">
              <a:buNone/>
            </a:pPr>
            <a:r>
              <a:rPr lang="en-US" dirty="0"/>
              <a:t>Bonner County Detention Center - Classroom</a:t>
            </a:r>
          </a:p>
          <a:p>
            <a:r>
              <a:rPr lang="en-US" dirty="0"/>
              <a:t>Lake Pend Oreille is the grantee district because the JDC is located within it’s geographical boundaries. </a:t>
            </a:r>
          </a:p>
          <a:p>
            <a:pPr lvl="1"/>
            <a:r>
              <a:rPr lang="en-US" dirty="0"/>
              <a:t>MOU/agreement in place between LPO and Bonner Co.  </a:t>
            </a:r>
          </a:p>
          <a:p>
            <a:pPr lvl="1"/>
            <a:r>
              <a:rPr lang="en-US" dirty="0"/>
              <a:t>Classroom instructional staff are employed by LPO</a:t>
            </a:r>
          </a:p>
          <a:p>
            <a:pPr lvl="1"/>
            <a:endParaRPr lang="en-US" dirty="0"/>
          </a:p>
        </p:txBody>
      </p:sp>
      <p:sp>
        <p:nvSpPr>
          <p:cNvPr id="4" name="Title 3">
            <a:extLst>
              <a:ext uri="{FF2B5EF4-FFF2-40B4-BE49-F238E27FC236}">
                <a16:creationId xmlns:a16="http://schemas.microsoft.com/office/drawing/2014/main" id="{021298E2-F9BF-415B-AFBA-87A67AFF303B}"/>
              </a:ext>
            </a:extLst>
          </p:cNvPr>
          <p:cNvSpPr>
            <a:spLocks noGrp="1"/>
          </p:cNvSpPr>
          <p:nvPr>
            <p:ph type="title"/>
          </p:nvPr>
        </p:nvSpPr>
        <p:spPr/>
        <p:txBody>
          <a:bodyPr/>
          <a:lstStyle/>
          <a:p>
            <a:r>
              <a:rPr lang="en-US" dirty="0"/>
              <a:t>Example:  County Detention Center</a:t>
            </a:r>
          </a:p>
        </p:txBody>
      </p:sp>
      <p:sp>
        <p:nvSpPr>
          <p:cNvPr id="5" name="Slide Number Placeholder 1">
            <a:extLst>
              <a:ext uri="{FF2B5EF4-FFF2-40B4-BE49-F238E27FC236}">
                <a16:creationId xmlns:a16="http://schemas.microsoft.com/office/drawing/2014/main" id="{DD5F4A96-F04D-40D2-AD04-E53E47D7A9E2}"/>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25</a:t>
            </a:fld>
            <a:endParaRPr lang="en-US" dirty="0"/>
          </a:p>
        </p:txBody>
      </p:sp>
    </p:spTree>
    <p:extLst>
      <p:ext uri="{BB962C8B-B14F-4D97-AF65-F5344CB8AC3E}">
        <p14:creationId xmlns:p14="http://schemas.microsoft.com/office/powerpoint/2010/main" val="338434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382881A5-6AE1-4EEF-94C8-E486D3F829EB}"/>
              </a:ext>
            </a:extLst>
          </p:cNvPr>
          <p:cNvSpPr txBox="1">
            <a:spLocks/>
          </p:cNvSpPr>
          <p:nvPr/>
        </p:nvSpPr>
        <p:spPr>
          <a:xfrm>
            <a:off x="9273525" y="64776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SY2021-22 | </a:t>
            </a:r>
            <a:fld id="{C26AAFF7-C4D7-4A72-B8FA-A17532192431}" type="slidenum">
              <a:rPr lang="en-US" smtClean="0"/>
              <a:pPr/>
              <a:t>26</a:t>
            </a:fld>
            <a:endParaRPr lang="en-US" dirty="0"/>
          </a:p>
        </p:txBody>
      </p:sp>
      <p:graphicFrame>
        <p:nvGraphicFramePr>
          <p:cNvPr id="5" name="Table 4">
            <a:extLst>
              <a:ext uri="{FF2B5EF4-FFF2-40B4-BE49-F238E27FC236}">
                <a16:creationId xmlns:a16="http://schemas.microsoft.com/office/drawing/2014/main" id="{8B0685A1-6BC7-4052-B7D8-2148A45E1F9A}"/>
              </a:ext>
            </a:extLst>
          </p:cNvPr>
          <p:cNvGraphicFramePr>
            <a:graphicFrameLocks noGrp="1"/>
          </p:cNvGraphicFramePr>
          <p:nvPr>
            <p:extLst>
              <p:ext uri="{D42A27DB-BD31-4B8C-83A1-F6EECF244321}">
                <p14:modId xmlns:p14="http://schemas.microsoft.com/office/powerpoint/2010/main" val="1117559621"/>
              </p:ext>
            </p:extLst>
          </p:nvPr>
        </p:nvGraphicFramePr>
        <p:xfrm>
          <a:off x="175275" y="1064919"/>
          <a:ext cx="11841450" cy="5595322"/>
        </p:xfrm>
        <a:graphic>
          <a:graphicData uri="http://schemas.openxmlformats.org/drawingml/2006/table">
            <a:tbl>
              <a:tblPr firstRow="1" bandRow="1">
                <a:tableStyleId>{5C22544A-7EE6-4342-B048-85BDC9FD1C3A}</a:tableStyleId>
              </a:tblPr>
              <a:tblGrid>
                <a:gridCol w="5920725">
                  <a:extLst>
                    <a:ext uri="{9D8B030D-6E8A-4147-A177-3AD203B41FA5}">
                      <a16:colId xmlns:a16="http://schemas.microsoft.com/office/drawing/2014/main" val="2717206219"/>
                    </a:ext>
                  </a:extLst>
                </a:gridCol>
                <a:gridCol w="5920725">
                  <a:extLst>
                    <a:ext uri="{9D8B030D-6E8A-4147-A177-3AD203B41FA5}">
                      <a16:colId xmlns:a16="http://schemas.microsoft.com/office/drawing/2014/main" val="3278567286"/>
                    </a:ext>
                  </a:extLst>
                </a:gridCol>
              </a:tblGrid>
              <a:tr h="797065">
                <a:tc>
                  <a:txBody>
                    <a:bodyPr/>
                    <a:lstStyle/>
                    <a:p>
                      <a:pPr algn="ctr"/>
                      <a:r>
                        <a:rPr lang="en-US" sz="2800" dirty="0">
                          <a:solidFill>
                            <a:schemeClr val="bg2">
                              <a:lumMod val="10000"/>
                            </a:schemeClr>
                          </a:solidFill>
                        </a:rPr>
                        <a:t>Academic/Education</a:t>
                      </a:r>
                    </a:p>
                  </a:txBody>
                  <a:tcPr/>
                </a:tc>
                <a:tc>
                  <a:txBody>
                    <a:bodyPr/>
                    <a:lstStyle/>
                    <a:p>
                      <a:pPr algn="ctr"/>
                      <a:r>
                        <a:rPr lang="en-US" sz="2800" dirty="0">
                          <a:solidFill>
                            <a:schemeClr val="bg2">
                              <a:lumMod val="10000"/>
                            </a:schemeClr>
                          </a:solidFill>
                        </a:rPr>
                        <a:t>Other Services</a:t>
                      </a:r>
                    </a:p>
                  </a:txBody>
                  <a:tcPr/>
                </a:tc>
                <a:extLst>
                  <a:ext uri="{0D108BD9-81ED-4DB2-BD59-A6C34878D82A}">
                    <a16:rowId xmlns:a16="http://schemas.microsoft.com/office/drawing/2014/main" val="804150005"/>
                  </a:ext>
                </a:extLst>
              </a:tr>
              <a:tr h="1375756">
                <a:tc>
                  <a:txBody>
                    <a:bodyPr/>
                    <a:lstStyle/>
                    <a:p>
                      <a:r>
                        <a:rPr lang="en-US" sz="2800" dirty="0"/>
                        <a:t>Classes 5 hours/weekday in JDC classroom by 1 certified teacher &amp; para</a:t>
                      </a:r>
                    </a:p>
                  </a:txBody>
                  <a:tcPr/>
                </a:tc>
                <a:tc>
                  <a:txBody>
                    <a:bodyPr/>
                    <a:lstStyle/>
                    <a:p>
                      <a:r>
                        <a:rPr lang="en-US" sz="2800" dirty="0"/>
                        <a:t>Screening &amp; assessment for mental health</a:t>
                      </a:r>
                    </a:p>
                  </a:txBody>
                  <a:tcPr/>
                </a:tc>
                <a:extLst>
                  <a:ext uri="{0D108BD9-81ED-4DB2-BD59-A6C34878D82A}">
                    <a16:rowId xmlns:a16="http://schemas.microsoft.com/office/drawing/2014/main" val="3670125510"/>
                  </a:ext>
                </a:extLst>
              </a:tr>
              <a:tr h="1375756">
                <a:tc>
                  <a:txBody>
                    <a:bodyPr/>
                    <a:lstStyle/>
                    <a:p>
                      <a:r>
                        <a:rPr lang="en-US" sz="2800" dirty="0"/>
                        <a:t>Continue coursework from classes w/ Intervention support in basic Math, ELA, SS and Science</a:t>
                      </a:r>
                    </a:p>
                  </a:txBody>
                  <a:tcPr/>
                </a:tc>
                <a:tc>
                  <a:txBody>
                    <a:bodyPr/>
                    <a:lstStyle/>
                    <a:p>
                      <a:r>
                        <a:rPr lang="en-US" sz="2800" dirty="0"/>
                        <a:t>Screening &amp; assessment for substance abuse problems</a:t>
                      </a:r>
                    </a:p>
                  </a:txBody>
                  <a:tcPr/>
                </a:tc>
                <a:extLst>
                  <a:ext uri="{0D108BD9-81ED-4DB2-BD59-A6C34878D82A}">
                    <a16:rowId xmlns:a16="http://schemas.microsoft.com/office/drawing/2014/main" val="2808437159"/>
                  </a:ext>
                </a:extLst>
              </a:tr>
              <a:tr h="797065">
                <a:tc>
                  <a:txBody>
                    <a:bodyPr/>
                    <a:lstStyle/>
                    <a:p>
                      <a:r>
                        <a:rPr lang="en-US" sz="2800" dirty="0"/>
                        <a:t>IEP &amp; 504 requirements met</a:t>
                      </a:r>
                    </a:p>
                  </a:txBody>
                  <a:tcPr/>
                </a:tc>
                <a:tc>
                  <a:txBody>
                    <a:bodyPr/>
                    <a:lstStyle/>
                    <a:p>
                      <a:r>
                        <a:rPr lang="en-US" sz="2800" dirty="0"/>
                        <a:t>Referrals to community services</a:t>
                      </a:r>
                    </a:p>
                  </a:txBody>
                  <a:tcPr/>
                </a:tc>
                <a:extLst>
                  <a:ext uri="{0D108BD9-81ED-4DB2-BD59-A6C34878D82A}">
                    <a16:rowId xmlns:a16="http://schemas.microsoft.com/office/drawing/2014/main" val="1261234350"/>
                  </a:ext>
                </a:extLst>
              </a:tr>
              <a:tr h="797065">
                <a:tc>
                  <a:txBody>
                    <a:bodyPr/>
                    <a:lstStyle/>
                    <a:p>
                      <a:r>
                        <a:rPr lang="en-US" sz="2800" dirty="0"/>
                        <a:t>Transition support </a:t>
                      </a:r>
                      <a:r>
                        <a:rPr lang="en-US" sz="2400" dirty="0"/>
                        <a:t>– works with multiple districts to coordinate coursework and the transition IN and OUT of detention.   </a:t>
                      </a:r>
                    </a:p>
                  </a:txBody>
                  <a:tcPr/>
                </a:tc>
                <a:tc>
                  <a:txBody>
                    <a:bodyPr/>
                    <a:lstStyle/>
                    <a:p>
                      <a:r>
                        <a:rPr lang="en-US" sz="2800" dirty="0"/>
                        <a:t>7 Habits of Highly Effective Teens</a:t>
                      </a:r>
                    </a:p>
                  </a:txBody>
                  <a:tcPr/>
                </a:tc>
                <a:extLst>
                  <a:ext uri="{0D108BD9-81ED-4DB2-BD59-A6C34878D82A}">
                    <a16:rowId xmlns:a16="http://schemas.microsoft.com/office/drawing/2014/main" val="1659906589"/>
                  </a:ext>
                </a:extLst>
              </a:tr>
            </a:tbl>
          </a:graphicData>
        </a:graphic>
      </p:graphicFrame>
      <p:sp>
        <p:nvSpPr>
          <p:cNvPr id="4" name="Title 3">
            <a:extLst>
              <a:ext uri="{FF2B5EF4-FFF2-40B4-BE49-F238E27FC236}">
                <a16:creationId xmlns:a16="http://schemas.microsoft.com/office/drawing/2014/main" id="{B7F5318F-89C8-45EC-820A-A380E6B52D38}"/>
              </a:ext>
            </a:extLst>
          </p:cNvPr>
          <p:cNvSpPr>
            <a:spLocks noGrp="1"/>
          </p:cNvSpPr>
          <p:nvPr>
            <p:ph type="title"/>
          </p:nvPr>
        </p:nvSpPr>
        <p:spPr/>
        <p:txBody>
          <a:bodyPr>
            <a:normAutofit fontScale="90000"/>
          </a:bodyPr>
          <a:lstStyle/>
          <a:p>
            <a:r>
              <a:rPr lang="en-US" dirty="0"/>
              <a:t>Academic  &amp; Other Services – Detention Center</a:t>
            </a:r>
          </a:p>
        </p:txBody>
      </p:sp>
    </p:spTree>
    <p:extLst>
      <p:ext uri="{BB962C8B-B14F-4D97-AF65-F5344CB8AC3E}">
        <p14:creationId xmlns:p14="http://schemas.microsoft.com/office/powerpoint/2010/main" val="44460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D45FE-9F8C-4F18-B6BA-44FE2143B3AE}"/>
              </a:ext>
            </a:extLst>
          </p:cNvPr>
          <p:cNvSpPr>
            <a:spLocks noGrp="1"/>
          </p:cNvSpPr>
          <p:nvPr>
            <p:ph idx="13"/>
          </p:nvPr>
        </p:nvSpPr>
        <p:spPr>
          <a:xfrm>
            <a:off x="751111" y="1340124"/>
            <a:ext cx="10949821" cy="4351338"/>
          </a:xfrm>
        </p:spPr>
        <p:txBody>
          <a:bodyPr/>
          <a:lstStyle/>
          <a:p>
            <a:r>
              <a:rPr lang="en-US" dirty="0"/>
              <a:t>Basic educational program (funding through SDE)</a:t>
            </a:r>
          </a:p>
          <a:p>
            <a:pPr marL="0" indent="0">
              <a:buNone/>
            </a:pPr>
            <a:r>
              <a:rPr lang="en-US" dirty="0"/>
              <a:t>	+</a:t>
            </a:r>
          </a:p>
          <a:p>
            <a:r>
              <a:rPr lang="en-US" dirty="0"/>
              <a:t>Supplemental $ (Title ID) </a:t>
            </a:r>
          </a:p>
          <a:p>
            <a:pPr marL="457200" lvl="1" indent="0">
              <a:buNone/>
            </a:pPr>
            <a:endParaRPr lang="en-US" dirty="0"/>
          </a:p>
        </p:txBody>
      </p:sp>
      <p:sp>
        <p:nvSpPr>
          <p:cNvPr id="4" name="Title 3">
            <a:extLst>
              <a:ext uri="{FF2B5EF4-FFF2-40B4-BE49-F238E27FC236}">
                <a16:creationId xmlns:a16="http://schemas.microsoft.com/office/drawing/2014/main" id="{935EA1F8-D783-492E-BA42-5F8B3DBA7363}"/>
              </a:ext>
            </a:extLst>
          </p:cNvPr>
          <p:cNvSpPr>
            <a:spLocks noGrp="1"/>
          </p:cNvSpPr>
          <p:nvPr>
            <p:ph type="title"/>
          </p:nvPr>
        </p:nvSpPr>
        <p:spPr/>
        <p:txBody>
          <a:bodyPr/>
          <a:lstStyle/>
          <a:p>
            <a:r>
              <a:rPr lang="en-US" dirty="0"/>
              <a:t>Funding</a:t>
            </a:r>
          </a:p>
        </p:txBody>
      </p:sp>
      <p:sp>
        <p:nvSpPr>
          <p:cNvPr id="5" name="Slide Number Placeholder 1">
            <a:extLst>
              <a:ext uri="{FF2B5EF4-FFF2-40B4-BE49-F238E27FC236}">
                <a16:creationId xmlns:a16="http://schemas.microsoft.com/office/drawing/2014/main" id="{AC1E6431-C160-40C6-A16B-F7D4B63443FB}"/>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27</a:t>
            </a:fld>
            <a:endParaRPr lang="en-US" dirty="0"/>
          </a:p>
        </p:txBody>
      </p:sp>
    </p:spTree>
    <p:extLst>
      <p:ext uri="{BB962C8B-B14F-4D97-AF65-F5344CB8AC3E}">
        <p14:creationId xmlns:p14="http://schemas.microsoft.com/office/powerpoint/2010/main" val="96126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2698B-9129-4657-B456-48D5063C2A13}"/>
              </a:ext>
            </a:extLst>
          </p:cNvPr>
          <p:cNvSpPr>
            <a:spLocks noGrp="1"/>
          </p:cNvSpPr>
          <p:nvPr>
            <p:ph type="ctrTitle"/>
          </p:nvPr>
        </p:nvSpPr>
        <p:spPr/>
        <p:txBody>
          <a:bodyPr/>
          <a:lstStyle/>
          <a:p>
            <a:r>
              <a:rPr lang="en-US" dirty="0"/>
              <a:t>Subpart 2: Competitive Grants </a:t>
            </a:r>
          </a:p>
        </p:txBody>
      </p:sp>
      <p:sp>
        <p:nvSpPr>
          <p:cNvPr id="6" name="Subtitle 5">
            <a:extLst>
              <a:ext uri="{FF2B5EF4-FFF2-40B4-BE49-F238E27FC236}">
                <a16:creationId xmlns:a16="http://schemas.microsoft.com/office/drawing/2014/main" id="{3E0014F0-528D-4787-A0F4-69044AE3B1C3}"/>
              </a:ext>
            </a:extLst>
          </p:cNvPr>
          <p:cNvSpPr>
            <a:spLocks noGrp="1"/>
          </p:cNvSpPr>
          <p:nvPr>
            <p:ph type="subTitle" idx="1"/>
          </p:nvPr>
        </p:nvSpPr>
        <p:spPr>
          <a:xfrm>
            <a:off x="1379042" y="3194894"/>
            <a:ext cx="9144000" cy="473898"/>
          </a:xfrm>
        </p:spPr>
        <p:txBody>
          <a:bodyPr>
            <a:noAutofit/>
          </a:bodyPr>
          <a:lstStyle/>
          <a:p>
            <a:r>
              <a:rPr lang="en-US" sz="2800" dirty="0"/>
              <a:t>LEA At-Risk or LEA/Partner Programs</a:t>
            </a:r>
          </a:p>
        </p:txBody>
      </p:sp>
      <p:sp>
        <p:nvSpPr>
          <p:cNvPr id="7" name="Slide Number Placeholder 1">
            <a:extLst>
              <a:ext uri="{FF2B5EF4-FFF2-40B4-BE49-F238E27FC236}">
                <a16:creationId xmlns:a16="http://schemas.microsoft.com/office/drawing/2014/main" id="{5481F0E3-5795-463B-8932-BA5E89906140}"/>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28</a:t>
            </a:fld>
            <a:endParaRPr lang="en-US" dirty="0"/>
          </a:p>
        </p:txBody>
      </p:sp>
    </p:spTree>
    <p:extLst>
      <p:ext uri="{BB962C8B-B14F-4D97-AF65-F5344CB8AC3E}">
        <p14:creationId xmlns:p14="http://schemas.microsoft.com/office/powerpoint/2010/main" val="346772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0"/>
            <a:ext cx="10515600" cy="988601"/>
          </a:xfrm>
        </p:spPr>
        <p:txBody>
          <a:bodyPr>
            <a:normAutofit/>
          </a:bodyPr>
          <a:lstStyle/>
          <a:p>
            <a:r>
              <a:rPr lang="en-US" dirty="0"/>
              <a:t>Subpart 2 – NEW Competitive Grant</a:t>
            </a:r>
          </a:p>
        </p:txBody>
      </p:sp>
      <p:sp>
        <p:nvSpPr>
          <p:cNvPr id="3" name="Content Placeholder 2"/>
          <p:cNvSpPr>
            <a:spLocks noGrp="1"/>
          </p:cNvSpPr>
          <p:nvPr>
            <p:ph idx="13"/>
          </p:nvPr>
        </p:nvSpPr>
        <p:spPr>
          <a:xfrm>
            <a:off x="431800" y="1465727"/>
            <a:ext cx="11542061" cy="4930047"/>
          </a:xfrm>
        </p:spPr>
        <p:txBody>
          <a:bodyPr>
            <a:normAutofit fontScale="77500" lnSpcReduction="20000"/>
          </a:bodyPr>
          <a:lstStyle/>
          <a:p>
            <a:r>
              <a:rPr lang="en-US" dirty="0"/>
              <a:t>Grant cycle 2021-2024</a:t>
            </a:r>
          </a:p>
          <a:p>
            <a:r>
              <a:rPr lang="en-US" dirty="0"/>
              <a:t>6 LEAs were awarded a total of $259,000/year* in July 2021</a:t>
            </a:r>
          </a:p>
          <a:p>
            <a:r>
              <a:rPr lang="en-US" dirty="0"/>
              <a:t>More than </a:t>
            </a:r>
            <a:r>
              <a:rPr lang="en-US" b="1" dirty="0"/>
              <a:t>1150</a:t>
            </a:r>
            <a:r>
              <a:rPr lang="en-US" dirty="0"/>
              <a:t> students will be supported</a:t>
            </a:r>
          </a:p>
          <a:p>
            <a:pPr lvl="1"/>
            <a:r>
              <a:rPr lang="en-US" dirty="0">
                <a:solidFill>
                  <a:schemeClr val="tx1"/>
                </a:solidFill>
              </a:rPr>
              <a:t>2 LEA At-Risk Programs</a:t>
            </a:r>
          </a:p>
          <a:p>
            <a:pPr lvl="2"/>
            <a:r>
              <a:rPr lang="en-US" dirty="0">
                <a:solidFill>
                  <a:schemeClr val="tx1"/>
                </a:solidFill>
              </a:rPr>
              <a:t>Mt. Home - Bennett Mtn. Alternative School </a:t>
            </a:r>
          </a:p>
          <a:p>
            <a:pPr lvl="2"/>
            <a:r>
              <a:rPr lang="en-US" dirty="0">
                <a:solidFill>
                  <a:schemeClr val="tx1"/>
                </a:solidFill>
              </a:rPr>
              <a:t>Nampa – </a:t>
            </a:r>
            <a:r>
              <a:rPr lang="en-US" dirty="0" err="1">
                <a:solidFill>
                  <a:schemeClr val="tx1"/>
                </a:solidFill>
              </a:rPr>
              <a:t>Gatesways</a:t>
            </a:r>
            <a:r>
              <a:rPr lang="en-US" dirty="0">
                <a:solidFill>
                  <a:schemeClr val="tx1"/>
                </a:solidFill>
              </a:rPr>
              <a:t> Program</a:t>
            </a:r>
          </a:p>
          <a:p>
            <a:pPr lvl="1"/>
            <a:r>
              <a:rPr lang="en-US" dirty="0">
                <a:solidFill>
                  <a:schemeClr val="tx1"/>
                </a:solidFill>
              </a:rPr>
              <a:t>4 LEA/Partner Programs</a:t>
            </a:r>
          </a:p>
          <a:p>
            <a:pPr lvl="2"/>
            <a:r>
              <a:rPr lang="en-US" dirty="0">
                <a:solidFill>
                  <a:schemeClr val="tx1"/>
                </a:solidFill>
              </a:rPr>
              <a:t>Orofino – Idaho Youth Challenge Academy</a:t>
            </a:r>
          </a:p>
          <a:p>
            <a:pPr lvl="2"/>
            <a:r>
              <a:rPr lang="en-US" dirty="0">
                <a:solidFill>
                  <a:schemeClr val="tx1"/>
                </a:solidFill>
              </a:rPr>
              <a:t>Pocatello – Bannock County Youth Development</a:t>
            </a:r>
          </a:p>
          <a:p>
            <a:pPr lvl="2"/>
            <a:r>
              <a:rPr lang="en-US" dirty="0">
                <a:solidFill>
                  <a:schemeClr val="tx1"/>
                </a:solidFill>
              </a:rPr>
              <a:t>Lewiston – Northwest Children’s Home </a:t>
            </a:r>
          </a:p>
          <a:p>
            <a:pPr lvl="2"/>
            <a:r>
              <a:rPr lang="en-US" dirty="0">
                <a:solidFill>
                  <a:schemeClr val="tx1"/>
                </a:solidFill>
              </a:rPr>
              <a:t>Coeur d’Alene – Kootenai Behavioral Health </a:t>
            </a:r>
          </a:p>
          <a:p>
            <a:pPr marL="914400" lvl="2" indent="0">
              <a:buNone/>
            </a:pPr>
            <a:endParaRPr lang="en-US" dirty="0">
              <a:solidFill>
                <a:schemeClr val="tx1"/>
              </a:solidFill>
            </a:endParaRPr>
          </a:p>
          <a:p>
            <a:pPr marL="0" indent="0">
              <a:buNone/>
            </a:pPr>
            <a:r>
              <a:rPr lang="en-US" sz="2500" dirty="0">
                <a:solidFill>
                  <a:schemeClr val="tx1"/>
                </a:solidFill>
              </a:rPr>
              <a:t>*based on Federal funding – Title ID annual count</a:t>
            </a:r>
          </a:p>
        </p:txBody>
      </p:sp>
      <p:sp>
        <p:nvSpPr>
          <p:cNvPr id="5" name="Slide Number Placeholder 1">
            <a:extLst>
              <a:ext uri="{FF2B5EF4-FFF2-40B4-BE49-F238E27FC236}">
                <a16:creationId xmlns:a16="http://schemas.microsoft.com/office/drawing/2014/main" id="{F9DDE666-91EA-41F5-BC51-50527E262C43}"/>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29</a:t>
            </a:fld>
            <a:endParaRPr lang="en-US" dirty="0"/>
          </a:p>
        </p:txBody>
      </p:sp>
    </p:spTree>
    <p:extLst>
      <p:ext uri="{BB962C8B-B14F-4D97-AF65-F5344CB8AC3E}">
        <p14:creationId xmlns:p14="http://schemas.microsoft.com/office/powerpoint/2010/main" val="249634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AF140F1-DC04-42E8-B73D-4075F7C05EA8}"/>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a:t>
            </a:fld>
            <a:endParaRPr lang="en-US" dirty="0"/>
          </a:p>
        </p:txBody>
      </p:sp>
      <p:sp>
        <p:nvSpPr>
          <p:cNvPr id="13" name="TextBox 12"/>
          <p:cNvSpPr txBox="1"/>
          <p:nvPr/>
        </p:nvSpPr>
        <p:spPr>
          <a:xfrm>
            <a:off x="299019" y="6270147"/>
            <a:ext cx="3745810" cy="338554"/>
          </a:xfrm>
          <a:prstGeom prst="rect">
            <a:avLst/>
          </a:prstGeom>
          <a:noFill/>
        </p:spPr>
        <p:txBody>
          <a:bodyPr wrap="square" rtlCol="0">
            <a:spAutoFit/>
          </a:bodyPr>
          <a:lstStyle/>
          <a:p>
            <a:r>
              <a:rPr lang="en-US" sz="800" dirty="0"/>
              <a:t>http://static1.squarespace.com/static/55a7359de4b08b8d7618135c/55a73711e4b01d8bd291e7fe/55a73711e4b01d8bd291e800/1437022027450/Commongoals.jpg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9553" y="2764458"/>
            <a:ext cx="3524742" cy="3505689"/>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24" y="1066581"/>
            <a:ext cx="3048000" cy="2286000"/>
          </a:xfrm>
          <a:prstGeom prst="rect">
            <a:avLst/>
          </a:prstGeom>
        </p:spPr>
      </p:pic>
      <p:sp>
        <p:nvSpPr>
          <p:cNvPr id="10" name="TextBox 9"/>
          <p:cNvSpPr txBox="1"/>
          <p:nvPr/>
        </p:nvSpPr>
        <p:spPr>
          <a:xfrm>
            <a:off x="4377396" y="988601"/>
            <a:ext cx="7922087" cy="5078313"/>
          </a:xfrm>
          <a:prstGeom prst="rect">
            <a:avLst/>
          </a:prstGeom>
          <a:noFill/>
        </p:spPr>
        <p:txBody>
          <a:bodyPr wrap="square" rtlCol="0">
            <a:spAutoFit/>
          </a:bodyPr>
          <a:lstStyle/>
          <a:p>
            <a:r>
              <a:rPr lang="en-US" sz="2400" b="1" dirty="0"/>
              <a:t>Office of Safe and Healthy Students </a:t>
            </a:r>
            <a:r>
              <a:rPr lang="en-US" sz="2400" dirty="0"/>
              <a:t>– Improve education outcomes</a:t>
            </a:r>
          </a:p>
          <a:p>
            <a:r>
              <a:rPr lang="en-US" sz="2400" b="1" dirty="0"/>
              <a:t>Title I </a:t>
            </a:r>
            <a:r>
              <a:rPr lang="en-US" sz="2400" dirty="0"/>
              <a:t>– Improving the Academic Achievement of the Disadvantaged</a:t>
            </a:r>
          </a:p>
          <a:p>
            <a:pPr marL="342900" indent="-342900">
              <a:buFont typeface="Arial" panose="020B0604020202020204" pitchFamily="34" charset="0"/>
              <a:buChar char="•"/>
            </a:pPr>
            <a:r>
              <a:rPr lang="en-US" sz="2400" b="1" dirty="0"/>
              <a:t>Title IA </a:t>
            </a:r>
            <a:r>
              <a:rPr lang="en-US" sz="2400" dirty="0"/>
              <a:t>– Improving Basic Programs Operated by LEAs</a:t>
            </a:r>
          </a:p>
          <a:p>
            <a:pPr marL="800100" lvl="1" indent="-342900">
              <a:buFont typeface="Arial" panose="020B0604020202020204" pitchFamily="34" charset="0"/>
              <a:buChar char="•"/>
            </a:pPr>
            <a:r>
              <a:rPr lang="en-US" dirty="0"/>
              <a:t>Neglected Set-Asides for At-Risk Programs</a:t>
            </a:r>
          </a:p>
          <a:p>
            <a:pPr marL="342900" indent="-342900">
              <a:buFont typeface="Arial" panose="020B0604020202020204" pitchFamily="34" charset="0"/>
              <a:buChar char="•"/>
            </a:pPr>
            <a:r>
              <a:rPr lang="en-US" sz="2400" b="1" dirty="0"/>
              <a:t>Title ID -  </a:t>
            </a:r>
            <a:r>
              <a:rPr lang="en-US" sz="2400" dirty="0"/>
              <a:t>Prevention &amp; Intervention Programs for Children and Youth who are Neglected, Delinquent, or At-Risk</a:t>
            </a:r>
          </a:p>
          <a:p>
            <a:r>
              <a:rPr lang="en-US" sz="2400" b="1" dirty="0"/>
              <a:t>ESSA Idaho Consolidated Plan – </a:t>
            </a:r>
          </a:p>
          <a:p>
            <a:pPr marL="285750" indent="-285750">
              <a:buFont typeface="Arial" panose="020B0604020202020204" pitchFamily="34" charset="0"/>
              <a:buChar char="•"/>
            </a:pPr>
            <a:r>
              <a:rPr lang="en-US" dirty="0"/>
              <a:t>All Idaho students persevere in life and are ready for college and careers;</a:t>
            </a:r>
          </a:p>
          <a:p>
            <a:pPr marL="285750" indent="-285750">
              <a:buFont typeface="Arial" panose="020B0604020202020204" pitchFamily="34" charset="0"/>
              <a:buChar char="•"/>
            </a:pPr>
            <a:r>
              <a:rPr lang="en-US" dirty="0"/>
              <a:t>All education stakeholders in Idaho are mutually responsible for accountability and student progress;</a:t>
            </a:r>
          </a:p>
          <a:p>
            <a:pPr marL="285750" indent="-285750">
              <a:buFont typeface="Arial" panose="020B0604020202020204" pitchFamily="34" charset="0"/>
              <a:buChar char="•"/>
            </a:pPr>
            <a:r>
              <a:rPr lang="en-US" dirty="0"/>
              <a:t>Idaho attracts and retains great teachers and leaders.</a:t>
            </a:r>
            <a:endParaRPr lang="en-US" sz="2400" b="1" dirty="0"/>
          </a:p>
          <a:p>
            <a:r>
              <a:rPr lang="en-US" sz="2400" b="1" dirty="0"/>
              <a:t>School Improvement &amp; Support –</a:t>
            </a:r>
          </a:p>
          <a:p>
            <a:pPr marL="285750" indent="-285750">
              <a:buFont typeface="Arial" panose="020B0604020202020204" pitchFamily="34" charset="0"/>
              <a:buChar char="•"/>
            </a:pPr>
            <a:r>
              <a:rPr lang="en-US" dirty="0"/>
              <a:t>Increase the quality of the student experience through teaching and learning.</a:t>
            </a:r>
          </a:p>
        </p:txBody>
      </p:sp>
      <p:sp>
        <p:nvSpPr>
          <p:cNvPr id="2" name="Title 1"/>
          <p:cNvSpPr>
            <a:spLocks noGrp="1"/>
          </p:cNvSpPr>
          <p:nvPr>
            <p:ph type="title"/>
          </p:nvPr>
        </p:nvSpPr>
        <p:spPr>
          <a:xfrm>
            <a:off x="86662" y="0"/>
            <a:ext cx="10515600" cy="988601"/>
          </a:xfrm>
        </p:spPr>
        <p:txBody>
          <a:bodyPr>
            <a:normAutofit/>
          </a:bodyPr>
          <a:lstStyle/>
          <a:p>
            <a:r>
              <a:rPr lang="en-US" sz="3800" dirty="0"/>
              <a:t>Vision:  Actions aligned to Purpose/GOALS!</a:t>
            </a:r>
          </a:p>
        </p:txBody>
      </p:sp>
    </p:spTree>
    <p:extLst>
      <p:ext uri="{BB962C8B-B14F-4D97-AF65-F5344CB8AC3E}">
        <p14:creationId xmlns:p14="http://schemas.microsoft.com/office/powerpoint/2010/main" val="763799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daho Map with Subpart 2 Grantees:&#10;Kootenai Behavioral Health/Coeur d'Alene School District, Idaho Youth Challenge Academy/Orofino Joint School District, Northwest Children's Home/Lewiston School District, Gateways Day Program/Nampa School District, Bennett Mountain Alternative School/Mountain Home School District, Bannock Youth Development Day Program/Pocatello School District">
            <a:extLst>
              <a:ext uri="{FF2B5EF4-FFF2-40B4-BE49-F238E27FC236}">
                <a16:creationId xmlns:a16="http://schemas.microsoft.com/office/drawing/2014/main" id="{E43E21DC-BB19-42DF-865D-5AAF60B790BF}"/>
              </a:ext>
            </a:extLst>
          </p:cNvPr>
          <p:cNvPicPr>
            <a:picLocks noChangeAspect="1"/>
          </p:cNvPicPr>
          <p:nvPr/>
        </p:nvPicPr>
        <p:blipFill>
          <a:blip r:embed="rId3"/>
          <a:stretch>
            <a:fillRect/>
          </a:stretch>
        </p:blipFill>
        <p:spPr>
          <a:xfrm>
            <a:off x="1181100" y="990599"/>
            <a:ext cx="11010900" cy="5865401"/>
          </a:xfrm>
          <a:prstGeom prst="rect">
            <a:avLst/>
          </a:prstGeom>
        </p:spPr>
      </p:pic>
      <p:sp>
        <p:nvSpPr>
          <p:cNvPr id="5" name="Title 4">
            <a:extLst>
              <a:ext uri="{FF2B5EF4-FFF2-40B4-BE49-F238E27FC236}">
                <a16:creationId xmlns:a16="http://schemas.microsoft.com/office/drawing/2014/main" id="{3248EF2F-F1E0-4586-887C-B20DF888642A}"/>
              </a:ext>
            </a:extLst>
          </p:cNvPr>
          <p:cNvSpPr>
            <a:spLocks noGrp="1"/>
          </p:cNvSpPr>
          <p:nvPr>
            <p:ph type="title"/>
          </p:nvPr>
        </p:nvSpPr>
        <p:spPr>
          <a:xfrm>
            <a:off x="86662" y="1999"/>
            <a:ext cx="10515600" cy="988601"/>
          </a:xfrm>
        </p:spPr>
        <p:txBody>
          <a:bodyPr/>
          <a:lstStyle/>
          <a:p>
            <a:r>
              <a:rPr lang="en-US" dirty="0"/>
              <a:t>Subpart 2 Competitive Grants</a:t>
            </a:r>
          </a:p>
        </p:txBody>
      </p:sp>
    </p:spTree>
    <p:extLst>
      <p:ext uri="{BB962C8B-B14F-4D97-AF65-F5344CB8AC3E}">
        <p14:creationId xmlns:p14="http://schemas.microsoft.com/office/powerpoint/2010/main" val="175396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8141" y="1791348"/>
            <a:ext cx="11139054" cy="2240605"/>
          </a:xfrm>
        </p:spPr>
        <p:txBody>
          <a:bodyPr>
            <a:normAutofit fontScale="85000" lnSpcReduction="20000"/>
          </a:bodyPr>
          <a:lstStyle/>
          <a:p>
            <a:pPr algn="ctr"/>
            <a:r>
              <a:rPr lang="en-US" sz="4700" u="sng" dirty="0"/>
              <a:t>Bannock County Youth Development Center</a:t>
            </a:r>
            <a:br>
              <a:rPr lang="en-US" sz="4000" dirty="0"/>
            </a:br>
            <a:br>
              <a:rPr lang="en-US" sz="4000" dirty="0"/>
            </a:br>
            <a:r>
              <a:rPr lang="en-US" sz="4000" b="0" dirty="0"/>
              <a:t>Bannock County Juvenile Court </a:t>
            </a:r>
          </a:p>
          <a:p>
            <a:pPr algn="ctr"/>
            <a:r>
              <a:rPr lang="en-US" sz="4000" b="0" dirty="0"/>
              <a:t>Bannock County Juvenile Probation Department</a:t>
            </a:r>
          </a:p>
          <a:p>
            <a:pPr algn="ctr"/>
            <a:r>
              <a:rPr lang="en-US" sz="4000" b="0" dirty="0"/>
              <a:t>Pocatello School District</a:t>
            </a:r>
          </a:p>
          <a:p>
            <a:pPr algn="ctr"/>
            <a:endParaRPr lang="en-US" sz="4000" dirty="0"/>
          </a:p>
        </p:txBody>
      </p:sp>
      <p:sp>
        <p:nvSpPr>
          <p:cNvPr id="3" name="Content Placeholder 2"/>
          <p:cNvSpPr>
            <a:spLocks noGrp="1"/>
          </p:cNvSpPr>
          <p:nvPr>
            <p:ph sz="half" idx="2"/>
          </p:nvPr>
        </p:nvSpPr>
        <p:spPr>
          <a:xfrm>
            <a:off x="434304" y="4031953"/>
            <a:ext cx="11262891" cy="1929460"/>
          </a:xfrm>
          <a:solidFill>
            <a:schemeClr val="bg2"/>
          </a:solidFill>
        </p:spPr>
        <p:txBody>
          <a:bodyPr>
            <a:normAutofit/>
          </a:bodyPr>
          <a:lstStyle/>
          <a:p>
            <a:pPr marL="0" indent="0">
              <a:buNone/>
            </a:pPr>
            <a:r>
              <a:rPr lang="en-US" b="1" dirty="0"/>
              <a:t>Mission:  </a:t>
            </a:r>
            <a:r>
              <a:rPr lang="en-US" dirty="0"/>
              <a:t>to provide a secure, safe environment for juveniles who are placed in its care by the courts.</a:t>
            </a:r>
          </a:p>
          <a:p>
            <a:pPr marL="0" indent="0">
              <a:buNone/>
            </a:pPr>
            <a:r>
              <a:rPr lang="en-US" b="1" dirty="0"/>
              <a:t>Goals:  </a:t>
            </a:r>
            <a:r>
              <a:rPr lang="en-US" dirty="0"/>
              <a:t>Address citizenship, school attendance, drug/alcohol problems, self-worth, individual accountability &amp; decision-making skills</a:t>
            </a:r>
          </a:p>
          <a:p>
            <a:pPr marL="0" indent="0">
              <a:buNone/>
            </a:pPr>
            <a:endParaRPr lang="en-US" dirty="0"/>
          </a:p>
        </p:txBody>
      </p:sp>
      <p:sp>
        <p:nvSpPr>
          <p:cNvPr id="6" name="Title 5"/>
          <p:cNvSpPr>
            <a:spLocks noGrp="1"/>
          </p:cNvSpPr>
          <p:nvPr>
            <p:ph type="title"/>
          </p:nvPr>
        </p:nvSpPr>
        <p:spPr>
          <a:xfrm>
            <a:off x="48224" y="0"/>
            <a:ext cx="10515600" cy="988601"/>
          </a:xfrm>
        </p:spPr>
        <p:txBody>
          <a:bodyPr>
            <a:normAutofit/>
          </a:bodyPr>
          <a:lstStyle/>
          <a:p>
            <a:r>
              <a:rPr lang="en-US" dirty="0"/>
              <a:t>Example: Transition/Step-down Program</a:t>
            </a:r>
          </a:p>
        </p:txBody>
      </p:sp>
      <p:sp>
        <p:nvSpPr>
          <p:cNvPr id="7" name="Slide Number Placeholder 1">
            <a:extLst>
              <a:ext uri="{FF2B5EF4-FFF2-40B4-BE49-F238E27FC236}">
                <a16:creationId xmlns:a16="http://schemas.microsoft.com/office/drawing/2014/main" id="{751AB8F7-44AD-4D20-9C58-35AE489204B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31</a:t>
            </a:fld>
            <a:endParaRPr lang="en-US" dirty="0"/>
          </a:p>
        </p:txBody>
      </p:sp>
    </p:spTree>
    <p:extLst>
      <p:ext uri="{BB962C8B-B14F-4D97-AF65-F5344CB8AC3E}">
        <p14:creationId xmlns:p14="http://schemas.microsoft.com/office/powerpoint/2010/main" val="174205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D22F3F6-6AAF-45B0-A9C4-0994A4F0652D}"/>
              </a:ext>
            </a:extLst>
          </p:cNvPr>
          <p:cNvSpPr txBox="1">
            <a:spLocks/>
          </p:cNvSpPr>
          <p:nvPr/>
        </p:nvSpPr>
        <p:spPr>
          <a:xfrm>
            <a:off x="9230662" y="64145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SY2021-22 | </a:t>
            </a:r>
            <a:fld id="{C26AAFF7-C4D7-4A72-B8FA-A17532192431}" type="slidenum">
              <a:rPr lang="en-US" smtClean="0"/>
              <a:pPr/>
              <a:t>32</a:t>
            </a:fld>
            <a:endParaRPr lang="en-US" dirty="0"/>
          </a:p>
        </p:txBody>
      </p:sp>
      <p:sp>
        <p:nvSpPr>
          <p:cNvPr id="7" name="Content Placeholder 6"/>
          <p:cNvSpPr>
            <a:spLocks noGrp="1"/>
          </p:cNvSpPr>
          <p:nvPr>
            <p:ph sz="half" idx="1"/>
          </p:nvPr>
        </p:nvSpPr>
        <p:spPr>
          <a:xfrm>
            <a:off x="6639862" y="1325950"/>
            <a:ext cx="5181600" cy="5069823"/>
          </a:xfrm>
        </p:spPr>
        <p:txBody>
          <a:bodyPr>
            <a:normAutofit fontScale="85000" lnSpcReduction="20000"/>
          </a:bodyPr>
          <a:lstStyle/>
          <a:p>
            <a:pPr marL="0" indent="0">
              <a:buNone/>
            </a:pPr>
            <a:r>
              <a:rPr lang="en-US" sz="3200" u="sng" dirty="0"/>
              <a:t>Successes</a:t>
            </a:r>
            <a:endParaRPr lang="en-US" sz="3200" dirty="0"/>
          </a:p>
          <a:p>
            <a:r>
              <a:rPr lang="en-US" sz="3200" dirty="0"/>
              <a:t>Academic</a:t>
            </a:r>
          </a:p>
          <a:p>
            <a:pPr lvl="1"/>
            <a:r>
              <a:rPr lang="en-US" sz="2800" dirty="0"/>
              <a:t>2015 = 7 diplomas &amp; 2 GEDs</a:t>
            </a:r>
          </a:p>
          <a:p>
            <a:pPr lvl="1"/>
            <a:r>
              <a:rPr lang="en-US" sz="2800" dirty="0"/>
              <a:t>2016 = 6 diplomas &amp; 2 GEDs</a:t>
            </a:r>
          </a:p>
          <a:p>
            <a:pPr lvl="1"/>
            <a:r>
              <a:rPr lang="en-US" sz="2800" dirty="0"/>
              <a:t>2017 = diplomas &amp; 3 GEDs</a:t>
            </a:r>
          </a:p>
          <a:p>
            <a:pPr lvl="1"/>
            <a:r>
              <a:rPr lang="en-US" sz="2800" dirty="0"/>
              <a:t>2018 = 10 diplomas</a:t>
            </a:r>
          </a:p>
          <a:p>
            <a:pPr lvl="1"/>
            <a:r>
              <a:rPr lang="en-US" sz="2800" dirty="0"/>
              <a:t>2019 = 8 diplomas</a:t>
            </a:r>
          </a:p>
          <a:p>
            <a:pPr lvl="2"/>
            <a:r>
              <a:rPr lang="en-US" sz="2400" dirty="0"/>
              <a:t>1 is enrolled in college </a:t>
            </a:r>
          </a:p>
          <a:p>
            <a:pPr lvl="2"/>
            <a:r>
              <a:rPr lang="en-US" sz="2400" dirty="0"/>
              <a:t>2 are working as journeymen in their trades </a:t>
            </a:r>
          </a:p>
          <a:p>
            <a:pPr lvl="2"/>
            <a:r>
              <a:rPr lang="en-US" sz="2400" dirty="0"/>
              <a:t>3 are employed in entry-level jobs</a:t>
            </a:r>
          </a:p>
          <a:p>
            <a:pPr lvl="2"/>
            <a:r>
              <a:rPr lang="en-US" sz="2400" dirty="0"/>
              <a:t>2 are unemployed</a:t>
            </a:r>
          </a:p>
          <a:p>
            <a:r>
              <a:rPr lang="en-US" sz="3200" dirty="0"/>
              <a:t>Criminal Activity</a:t>
            </a:r>
          </a:p>
          <a:p>
            <a:pPr lvl="1"/>
            <a:r>
              <a:rPr lang="en-US" sz="2800" dirty="0"/>
              <a:t>Much lower recidivism of program participants</a:t>
            </a:r>
          </a:p>
          <a:p>
            <a:endParaRPr lang="en-US" sz="3200" dirty="0"/>
          </a:p>
        </p:txBody>
      </p:sp>
      <p:sp>
        <p:nvSpPr>
          <p:cNvPr id="3" name="Content Placeholder 2"/>
          <p:cNvSpPr>
            <a:spLocks noGrp="1"/>
          </p:cNvSpPr>
          <p:nvPr>
            <p:ph sz="half" idx="2"/>
          </p:nvPr>
        </p:nvSpPr>
        <p:spPr>
          <a:xfrm>
            <a:off x="510504" y="1440339"/>
            <a:ext cx="5181600" cy="5152371"/>
          </a:xfrm>
        </p:spPr>
        <p:txBody>
          <a:bodyPr>
            <a:normAutofit fontScale="62500" lnSpcReduction="20000"/>
          </a:bodyPr>
          <a:lstStyle/>
          <a:p>
            <a:pPr marL="0" indent="0">
              <a:buNone/>
            </a:pPr>
            <a:r>
              <a:rPr lang="en-US" u="sng" dirty="0"/>
              <a:t>Serves 35-40 youth annually</a:t>
            </a:r>
          </a:p>
          <a:p>
            <a:r>
              <a:rPr lang="en-US" dirty="0"/>
              <a:t>Ages 14-18</a:t>
            </a:r>
          </a:p>
          <a:p>
            <a:pPr lvl="1"/>
            <a:r>
              <a:rPr lang="en-US" dirty="0"/>
              <a:t>High or very high risk level to re-offend</a:t>
            </a:r>
          </a:p>
          <a:p>
            <a:pPr lvl="1"/>
            <a:r>
              <a:rPr lang="en-US" dirty="0"/>
              <a:t>Safety concern for the community</a:t>
            </a:r>
          </a:p>
          <a:p>
            <a:pPr lvl="1"/>
            <a:r>
              <a:rPr lang="en-US" dirty="0"/>
              <a:t>Disruptive behavior in the school setting</a:t>
            </a:r>
          </a:p>
          <a:p>
            <a:pPr lvl="1"/>
            <a:r>
              <a:rPr lang="en-US" dirty="0"/>
              <a:t>Substance abuse issues</a:t>
            </a:r>
          </a:p>
          <a:p>
            <a:pPr lvl="1"/>
            <a:r>
              <a:rPr lang="en-US" dirty="0"/>
              <a:t>Credit deficiencies </a:t>
            </a:r>
          </a:p>
          <a:p>
            <a:r>
              <a:rPr lang="en-US" dirty="0"/>
              <a:t>Operates year round. </a:t>
            </a:r>
          </a:p>
          <a:p>
            <a:pPr lvl="1"/>
            <a:r>
              <a:rPr lang="en-US" dirty="0"/>
              <a:t>Students may enter the program at any time during the year and transition back to the alternative high school or comprehensive high school at the beginning of each block or trimester. </a:t>
            </a:r>
          </a:p>
          <a:p>
            <a:r>
              <a:rPr lang="en-US" dirty="0"/>
              <a:t>Average length of stay is approximately 120 days. </a:t>
            </a:r>
          </a:p>
          <a:p>
            <a:r>
              <a:rPr lang="en-US" dirty="0"/>
              <a:t>Program can accommodate up to 13 students at one time</a:t>
            </a:r>
          </a:p>
        </p:txBody>
      </p:sp>
      <p:sp>
        <p:nvSpPr>
          <p:cNvPr id="6" name="Title 5"/>
          <p:cNvSpPr>
            <a:spLocks noGrp="1"/>
          </p:cNvSpPr>
          <p:nvPr>
            <p:ph type="title"/>
          </p:nvPr>
        </p:nvSpPr>
        <p:spPr/>
        <p:txBody>
          <a:bodyPr/>
          <a:lstStyle/>
          <a:p>
            <a:r>
              <a:rPr lang="en-US" dirty="0"/>
              <a:t>Bannock YDC</a:t>
            </a:r>
          </a:p>
        </p:txBody>
      </p:sp>
    </p:spTree>
    <p:extLst>
      <p:ext uri="{BB962C8B-B14F-4D97-AF65-F5344CB8AC3E}">
        <p14:creationId xmlns:p14="http://schemas.microsoft.com/office/powerpoint/2010/main" val="2326814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794AC27-0C48-4298-AE2F-AEC06BBDC5C9}"/>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33</a:t>
            </a:fld>
            <a:endParaRPr lang="en-US" dirty="0"/>
          </a:p>
        </p:txBody>
      </p:sp>
      <p:graphicFrame>
        <p:nvGraphicFramePr>
          <p:cNvPr id="3" name="Table 2">
            <a:extLst>
              <a:ext uri="{FF2B5EF4-FFF2-40B4-BE49-F238E27FC236}">
                <a16:creationId xmlns:a16="http://schemas.microsoft.com/office/drawing/2014/main" id="{CE484432-45F7-43C7-905B-278FEFF47346}"/>
              </a:ext>
            </a:extLst>
          </p:cNvPr>
          <p:cNvGraphicFramePr>
            <a:graphicFrameLocks noGrp="1"/>
          </p:cNvGraphicFramePr>
          <p:nvPr>
            <p:extLst>
              <p:ext uri="{D42A27DB-BD31-4B8C-83A1-F6EECF244321}">
                <p14:modId xmlns:p14="http://schemas.microsoft.com/office/powerpoint/2010/main" val="83328661"/>
              </p:ext>
            </p:extLst>
          </p:nvPr>
        </p:nvGraphicFramePr>
        <p:xfrm>
          <a:off x="434303" y="1345530"/>
          <a:ext cx="11240246" cy="5050242"/>
        </p:xfrm>
        <a:graphic>
          <a:graphicData uri="http://schemas.openxmlformats.org/drawingml/2006/table">
            <a:tbl>
              <a:tblPr firstRow="1" bandRow="1">
                <a:tableStyleId>{5C22544A-7EE6-4342-B048-85BDC9FD1C3A}</a:tableStyleId>
              </a:tblPr>
              <a:tblGrid>
                <a:gridCol w="5620123">
                  <a:extLst>
                    <a:ext uri="{9D8B030D-6E8A-4147-A177-3AD203B41FA5}">
                      <a16:colId xmlns:a16="http://schemas.microsoft.com/office/drawing/2014/main" val="3708379849"/>
                    </a:ext>
                  </a:extLst>
                </a:gridCol>
                <a:gridCol w="5620123">
                  <a:extLst>
                    <a:ext uri="{9D8B030D-6E8A-4147-A177-3AD203B41FA5}">
                      <a16:colId xmlns:a16="http://schemas.microsoft.com/office/drawing/2014/main" val="3772818557"/>
                    </a:ext>
                  </a:extLst>
                </a:gridCol>
              </a:tblGrid>
              <a:tr h="571726">
                <a:tc>
                  <a:txBody>
                    <a:bodyPr/>
                    <a:lstStyle/>
                    <a:p>
                      <a:pPr algn="ctr"/>
                      <a:r>
                        <a:rPr lang="en-US" sz="2800" dirty="0">
                          <a:solidFill>
                            <a:schemeClr val="bg2">
                              <a:lumMod val="10000"/>
                            </a:schemeClr>
                          </a:solidFill>
                        </a:rPr>
                        <a:t>Academic/Education</a:t>
                      </a:r>
                    </a:p>
                  </a:txBody>
                  <a:tcPr/>
                </a:tc>
                <a:tc>
                  <a:txBody>
                    <a:bodyPr/>
                    <a:lstStyle/>
                    <a:p>
                      <a:pPr algn="ctr"/>
                      <a:r>
                        <a:rPr lang="en-US" sz="2800" dirty="0">
                          <a:solidFill>
                            <a:schemeClr val="bg2">
                              <a:lumMod val="10000"/>
                            </a:schemeClr>
                          </a:solidFill>
                        </a:rPr>
                        <a:t>Other Services </a:t>
                      </a:r>
                    </a:p>
                  </a:txBody>
                  <a:tcPr/>
                </a:tc>
                <a:extLst>
                  <a:ext uri="{0D108BD9-81ED-4DB2-BD59-A6C34878D82A}">
                    <a16:rowId xmlns:a16="http://schemas.microsoft.com/office/drawing/2014/main" val="1763035133"/>
                  </a:ext>
                </a:extLst>
              </a:tr>
              <a:tr h="579666">
                <a:tc>
                  <a:txBody>
                    <a:bodyPr/>
                    <a:lstStyle/>
                    <a:p>
                      <a:r>
                        <a:rPr lang="en-US" sz="2800" dirty="0"/>
                        <a:t>Transcript Review &amp; Planning</a:t>
                      </a:r>
                    </a:p>
                  </a:txBody>
                  <a:tcPr/>
                </a:tc>
                <a:tc>
                  <a:txBody>
                    <a:bodyPr/>
                    <a:lstStyle/>
                    <a:p>
                      <a:r>
                        <a:rPr lang="en-US" sz="2800" dirty="0"/>
                        <a:t>Restorative Justice Strategies</a:t>
                      </a:r>
                    </a:p>
                  </a:txBody>
                  <a:tcPr/>
                </a:tc>
                <a:extLst>
                  <a:ext uri="{0D108BD9-81ED-4DB2-BD59-A6C34878D82A}">
                    <a16:rowId xmlns:a16="http://schemas.microsoft.com/office/drawing/2014/main" val="2256818052"/>
                  </a:ext>
                </a:extLst>
              </a:tr>
              <a:tr h="579666">
                <a:tc>
                  <a:txBody>
                    <a:bodyPr/>
                    <a:lstStyle/>
                    <a:p>
                      <a:r>
                        <a:rPr lang="en-US" sz="2800" dirty="0"/>
                        <a:t>Credit Recovery</a:t>
                      </a:r>
                    </a:p>
                  </a:txBody>
                  <a:tcPr/>
                </a:tc>
                <a:tc>
                  <a:txBody>
                    <a:bodyPr/>
                    <a:lstStyle/>
                    <a:p>
                      <a:r>
                        <a:rPr lang="en-US" sz="2800" dirty="0"/>
                        <a:t>Life skills</a:t>
                      </a:r>
                    </a:p>
                  </a:txBody>
                  <a:tcPr/>
                </a:tc>
                <a:extLst>
                  <a:ext uri="{0D108BD9-81ED-4DB2-BD59-A6C34878D82A}">
                    <a16:rowId xmlns:a16="http://schemas.microsoft.com/office/drawing/2014/main" val="3706122957"/>
                  </a:ext>
                </a:extLst>
              </a:tr>
              <a:tr h="579666">
                <a:tc>
                  <a:txBody>
                    <a:bodyPr/>
                    <a:lstStyle/>
                    <a:p>
                      <a:r>
                        <a:rPr lang="en-US" sz="2800" dirty="0"/>
                        <a:t>Blended Learning platform</a:t>
                      </a:r>
                    </a:p>
                  </a:txBody>
                  <a:tcPr/>
                </a:tc>
                <a:tc>
                  <a:txBody>
                    <a:bodyPr/>
                    <a:lstStyle/>
                    <a:p>
                      <a:r>
                        <a:rPr lang="en-US" sz="2800" dirty="0"/>
                        <a:t>Physical Health &amp; Meals</a:t>
                      </a:r>
                    </a:p>
                  </a:txBody>
                  <a:tcPr/>
                </a:tc>
                <a:extLst>
                  <a:ext uri="{0D108BD9-81ED-4DB2-BD59-A6C34878D82A}">
                    <a16:rowId xmlns:a16="http://schemas.microsoft.com/office/drawing/2014/main" val="1774168637"/>
                  </a:ext>
                </a:extLst>
              </a:tr>
              <a:tr h="579666">
                <a:tc>
                  <a:txBody>
                    <a:bodyPr/>
                    <a:lstStyle/>
                    <a:p>
                      <a:r>
                        <a:rPr lang="en-US" sz="2800" dirty="0"/>
                        <a:t>Study &amp; Work skills</a:t>
                      </a:r>
                    </a:p>
                  </a:txBody>
                  <a:tcPr/>
                </a:tc>
                <a:tc>
                  <a:txBody>
                    <a:bodyPr/>
                    <a:lstStyle/>
                    <a:p>
                      <a:r>
                        <a:rPr lang="en-US" sz="2800" dirty="0"/>
                        <a:t>Service Learning</a:t>
                      </a:r>
                    </a:p>
                  </a:txBody>
                  <a:tcPr/>
                </a:tc>
                <a:extLst>
                  <a:ext uri="{0D108BD9-81ED-4DB2-BD59-A6C34878D82A}">
                    <a16:rowId xmlns:a16="http://schemas.microsoft.com/office/drawing/2014/main" val="426751806"/>
                  </a:ext>
                </a:extLst>
              </a:tr>
              <a:tr h="579666">
                <a:tc>
                  <a:txBody>
                    <a:bodyPr/>
                    <a:lstStyle/>
                    <a:p>
                      <a:r>
                        <a:rPr lang="en-US" sz="2800" dirty="0"/>
                        <a:t>Transition Planning</a:t>
                      </a:r>
                    </a:p>
                  </a:txBody>
                  <a:tcPr/>
                </a:tc>
                <a:tc>
                  <a:txBody>
                    <a:bodyPr/>
                    <a:lstStyle/>
                    <a:p>
                      <a:r>
                        <a:rPr lang="en-US" sz="2800" dirty="0"/>
                        <a:t>Social/Emotional Counseling</a:t>
                      </a:r>
                    </a:p>
                  </a:txBody>
                  <a:tcPr/>
                </a:tc>
                <a:extLst>
                  <a:ext uri="{0D108BD9-81ED-4DB2-BD59-A6C34878D82A}">
                    <a16:rowId xmlns:a16="http://schemas.microsoft.com/office/drawing/2014/main" val="4262479789"/>
                  </a:ext>
                </a:extLst>
              </a:tr>
              <a:tr h="579666">
                <a:tc>
                  <a:txBody>
                    <a:bodyPr/>
                    <a:lstStyle/>
                    <a:p>
                      <a:r>
                        <a:rPr lang="en-US" sz="2800" dirty="0"/>
                        <a:t>College &amp; Career Counseling</a:t>
                      </a:r>
                    </a:p>
                  </a:txBody>
                  <a:tcPr/>
                </a:tc>
                <a:tc>
                  <a:txBody>
                    <a:bodyPr/>
                    <a:lstStyle/>
                    <a:p>
                      <a:r>
                        <a:rPr lang="en-US" sz="2800" dirty="0"/>
                        <a:t>Substance abuse therapy</a:t>
                      </a:r>
                    </a:p>
                  </a:txBody>
                  <a:tcPr/>
                </a:tc>
                <a:extLst>
                  <a:ext uri="{0D108BD9-81ED-4DB2-BD59-A6C34878D82A}">
                    <a16:rowId xmlns:a16="http://schemas.microsoft.com/office/drawing/2014/main" val="239944896"/>
                  </a:ext>
                </a:extLst>
              </a:tr>
              <a:tr h="1000520">
                <a:tc>
                  <a:txBody>
                    <a:bodyPr/>
                    <a:lstStyle/>
                    <a:p>
                      <a:r>
                        <a:rPr lang="en-US" sz="2800" dirty="0"/>
                        <a:t>FAFSA &amp; Post-Secondary application support</a:t>
                      </a:r>
                    </a:p>
                  </a:txBody>
                  <a:tcPr/>
                </a:tc>
                <a:tc>
                  <a:txBody>
                    <a:bodyPr/>
                    <a:lstStyle/>
                    <a:p>
                      <a:endParaRPr lang="en-US" sz="2800" dirty="0"/>
                    </a:p>
                  </a:txBody>
                  <a:tcPr/>
                </a:tc>
                <a:extLst>
                  <a:ext uri="{0D108BD9-81ED-4DB2-BD59-A6C34878D82A}">
                    <a16:rowId xmlns:a16="http://schemas.microsoft.com/office/drawing/2014/main" val="3755882574"/>
                  </a:ext>
                </a:extLst>
              </a:tr>
            </a:tbl>
          </a:graphicData>
        </a:graphic>
      </p:graphicFrame>
      <p:sp>
        <p:nvSpPr>
          <p:cNvPr id="6" name="Title 5"/>
          <p:cNvSpPr>
            <a:spLocks noGrp="1"/>
          </p:cNvSpPr>
          <p:nvPr>
            <p:ph type="title"/>
          </p:nvPr>
        </p:nvSpPr>
        <p:spPr/>
        <p:txBody>
          <a:bodyPr/>
          <a:lstStyle/>
          <a:p>
            <a:r>
              <a:rPr lang="en-US" dirty="0"/>
              <a:t>Bannock Academic &amp; Other Services</a:t>
            </a:r>
          </a:p>
        </p:txBody>
      </p:sp>
    </p:spTree>
    <p:extLst>
      <p:ext uri="{BB962C8B-B14F-4D97-AF65-F5344CB8AC3E}">
        <p14:creationId xmlns:p14="http://schemas.microsoft.com/office/powerpoint/2010/main" val="94966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7517" y="1372929"/>
            <a:ext cx="5292371" cy="3709709"/>
          </a:xfrm>
        </p:spPr>
        <p:txBody>
          <a:bodyPr/>
          <a:lstStyle/>
          <a:p>
            <a:pPr marL="0" indent="0">
              <a:buNone/>
            </a:pPr>
            <a:r>
              <a:rPr lang="en-US" sz="3200" b="1" u="sng" dirty="0"/>
              <a:t>Bannock County</a:t>
            </a:r>
          </a:p>
          <a:p>
            <a:r>
              <a:rPr lang="en-US" dirty="0"/>
              <a:t>Location/learning space</a:t>
            </a:r>
          </a:p>
          <a:p>
            <a:r>
              <a:rPr lang="en-US" dirty="0"/>
              <a:t>Technology</a:t>
            </a:r>
          </a:p>
          <a:p>
            <a:r>
              <a:rPr lang="en-US" dirty="0"/>
              <a:t>2 FT employees </a:t>
            </a:r>
          </a:p>
          <a:p>
            <a:pPr lvl="1"/>
            <a:r>
              <a:rPr lang="en-US" dirty="0"/>
              <a:t>Probation officer</a:t>
            </a:r>
          </a:p>
          <a:p>
            <a:pPr lvl="1"/>
            <a:r>
              <a:rPr lang="en-US" dirty="0"/>
              <a:t>Coordinator</a:t>
            </a:r>
          </a:p>
        </p:txBody>
      </p:sp>
      <p:sp>
        <p:nvSpPr>
          <p:cNvPr id="4" name="Content Placeholder 3"/>
          <p:cNvSpPr>
            <a:spLocks noGrp="1"/>
          </p:cNvSpPr>
          <p:nvPr>
            <p:ph sz="quarter" idx="4"/>
          </p:nvPr>
        </p:nvSpPr>
        <p:spPr>
          <a:xfrm>
            <a:off x="5510151" y="1372929"/>
            <a:ext cx="6463711" cy="4873491"/>
          </a:xfrm>
        </p:spPr>
        <p:txBody>
          <a:bodyPr>
            <a:normAutofit lnSpcReduction="10000"/>
          </a:bodyPr>
          <a:lstStyle/>
          <a:p>
            <a:pPr marL="0" indent="0">
              <a:buNone/>
            </a:pPr>
            <a:r>
              <a:rPr lang="en-US" sz="3200" b="1" u="sng" dirty="0"/>
              <a:t>Pocatello School District</a:t>
            </a:r>
          </a:p>
          <a:p>
            <a:r>
              <a:rPr lang="en-US" dirty="0"/>
              <a:t>1 full-time teacher </a:t>
            </a:r>
          </a:p>
          <a:p>
            <a:pPr lvl="1"/>
            <a:r>
              <a:rPr lang="en-US" dirty="0"/>
              <a:t>YDC ½ day &amp; Detention site classroom ½ day</a:t>
            </a:r>
          </a:p>
          <a:p>
            <a:pPr lvl="1"/>
            <a:r>
              <a:rPr lang="en-US" dirty="0"/>
              <a:t>Acts as a liaison between district and county</a:t>
            </a:r>
          </a:p>
          <a:p>
            <a:pPr lvl="1"/>
            <a:r>
              <a:rPr lang="en-US" dirty="0"/>
              <a:t>Blended learning &amp; On-line courses</a:t>
            </a:r>
          </a:p>
          <a:p>
            <a:r>
              <a:rPr lang="en-US" dirty="0"/>
              <a:t>Furniture &amp; Technology</a:t>
            </a:r>
          </a:p>
          <a:p>
            <a:r>
              <a:rPr lang="en-US" dirty="0"/>
              <a:t>Curriculum Materials</a:t>
            </a:r>
          </a:p>
          <a:p>
            <a:r>
              <a:rPr lang="en-US" dirty="0"/>
              <a:t>Professional Development Opportunities</a:t>
            </a:r>
          </a:p>
          <a:p>
            <a:pPr lvl="1"/>
            <a:r>
              <a:rPr lang="en-US" dirty="0"/>
              <a:t>Restorative Justice</a:t>
            </a:r>
          </a:p>
          <a:p>
            <a:pPr lvl="1"/>
            <a:r>
              <a:rPr lang="en-US" dirty="0"/>
              <a:t>Trauma-Informed Practices</a:t>
            </a:r>
          </a:p>
          <a:p>
            <a:r>
              <a:rPr lang="en-US" dirty="0"/>
              <a:t>Nutrition Services</a:t>
            </a:r>
          </a:p>
          <a:p>
            <a:pPr lvl="1"/>
            <a:endParaRPr lang="en-US" dirty="0"/>
          </a:p>
        </p:txBody>
      </p:sp>
      <p:sp>
        <p:nvSpPr>
          <p:cNvPr id="6" name="Title 5"/>
          <p:cNvSpPr>
            <a:spLocks noGrp="1"/>
          </p:cNvSpPr>
          <p:nvPr>
            <p:ph type="title"/>
          </p:nvPr>
        </p:nvSpPr>
        <p:spPr/>
        <p:txBody>
          <a:bodyPr/>
          <a:lstStyle/>
          <a:p>
            <a:r>
              <a:rPr lang="en-US" dirty="0"/>
              <a:t>Funding Example</a:t>
            </a:r>
          </a:p>
        </p:txBody>
      </p:sp>
      <p:sp>
        <p:nvSpPr>
          <p:cNvPr id="7" name="Slide Number Placeholder 1">
            <a:extLst>
              <a:ext uri="{FF2B5EF4-FFF2-40B4-BE49-F238E27FC236}">
                <a16:creationId xmlns:a16="http://schemas.microsoft.com/office/drawing/2014/main" id="{674CDCDB-5C6F-4DCF-86AE-0CEEC650C9A0}"/>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34</a:t>
            </a:fld>
            <a:endParaRPr lang="en-US" dirty="0"/>
          </a:p>
        </p:txBody>
      </p:sp>
    </p:spTree>
    <p:extLst>
      <p:ext uri="{BB962C8B-B14F-4D97-AF65-F5344CB8AC3E}">
        <p14:creationId xmlns:p14="http://schemas.microsoft.com/office/powerpoint/2010/main" val="2175255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163716-A349-4492-BF3E-0E8B2A125E11}"/>
              </a:ext>
            </a:extLst>
          </p:cNvPr>
          <p:cNvSpPr>
            <a:spLocks noGrp="1"/>
          </p:cNvSpPr>
          <p:nvPr>
            <p:ph type="ctrTitle"/>
          </p:nvPr>
        </p:nvSpPr>
        <p:spPr/>
        <p:txBody>
          <a:bodyPr/>
          <a:lstStyle/>
          <a:p>
            <a:r>
              <a:rPr lang="en-US" dirty="0"/>
              <a:t>Title IA Neglected Set-Aside</a:t>
            </a:r>
          </a:p>
        </p:txBody>
      </p:sp>
      <p:sp>
        <p:nvSpPr>
          <p:cNvPr id="8" name="Subtitle 7">
            <a:extLst>
              <a:ext uri="{FF2B5EF4-FFF2-40B4-BE49-F238E27FC236}">
                <a16:creationId xmlns:a16="http://schemas.microsoft.com/office/drawing/2014/main" id="{BE03922A-71FE-42C0-A94A-16E58232AE83}"/>
              </a:ext>
            </a:extLst>
          </p:cNvPr>
          <p:cNvSpPr>
            <a:spLocks noGrp="1"/>
          </p:cNvSpPr>
          <p:nvPr>
            <p:ph type="subTitle" idx="1"/>
          </p:nvPr>
        </p:nvSpPr>
        <p:spPr/>
        <p:txBody>
          <a:bodyPr/>
          <a:lstStyle/>
          <a:p>
            <a:endParaRPr lang="en-US"/>
          </a:p>
        </p:txBody>
      </p:sp>
      <p:sp>
        <p:nvSpPr>
          <p:cNvPr id="6" name="Slide Number Placeholder 1">
            <a:extLst>
              <a:ext uri="{FF2B5EF4-FFF2-40B4-BE49-F238E27FC236}">
                <a16:creationId xmlns:a16="http://schemas.microsoft.com/office/drawing/2014/main" id="{403539E2-D079-4FFC-807D-DF049B37B701}"/>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35</a:t>
            </a:fld>
            <a:endParaRPr lang="en-US" dirty="0"/>
          </a:p>
        </p:txBody>
      </p:sp>
    </p:spTree>
    <p:extLst>
      <p:ext uri="{BB962C8B-B14F-4D97-AF65-F5344CB8AC3E}">
        <p14:creationId xmlns:p14="http://schemas.microsoft.com/office/powerpoint/2010/main" val="3576419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842171" cy="988601"/>
          </a:xfrm>
        </p:spPr>
        <p:txBody>
          <a:bodyPr>
            <a:normAutofit/>
          </a:bodyPr>
          <a:lstStyle/>
          <a:p>
            <a:r>
              <a:rPr lang="en-US" sz="3800" dirty="0"/>
              <a:t>Title IA  – Local Neglected or At-Risk Programs</a:t>
            </a:r>
          </a:p>
        </p:txBody>
      </p:sp>
      <p:sp>
        <p:nvSpPr>
          <p:cNvPr id="3" name="Content Placeholder 2"/>
          <p:cNvSpPr>
            <a:spLocks noGrp="1"/>
          </p:cNvSpPr>
          <p:nvPr>
            <p:ph idx="13"/>
          </p:nvPr>
        </p:nvSpPr>
        <p:spPr>
          <a:xfrm>
            <a:off x="846115" y="1927953"/>
            <a:ext cx="10515600" cy="4930047"/>
          </a:xfrm>
        </p:spPr>
        <p:txBody>
          <a:bodyPr>
            <a:normAutofit fontScale="92500" lnSpcReduction="20000"/>
          </a:bodyPr>
          <a:lstStyle/>
          <a:p>
            <a:r>
              <a:rPr lang="en-US" dirty="0"/>
              <a:t>Approximately </a:t>
            </a:r>
            <a:r>
              <a:rPr lang="en-US" b="1" dirty="0"/>
              <a:t>100+ </a:t>
            </a:r>
            <a:r>
              <a:rPr lang="en-US" dirty="0"/>
              <a:t>students were supported by Title I-A Neglected Set-Aside funds in the past</a:t>
            </a:r>
          </a:p>
          <a:p>
            <a:pPr marL="0" indent="0">
              <a:buNone/>
            </a:pPr>
            <a:endParaRPr lang="en-US" dirty="0"/>
          </a:p>
          <a:p>
            <a:pPr marL="0" indent="0">
              <a:buNone/>
            </a:pPr>
            <a:r>
              <a:rPr lang="en-US" dirty="0"/>
              <a:t>Current sites:</a:t>
            </a:r>
          </a:p>
          <a:p>
            <a:pPr lvl="1"/>
            <a:r>
              <a:rPr lang="en-US" b="1" dirty="0"/>
              <a:t>3 district/neglected facility partner program sites</a:t>
            </a:r>
          </a:p>
          <a:p>
            <a:pPr lvl="2"/>
            <a:r>
              <a:rPr lang="en-US" dirty="0"/>
              <a:t>Students residing in the facilities receive Title IA type interventions/support</a:t>
            </a:r>
          </a:p>
          <a:p>
            <a:pPr lvl="1"/>
            <a:r>
              <a:rPr lang="en-US" b="1" dirty="0"/>
              <a:t>2 district administered At-risk programs </a:t>
            </a:r>
          </a:p>
          <a:p>
            <a:pPr lvl="2"/>
            <a:r>
              <a:rPr lang="en-US" dirty="0"/>
              <a:t>students residing in the facilities attend and receive support through at-risk programing within the school/district</a:t>
            </a:r>
          </a:p>
        </p:txBody>
      </p:sp>
      <p:sp>
        <p:nvSpPr>
          <p:cNvPr id="5" name="Slide Number Placeholder 1">
            <a:extLst>
              <a:ext uri="{FF2B5EF4-FFF2-40B4-BE49-F238E27FC236}">
                <a16:creationId xmlns:a16="http://schemas.microsoft.com/office/drawing/2014/main" id="{E3560292-50E1-4543-A283-FA52066A4B4E}"/>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36</a:t>
            </a:fld>
            <a:endParaRPr lang="en-US" dirty="0"/>
          </a:p>
        </p:txBody>
      </p:sp>
    </p:spTree>
    <p:extLst>
      <p:ext uri="{BB962C8B-B14F-4D97-AF65-F5344CB8AC3E}">
        <p14:creationId xmlns:p14="http://schemas.microsoft.com/office/powerpoint/2010/main" val="86106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a:extLst>
              <a:ext uri="{FF2B5EF4-FFF2-40B4-BE49-F238E27FC236}">
                <a16:creationId xmlns:a16="http://schemas.microsoft.com/office/drawing/2014/main" id="{B8A84DE2-089E-489C-98EF-79C8B7537E43}"/>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37</a:t>
            </a:fld>
            <a:endParaRPr lang="en-US" dirty="0"/>
          </a:p>
        </p:txBody>
      </p:sp>
      <p:pic>
        <p:nvPicPr>
          <p:cNvPr id="2" name="Picture 1" descr="Idaho map with judicial districts and school districts receiving neglected set aside funding: Lake Pend Orielle, Coeur d'Alene, Marsing, Twin Falls, Pocatello">
            <a:extLst>
              <a:ext uri="{FF2B5EF4-FFF2-40B4-BE49-F238E27FC236}">
                <a16:creationId xmlns:a16="http://schemas.microsoft.com/office/drawing/2014/main" id="{2331C6D4-AE9F-485E-B681-5C26CEB9B192}"/>
              </a:ext>
            </a:extLst>
          </p:cNvPr>
          <p:cNvPicPr>
            <a:picLocks noChangeAspect="1"/>
          </p:cNvPicPr>
          <p:nvPr/>
        </p:nvPicPr>
        <p:blipFill>
          <a:blip r:embed="rId3"/>
          <a:stretch>
            <a:fillRect/>
          </a:stretch>
        </p:blipFill>
        <p:spPr>
          <a:xfrm>
            <a:off x="1428750" y="1031711"/>
            <a:ext cx="10763250" cy="5813575"/>
          </a:xfrm>
          <a:prstGeom prst="rect">
            <a:avLst/>
          </a:prstGeom>
        </p:spPr>
      </p:pic>
      <p:sp>
        <p:nvSpPr>
          <p:cNvPr id="5" name="Title 4">
            <a:extLst>
              <a:ext uri="{FF2B5EF4-FFF2-40B4-BE49-F238E27FC236}">
                <a16:creationId xmlns:a16="http://schemas.microsoft.com/office/drawing/2014/main" id="{3248EF2F-F1E0-4586-887C-B20DF888642A}"/>
              </a:ext>
            </a:extLst>
          </p:cNvPr>
          <p:cNvSpPr>
            <a:spLocks noGrp="1"/>
          </p:cNvSpPr>
          <p:nvPr>
            <p:ph type="title"/>
          </p:nvPr>
        </p:nvSpPr>
        <p:spPr>
          <a:xfrm>
            <a:off x="279845" y="12713"/>
            <a:ext cx="10515600" cy="988601"/>
          </a:xfrm>
        </p:spPr>
        <p:txBody>
          <a:bodyPr>
            <a:normAutofit/>
          </a:bodyPr>
          <a:lstStyle/>
          <a:p>
            <a:r>
              <a:rPr lang="en-US" dirty="0"/>
              <a:t>Districts Receiving a Neglected Set-Aside</a:t>
            </a:r>
          </a:p>
        </p:txBody>
      </p:sp>
    </p:spTree>
    <p:extLst>
      <p:ext uri="{BB962C8B-B14F-4D97-AF65-F5344CB8AC3E}">
        <p14:creationId xmlns:p14="http://schemas.microsoft.com/office/powerpoint/2010/main" val="3144203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FC57C-FF7D-4568-8680-A8DF25AEFFA5}"/>
              </a:ext>
            </a:extLst>
          </p:cNvPr>
          <p:cNvSpPr>
            <a:spLocks noGrp="1"/>
          </p:cNvSpPr>
          <p:nvPr>
            <p:ph idx="13"/>
          </p:nvPr>
        </p:nvSpPr>
        <p:spPr/>
        <p:txBody>
          <a:bodyPr>
            <a:normAutofit lnSpcReduction="10000"/>
          </a:bodyPr>
          <a:lstStyle/>
          <a:p>
            <a:r>
              <a:rPr lang="en-US" dirty="0"/>
              <a:t>Twin Falls – The Safe House:  Empowering Youth</a:t>
            </a:r>
          </a:p>
          <a:p>
            <a:pPr lvl="1"/>
            <a:r>
              <a:rPr lang="en-US" dirty="0"/>
              <a:t>Fourteen youth between the ages of 11 to 17 in a comfortable home-like setting</a:t>
            </a:r>
          </a:p>
          <a:p>
            <a:pPr lvl="1"/>
            <a:r>
              <a:rPr lang="en-US" dirty="0"/>
              <a:t>These may include youth from child protection, runaways, homeless, couch surfing youth, juvenile justice youth and status offenders who are in need of shelter.</a:t>
            </a:r>
          </a:p>
          <a:p>
            <a:pPr lvl="1"/>
            <a:r>
              <a:rPr lang="en-US" dirty="0"/>
              <a:t>Students receive on-site tutoring provided by a Twin Falls staff member.  </a:t>
            </a:r>
          </a:p>
          <a:p>
            <a:pPr marL="457200" lvl="1" indent="0">
              <a:buNone/>
            </a:pPr>
            <a:endParaRPr lang="en-US" dirty="0"/>
          </a:p>
        </p:txBody>
      </p:sp>
      <p:sp>
        <p:nvSpPr>
          <p:cNvPr id="4" name="Title 3">
            <a:extLst>
              <a:ext uri="{FF2B5EF4-FFF2-40B4-BE49-F238E27FC236}">
                <a16:creationId xmlns:a16="http://schemas.microsoft.com/office/drawing/2014/main" id="{52A03104-B669-4312-93F3-0E8DB0239E92}"/>
              </a:ext>
            </a:extLst>
          </p:cNvPr>
          <p:cNvSpPr>
            <a:spLocks noGrp="1"/>
          </p:cNvSpPr>
          <p:nvPr>
            <p:ph type="title"/>
          </p:nvPr>
        </p:nvSpPr>
        <p:spPr/>
        <p:txBody>
          <a:bodyPr/>
          <a:lstStyle/>
          <a:p>
            <a:r>
              <a:rPr lang="en-US" dirty="0"/>
              <a:t>Example:  Crisis program</a:t>
            </a:r>
          </a:p>
        </p:txBody>
      </p:sp>
      <p:sp>
        <p:nvSpPr>
          <p:cNvPr id="5" name="Slide Number Placeholder 1">
            <a:extLst>
              <a:ext uri="{FF2B5EF4-FFF2-40B4-BE49-F238E27FC236}">
                <a16:creationId xmlns:a16="http://schemas.microsoft.com/office/drawing/2014/main" id="{166B9572-5807-4DEC-8FB6-4F0000E92CC0}"/>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38</a:t>
            </a:fld>
            <a:endParaRPr lang="en-US" dirty="0"/>
          </a:p>
        </p:txBody>
      </p:sp>
    </p:spTree>
    <p:extLst>
      <p:ext uri="{BB962C8B-B14F-4D97-AF65-F5344CB8AC3E}">
        <p14:creationId xmlns:p14="http://schemas.microsoft.com/office/powerpoint/2010/main" val="4226543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84CF43E3-2419-4972-A26A-9A786D001D7B}"/>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39</a:t>
            </a:fld>
            <a:endParaRPr lang="en-US" dirty="0"/>
          </a:p>
        </p:txBody>
      </p:sp>
      <p:graphicFrame>
        <p:nvGraphicFramePr>
          <p:cNvPr id="3" name="Table 2">
            <a:extLst>
              <a:ext uri="{FF2B5EF4-FFF2-40B4-BE49-F238E27FC236}">
                <a16:creationId xmlns:a16="http://schemas.microsoft.com/office/drawing/2014/main" id="{2B3F7EC7-8A53-4E32-89B6-62DBAB494023}"/>
              </a:ext>
            </a:extLst>
          </p:cNvPr>
          <p:cNvGraphicFramePr>
            <a:graphicFrameLocks noGrp="1"/>
          </p:cNvGraphicFramePr>
          <p:nvPr>
            <p:extLst>
              <p:ext uri="{D42A27DB-BD31-4B8C-83A1-F6EECF244321}">
                <p14:modId xmlns:p14="http://schemas.microsoft.com/office/powerpoint/2010/main" val="350347804"/>
              </p:ext>
            </p:extLst>
          </p:nvPr>
        </p:nvGraphicFramePr>
        <p:xfrm>
          <a:off x="800511" y="1467146"/>
          <a:ext cx="10515600" cy="452725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237175048"/>
                    </a:ext>
                  </a:extLst>
                </a:gridCol>
                <a:gridCol w="5257800">
                  <a:extLst>
                    <a:ext uri="{9D8B030D-6E8A-4147-A177-3AD203B41FA5}">
                      <a16:colId xmlns:a16="http://schemas.microsoft.com/office/drawing/2014/main" val="2957950451"/>
                    </a:ext>
                  </a:extLst>
                </a:gridCol>
              </a:tblGrid>
              <a:tr h="606403">
                <a:tc>
                  <a:txBody>
                    <a:bodyPr/>
                    <a:lstStyle/>
                    <a:p>
                      <a:pPr algn="ctr"/>
                      <a:r>
                        <a:rPr lang="en-US" sz="2800" dirty="0">
                          <a:solidFill>
                            <a:schemeClr val="bg2">
                              <a:lumMod val="10000"/>
                            </a:schemeClr>
                          </a:solidFill>
                        </a:rPr>
                        <a:t>Academic/Education</a:t>
                      </a:r>
                    </a:p>
                  </a:txBody>
                  <a:tcPr/>
                </a:tc>
                <a:tc>
                  <a:txBody>
                    <a:bodyPr/>
                    <a:lstStyle/>
                    <a:p>
                      <a:pPr algn="ctr"/>
                      <a:r>
                        <a:rPr lang="en-US" sz="2800" dirty="0">
                          <a:solidFill>
                            <a:schemeClr val="bg2">
                              <a:lumMod val="10000"/>
                            </a:schemeClr>
                          </a:solidFill>
                        </a:rPr>
                        <a:t>Other Services</a:t>
                      </a:r>
                    </a:p>
                  </a:txBody>
                  <a:tcPr/>
                </a:tc>
                <a:extLst>
                  <a:ext uri="{0D108BD9-81ED-4DB2-BD59-A6C34878D82A}">
                    <a16:rowId xmlns:a16="http://schemas.microsoft.com/office/drawing/2014/main" val="1707303217"/>
                  </a:ext>
                </a:extLst>
              </a:tr>
              <a:tr h="606403">
                <a:tc>
                  <a:txBody>
                    <a:bodyPr/>
                    <a:lstStyle/>
                    <a:p>
                      <a:r>
                        <a:rPr lang="en-US" sz="2800" dirty="0"/>
                        <a:t>Continued attendance at school</a:t>
                      </a:r>
                    </a:p>
                  </a:txBody>
                  <a:tcPr/>
                </a:tc>
                <a:tc>
                  <a:txBody>
                    <a:bodyPr/>
                    <a:lstStyle/>
                    <a:p>
                      <a:r>
                        <a:rPr lang="en-US" sz="2800" dirty="0"/>
                        <a:t>Independent living skills</a:t>
                      </a:r>
                    </a:p>
                  </a:txBody>
                  <a:tcPr/>
                </a:tc>
                <a:extLst>
                  <a:ext uri="{0D108BD9-81ED-4DB2-BD59-A6C34878D82A}">
                    <a16:rowId xmlns:a16="http://schemas.microsoft.com/office/drawing/2014/main" val="3240302275"/>
                  </a:ext>
                </a:extLst>
              </a:tr>
              <a:tr h="606403">
                <a:tc>
                  <a:txBody>
                    <a:bodyPr/>
                    <a:lstStyle/>
                    <a:p>
                      <a:r>
                        <a:rPr lang="en-US" sz="2800" dirty="0"/>
                        <a:t>Transportation to school of origin</a:t>
                      </a:r>
                    </a:p>
                  </a:txBody>
                  <a:tcPr/>
                </a:tc>
                <a:tc>
                  <a:txBody>
                    <a:bodyPr/>
                    <a:lstStyle/>
                    <a:p>
                      <a:r>
                        <a:rPr lang="en-US" sz="2800" dirty="0"/>
                        <a:t>Anger Mgt. skills</a:t>
                      </a:r>
                    </a:p>
                  </a:txBody>
                  <a:tcPr/>
                </a:tc>
                <a:extLst>
                  <a:ext uri="{0D108BD9-81ED-4DB2-BD59-A6C34878D82A}">
                    <a16:rowId xmlns:a16="http://schemas.microsoft.com/office/drawing/2014/main" val="782091973"/>
                  </a:ext>
                </a:extLst>
              </a:tr>
              <a:tr h="606403">
                <a:tc>
                  <a:txBody>
                    <a:bodyPr/>
                    <a:lstStyle/>
                    <a:p>
                      <a:r>
                        <a:rPr lang="en-US" sz="2800" dirty="0"/>
                        <a:t>On-location Tutoring Support</a:t>
                      </a:r>
                    </a:p>
                  </a:txBody>
                  <a:tcPr/>
                </a:tc>
                <a:tc>
                  <a:txBody>
                    <a:bodyPr/>
                    <a:lstStyle/>
                    <a:p>
                      <a:r>
                        <a:rPr lang="en-US" sz="2800" dirty="0"/>
                        <a:t>Family &amp; Peer counseling</a:t>
                      </a:r>
                    </a:p>
                  </a:txBody>
                  <a:tcPr/>
                </a:tc>
                <a:extLst>
                  <a:ext uri="{0D108BD9-81ED-4DB2-BD59-A6C34878D82A}">
                    <a16:rowId xmlns:a16="http://schemas.microsoft.com/office/drawing/2014/main" val="3262347731"/>
                  </a:ext>
                </a:extLst>
              </a:tr>
              <a:tr h="606403">
                <a:tc>
                  <a:txBody>
                    <a:bodyPr/>
                    <a:lstStyle/>
                    <a:p>
                      <a:endParaRPr lang="en-US" sz="2800"/>
                    </a:p>
                  </a:txBody>
                  <a:tcPr/>
                </a:tc>
                <a:tc>
                  <a:txBody>
                    <a:bodyPr/>
                    <a:lstStyle/>
                    <a:p>
                      <a:r>
                        <a:rPr lang="en-US" sz="2800" dirty="0"/>
                        <a:t>Recreation activities</a:t>
                      </a:r>
                    </a:p>
                  </a:txBody>
                  <a:tcPr/>
                </a:tc>
                <a:extLst>
                  <a:ext uri="{0D108BD9-81ED-4DB2-BD59-A6C34878D82A}">
                    <a16:rowId xmlns:a16="http://schemas.microsoft.com/office/drawing/2014/main" val="3267112329"/>
                  </a:ext>
                </a:extLst>
              </a:tr>
              <a:tr h="1495240">
                <a:tc>
                  <a:txBody>
                    <a:bodyPr/>
                    <a:lstStyle/>
                    <a:p>
                      <a:endParaRPr lang="en-US" sz="2800" dirty="0"/>
                    </a:p>
                  </a:txBody>
                  <a:tcPr/>
                </a:tc>
                <a:tc>
                  <a:txBody>
                    <a:bodyPr/>
                    <a:lstStyle/>
                    <a:p>
                      <a:r>
                        <a:rPr lang="en-US" sz="2800" dirty="0"/>
                        <a:t>Referrals to substance abuse education, medical/dental care, or other community programs</a:t>
                      </a:r>
                    </a:p>
                  </a:txBody>
                  <a:tcPr/>
                </a:tc>
                <a:extLst>
                  <a:ext uri="{0D108BD9-81ED-4DB2-BD59-A6C34878D82A}">
                    <a16:rowId xmlns:a16="http://schemas.microsoft.com/office/drawing/2014/main" val="2854972840"/>
                  </a:ext>
                </a:extLst>
              </a:tr>
            </a:tbl>
          </a:graphicData>
        </a:graphic>
      </p:graphicFrame>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Academic &amp; Other Services   </a:t>
            </a:r>
          </a:p>
        </p:txBody>
      </p:sp>
    </p:spTree>
    <p:extLst>
      <p:ext uri="{BB962C8B-B14F-4D97-AF65-F5344CB8AC3E}">
        <p14:creationId xmlns:p14="http://schemas.microsoft.com/office/powerpoint/2010/main" val="327718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Purpose</a:t>
            </a:r>
          </a:p>
        </p:txBody>
      </p:sp>
      <p:sp>
        <p:nvSpPr>
          <p:cNvPr id="7" name="Content Placeholder 6"/>
          <p:cNvSpPr>
            <a:spLocks noGrp="1"/>
          </p:cNvSpPr>
          <p:nvPr>
            <p:ph idx="13"/>
          </p:nvPr>
        </p:nvSpPr>
        <p:spPr>
          <a:xfrm>
            <a:off x="751112" y="1340123"/>
            <a:ext cx="10515600" cy="5420775"/>
          </a:xfrm>
        </p:spPr>
        <p:txBody>
          <a:bodyPr>
            <a:normAutofit fontScale="85000" lnSpcReduction="20000"/>
          </a:bodyPr>
          <a:lstStyle/>
          <a:p>
            <a:pPr marL="0" indent="0">
              <a:buNone/>
            </a:pPr>
            <a:r>
              <a:rPr lang="en-US" b="1" dirty="0"/>
              <a:t>The purposes of Title I, Part D are to: </a:t>
            </a:r>
          </a:p>
          <a:p>
            <a:pPr lvl="0"/>
            <a:r>
              <a:rPr lang="en-US" dirty="0">
                <a:highlight>
                  <a:srgbClr val="FFFF00"/>
                </a:highlight>
              </a:rPr>
              <a:t>Provide educational services </a:t>
            </a:r>
            <a:r>
              <a:rPr lang="en-US" dirty="0"/>
              <a:t>for students in neglected or delinquent facilities that </a:t>
            </a:r>
            <a:r>
              <a:rPr lang="en-US" dirty="0">
                <a:highlight>
                  <a:srgbClr val="FFFF00"/>
                </a:highlight>
              </a:rPr>
              <a:t>support them </a:t>
            </a:r>
            <a:r>
              <a:rPr lang="en-US" dirty="0"/>
              <a:t>the opportunity to meet challenging State academic content and achievement standards;</a:t>
            </a:r>
            <a:br>
              <a:rPr lang="en-US" dirty="0"/>
            </a:br>
            <a:endParaRPr lang="en-US" dirty="0"/>
          </a:p>
          <a:p>
            <a:pPr lvl="0"/>
            <a:r>
              <a:rPr lang="en-US" dirty="0"/>
              <a:t>Provide a </a:t>
            </a:r>
            <a:r>
              <a:rPr lang="en-US" dirty="0">
                <a:highlight>
                  <a:srgbClr val="FFFF00"/>
                </a:highlight>
              </a:rPr>
              <a:t>successful transition </a:t>
            </a:r>
            <a:r>
              <a:rPr lang="en-US" dirty="0"/>
              <a:t>from facilities to school or employment; and</a:t>
            </a:r>
            <a:br>
              <a:rPr lang="en-US" dirty="0"/>
            </a:br>
            <a:endParaRPr lang="en-US" dirty="0"/>
          </a:p>
          <a:p>
            <a:pPr lvl="0"/>
            <a:r>
              <a:rPr lang="en-US" dirty="0">
                <a:highlight>
                  <a:srgbClr val="FFFF00"/>
                </a:highlight>
              </a:rPr>
              <a:t>Prevent at-risk youth from dropping out of school </a:t>
            </a:r>
            <a:r>
              <a:rPr lang="en-US" dirty="0"/>
              <a:t>and to provide students returning from facilities with a support system to ensure their continued education.</a:t>
            </a:r>
          </a:p>
          <a:p>
            <a:pPr marL="0" indent="0">
              <a:buNone/>
            </a:pPr>
            <a:endParaRPr lang="en-US" b="1" dirty="0"/>
          </a:p>
        </p:txBody>
      </p:sp>
      <p:sp>
        <p:nvSpPr>
          <p:cNvPr id="12" name="Slide Number Placeholder 1">
            <a:extLst>
              <a:ext uri="{FF2B5EF4-FFF2-40B4-BE49-F238E27FC236}">
                <a16:creationId xmlns:a16="http://schemas.microsoft.com/office/drawing/2014/main" id="{0B986B4D-9ECD-4599-BE4A-C4434FF6C55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a:t>
            </a:fld>
            <a:endParaRPr lang="en-US" dirty="0"/>
          </a:p>
        </p:txBody>
      </p:sp>
    </p:spTree>
    <p:extLst>
      <p:ext uri="{BB962C8B-B14F-4D97-AF65-F5344CB8AC3E}">
        <p14:creationId xmlns:p14="http://schemas.microsoft.com/office/powerpoint/2010/main" val="273413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617408" y="1644984"/>
            <a:ext cx="10957184" cy="2334350"/>
          </a:xfrm>
        </p:spPr>
        <p:txBody>
          <a:bodyPr>
            <a:normAutofit/>
          </a:bodyPr>
          <a:lstStyle/>
          <a:p>
            <a:pPr lvl="1"/>
            <a:r>
              <a:rPr lang="en-US" dirty="0"/>
              <a:t>Neglected Set-Aside $ used for Tutoring support on-location after school hours. </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Funding </a:t>
            </a:r>
          </a:p>
        </p:txBody>
      </p:sp>
      <p:sp>
        <p:nvSpPr>
          <p:cNvPr id="7" name="Slide Number Placeholder 1">
            <a:extLst>
              <a:ext uri="{FF2B5EF4-FFF2-40B4-BE49-F238E27FC236}">
                <a16:creationId xmlns:a16="http://schemas.microsoft.com/office/drawing/2014/main" id="{4300B450-0EEE-458C-B98F-53028EE65CCB}"/>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40</a:t>
            </a:fld>
            <a:endParaRPr lang="en-US" dirty="0"/>
          </a:p>
        </p:txBody>
      </p:sp>
    </p:spTree>
    <p:extLst>
      <p:ext uri="{BB962C8B-B14F-4D97-AF65-F5344CB8AC3E}">
        <p14:creationId xmlns:p14="http://schemas.microsoft.com/office/powerpoint/2010/main" val="919803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D0603-65A0-4104-BE69-7A91BAD85CB0}"/>
              </a:ext>
            </a:extLst>
          </p:cNvPr>
          <p:cNvSpPr>
            <a:spLocks noGrp="1"/>
          </p:cNvSpPr>
          <p:nvPr>
            <p:ph type="ctrTitle"/>
          </p:nvPr>
        </p:nvSpPr>
        <p:spPr>
          <a:xfrm>
            <a:off x="104537" y="1347498"/>
            <a:ext cx="8829601" cy="1876899"/>
          </a:xfrm>
        </p:spPr>
        <p:txBody>
          <a:bodyPr/>
          <a:lstStyle/>
          <a:p>
            <a:r>
              <a:rPr lang="en-US" dirty="0"/>
              <a:t>Counting, Application &amp; Evaluation</a:t>
            </a:r>
          </a:p>
        </p:txBody>
      </p:sp>
      <p:sp>
        <p:nvSpPr>
          <p:cNvPr id="6" name="Subtitle 5">
            <a:extLst>
              <a:ext uri="{FF2B5EF4-FFF2-40B4-BE49-F238E27FC236}">
                <a16:creationId xmlns:a16="http://schemas.microsoft.com/office/drawing/2014/main" id="{6FB33673-CEAD-4CDF-88CE-A4F374DBD613}"/>
              </a:ext>
            </a:extLst>
          </p:cNvPr>
          <p:cNvSpPr>
            <a:spLocks noGrp="1"/>
          </p:cNvSpPr>
          <p:nvPr>
            <p:ph type="subTitle" idx="1"/>
          </p:nvPr>
        </p:nvSpPr>
        <p:spPr/>
        <p:txBody>
          <a:bodyPr/>
          <a:lstStyle/>
          <a:p>
            <a:endParaRPr lang="en-US" dirty="0"/>
          </a:p>
        </p:txBody>
      </p:sp>
      <p:sp>
        <p:nvSpPr>
          <p:cNvPr id="7" name="Slide Number Placeholder 1">
            <a:extLst>
              <a:ext uri="{FF2B5EF4-FFF2-40B4-BE49-F238E27FC236}">
                <a16:creationId xmlns:a16="http://schemas.microsoft.com/office/drawing/2014/main" id="{432B080C-6CBC-4920-B3CC-B406F19A3DB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41</a:t>
            </a:fld>
            <a:endParaRPr lang="en-US" dirty="0"/>
          </a:p>
        </p:txBody>
      </p:sp>
    </p:spTree>
    <p:extLst>
      <p:ext uri="{BB962C8B-B14F-4D97-AF65-F5344CB8AC3E}">
        <p14:creationId xmlns:p14="http://schemas.microsoft.com/office/powerpoint/2010/main" val="3038026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8CBD9E1-44DB-4555-A5AA-DEA09C219FC8}"/>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42</a:t>
            </a:fld>
            <a:endParaRPr lang="en-US" dirty="0"/>
          </a:p>
        </p:txBody>
      </p:sp>
      <p:sp>
        <p:nvSpPr>
          <p:cNvPr id="11" name="Content Placeholder 7"/>
          <p:cNvSpPr txBox="1">
            <a:spLocks/>
          </p:cNvSpPr>
          <p:nvPr/>
        </p:nvSpPr>
        <p:spPr>
          <a:xfrm>
            <a:off x="8267200" y="1811012"/>
            <a:ext cx="3706661" cy="47996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For an LEA to receive Neglected funds children and youth must be -</a:t>
            </a:r>
          </a:p>
          <a:p>
            <a:r>
              <a:rPr lang="en-US" dirty="0"/>
              <a:t>Living in local Neglected institution</a:t>
            </a:r>
          </a:p>
          <a:p>
            <a:r>
              <a:rPr lang="en-US" dirty="0"/>
              <a:t>Counted in the Annual Fall Count</a:t>
            </a:r>
          </a:p>
          <a:p>
            <a:pPr marL="0" indent="0">
              <a:buNone/>
            </a:pPr>
            <a:r>
              <a:rPr lang="en-US" dirty="0"/>
              <a:t>Students who are residents in locally-run Neglected facilities generate additional dollars for the LEA's in which they are located, since their residents may attend school in the LEA on a temporary or ongoing basis.</a:t>
            </a:r>
          </a:p>
          <a:p>
            <a:r>
              <a:rPr lang="en-US" dirty="0"/>
              <a:t>Set-aside rate is calculated on per/student basis </a:t>
            </a:r>
          </a:p>
        </p:txBody>
      </p:sp>
      <p:sp>
        <p:nvSpPr>
          <p:cNvPr id="9" name="Text Placeholder 6"/>
          <p:cNvSpPr txBox="1">
            <a:spLocks/>
          </p:cNvSpPr>
          <p:nvPr/>
        </p:nvSpPr>
        <p:spPr>
          <a:xfrm>
            <a:off x="8267201" y="98860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u="sng" dirty="0"/>
              <a:t>Title IA Neg. Set-Aside </a:t>
            </a:r>
          </a:p>
        </p:txBody>
      </p:sp>
      <p:sp>
        <p:nvSpPr>
          <p:cNvPr id="8" name="Content Placeholder 7"/>
          <p:cNvSpPr>
            <a:spLocks noGrp="1"/>
          </p:cNvSpPr>
          <p:nvPr>
            <p:ph sz="quarter" idx="4"/>
          </p:nvPr>
        </p:nvSpPr>
        <p:spPr>
          <a:xfrm>
            <a:off x="4164391" y="1812513"/>
            <a:ext cx="3726541" cy="4453376"/>
          </a:xfrm>
        </p:spPr>
        <p:txBody>
          <a:bodyPr>
            <a:normAutofit fontScale="92500" lnSpcReduction="20000"/>
          </a:bodyPr>
          <a:lstStyle/>
          <a:p>
            <a:pPr marL="0" indent="0">
              <a:buNone/>
            </a:pPr>
            <a:r>
              <a:rPr lang="en-US" b="1" dirty="0"/>
              <a:t>For a program to generate Subpart 2 funds, children and youth must be – </a:t>
            </a:r>
          </a:p>
          <a:p>
            <a:r>
              <a:rPr lang="en-US" dirty="0"/>
              <a:t>Living in local institutions for children and youth who are Delinquent or “needing supervision”  </a:t>
            </a:r>
          </a:p>
          <a:p>
            <a:r>
              <a:rPr lang="en-US" dirty="0"/>
              <a:t>Living in the institution for at least one day during the annual 30 day count period</a:t>
            </a:r>
          </a:p>
          <a:p>
            <a:r>
              <a:rPr lang="en-US" dirty="0"/>
              <a:t>5 through 17 years of age</a:t>
            </a:r>
            <a:endParaRPr lang="en-US" b="1" dirty="0"/>
          </a:p>
          <a:p>
            <a:pPr marL="0" indent="0">
              <a:buNone/>
            </a:pPr>
            <a:endParaRPr lang="en-US" dirty="0"/>
          </a:p>
        </p:txBody>
      </p:sp>
      <p:sp>
        <p:nvSpPr>
          <p:cNvPr id="7" name="Text Placeholder 6"/>
          <p:cNvSpPr>
            <a:spLocks noGrp="1"/>
          </p:cNvSpPr>
          <p:nvPr>
            <p:ph type="body" sz="quarter" idx="3"/>
          </p:nvPr>
        </p:nvSpPr>
        <p:spPr>
          <a:xfrm>
            <a:off x="4206200" y="988601"/>
            <a:ext cx="5183188" cy="823912"/>
          </a:xfrm>
        </p:spPr>
        <p:txBody>
          <a:bodyPr>
            <a:normAutofit/>
          </a:bodyPr>
          <a:lstStyle/>
          <a:p>
            <a:r>
              <a:rPr lang="en-US" sz="2800" u="sng" dirty="0"/>
              <a:t>Subpart 2 Counting Sites</a:t>
            </a:r>
          </a:p>
        </p:txBody>
      </p:sp>
      <p:sp>
        <p:nvSpPr>
          <p:cNvPr id="6" name="Content Placeholder 5"/>
          <p:cNvSpPr>
            <a:spLocks noGrp="1"/>
          </p:cNvSpPr>
          <p:nvPr>
            <p:ph sz="half" idx="2"/>
          </p:nvPr>
        </p:nvSpPr>
        <p:spPr>
          <a:xfrm>
            <a:off x="170601" y="1812512"/>
            <a:ext cx="3472010" cy="5261387"/>
          </a:xfrm>
        </p:spPr>
        <p:txBody>
          <a:bodyPr>
            <a:normAutofit fontScale="77500" lnSpcReduction="20000"/>
          </a:bodyPr>
          <a:lstStyle/>
          <a:p>
            <a:pPr marL="0" indent="0">
              <a:buNone/>
            </a:pPr>
            <a:r>
              <a:rPr lang="en-US" b="1" dirty="0"/>
              <a:t>For a program to generate Subpart 1 funds, children and youth must be - </a:t>
            </a:r>
          </a:p>
          <a:p>
            <a:r>
              <a:rPr lang="en-US" dirty="0"/>
              <a:t>In a program for youth who are N or D, including juvenile and adult correctional facilities and community day programs</a:t>
            </a:r>
          </a:p>
          <a:p>
            <a:r>
              <a:rPr lang="en-US" dirty="0"/>
              <a:t>Enrolled in State funded “regular program of instruction”</a:t>
            </a:r>
          </a:p>
          <a:p>
            <a:r>
              <a:rPr lang="en-US" dirty="0"/>
              <a:t>Enrolled in a program that has an average length of stay of at least 30 days</a:t>
            </a:r>
          </a:p>
          <a:p>
            <a:r>
              <a:rPr lang="en-US" dirty="0"/>
              <a:t>20 years of age or younger who have not received diploma or GED</a:t>
            </a:r>
          </a:p>
        </p:txBody>
      </p:sp>
      <p:sp>
        <p:nvSpPr>
          <p:cNvPr id="5" name="Text Placeholder 4"/>
          <p:cNvSpPr>
            <a:spLocks noGrp="1"/>
          </p:cNvSpPr>
          <p:nvPr>
            <p:ph type="body" idx="1"/>
          </p:nvPr>
        </p:nvSpPr>
        <p:spPr>
          <a:xfrm>
            <a:off x="170600" y="988601"/>
            <a:ext cx="5157787" cy="823912"/>
          </a:xfrm>
        </p:spPr>
        <p:txBody>
          <a:bodyPr>
            <a:normAutofit/>
          </a:bodyPr>
          <a:lstStyle/>
          <a:p>
            <a:r>
              <a:rPr lang="en-US" sz="2800" u="sng" dirty="0"/>
              <a:t>Subpart 1 Counting Sites </a:t>
            </a:r>
          </a:p>
        </p:txBody>
      </p:sp>
      <p:sp>
        <p:nvSpPr>
          <p:cNvPr id="2" name="Title 1"/>
          <p:cNvSpPr>
            <a:spLocks noGrp="1"/>
          </p:cNvSpPr>
          <p:nvPr>
            <p:ph type="title"/>
          </p:nvPr>
        </p:nvSpPr>
        <p:spPr/>
        <p:txBody>
          <a:bodyPr/>
          <a:lstStyle/>
          <a:p>
            <a:r>
              <a:rPr lang="en-US" dirty="0"/>
              <a:t>How are funds generated?</a:t>
            </a:r>
          </a:p>
        </p:txBody>
      </p:sp>
    </p:spTree>
    <p:extLst>
      <p:ext uri="{BB962C8B-B14F-4D97-AF65-F5344CB8AC3E}">
        <p14:creationId xmlns:p14="http://schemas.microsoft.com/office/powerpoint/2010/main" val="4247681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Counting Sites - CRITERIA</a:t>
            </a:r>
          </a:p>
        </p:txBody>
      </p:sp>
      <p:sp>
        <p:nvSpPr>
          <p:cNvPr id="8" name="Content Placeholder 7"/>
          <p:cNvSpPr>
            <a:spLocks noGrp="1"/>
          </p:cNvSpPr>
          <p:nvPr>
            <p:ph idx="13"/>
          </p:nvPr>
        </p:nvSpPr>
        <p:spPr>
          <a:xfrm>
            <a:off x="1329654" y="1085702"/>
            <a:ext cx="11910095" cy="5772298"/>
          </a:xfrm>
        </p:spPr>
        <p:txBody>
          <a:bodyPr>
            <a:normAutofit fontScale="55000" lnSpcReduction="20000"/>
          </a:bodyPr>
          <a:lstStyle/>
          <a:p>
            <a:r>
              <a:rPr lang="en-US" dirty="0"/>
              <a:t>Purpose – mission of facility/program</a:t>
            </a:r>
          </a:p>
          <a:p>
            <a:r>
              <a:rPr lang="en-US" dirty="0"/>
              <a:t>Location</a:t>
            </a:r>
          </a:p>
          <a:p>
            <a:r>
              <a:rPr lang="en-US" dirty="0"/>
              <a:t>Registered through IDHW	</a:t>
            </a:r>
          </a:p>
          <a:p>
            <a:pPr lvl="1"/>
            <a:r>
              <a:rPr lang="en-US" dirty="0"/>
              <a:t>Children’s Residential Care</a:t>
            </a:r>
          </a:p>
          <a:p>
            <a:pPr lvl="1"/>
            <a:r>
              <a:rPr lang="en-US" dirty="0"/>
              <a:t>Treatment Center</a:t>
            </a:r>
          </a:p>
          <a:p>
            <a:pPr marL="457200" lvl="1" indent="0">
              <a:buNone/>
            </a:pPr>
            <a:r>
              <a:rPr lang="en-US" dirty="0"/>
              <a:t>OR</a:t>
            </a:r>
          </a:p>
          <a:p>
            <a:pPr lvl="1"/>
            <a:r>
              <a:rPr lang="en-US" dirty="0"/>
              <a:t>Hospital</a:t>
            </a:r>
          </a:p>
          <a:p>
            <a:pPr lvl="1"/>
            <a:r>
              <a:rPr lang="en-US" dirty="0"/>
              <a:t>State, county, or tribal Juvenile Detention Center</a:t>
            </a:r>
          </a:p>
          <a:p>
            <a:r>
              <a:rPr lang="en-US" dirty="0"/>
              <a:t>How they are placed in facility?</a:t>
            </a:r>
          </a:p>
          <a:p>
            <a:pPr lvl="1"/>
            <a:r>
              <a:rPr lang="en-US" dirty="0"/>
              <a:t>Adjudicated or Court Involved </a:t>
            </a:r>
          </a:p>
          <a:p>
            <a:pPr lvl="1"/>
            <a:r>
              <a:rPr lang="en-US" dirty="0"/>
              <a:t>Parent placed</a:t>
            </a:r>
          </a:p>
          <a:p>
            <a:pPr lvl="1"/>
            <a:r>
              <a:rPr lang="en-US" dirty="0"/>
              <a:t>Other</a:t>
            </a:r>
          </a:p>
          <a:p>
            <a:r>
              <a:rPr lang="en-US" dirty="0"/>
              <a:t>Average length of stay (short &lt;30 days vs. long term &gt;30 days)</a:t>
            </a:r>
          </a:p>
          <a:p>
            <a:r>
              <a:rPr lang="en-US" dirty="0"/>
              <a:t>On-site or Off-site educational program</a:t>
            </a:r>
          </a:p>
          <a:p>
            <a:pPr lvl="1"/>
            <a:r>
              <a:rPr lang="en-US" dirty="0"/>
              <a:t>Who oversees educational program</a:t>
            </a:r>
          </a:p>
          <a:p>
            <a:pPr lvl="2"/>
            <a:r>
              <a:rPr lang="en-US" dirty="0"/>
              <a:t>SDE</a:t>
            </a:r>
          </a:p>
          <a:p>
            <a:pPr lvl="2"/>
            <a:r>
              <a:rPr lang="en-US" dirty="0"/>
              <a:t>IDJC</a:t>
            </a:r>
          </a:p>
          <a:p>
            <a:pPr lvl="2"/>
            <a:r>
              <a:rPr lang="en-US" dirty="0"/>
              <a:t>Private </a:t>
            </a:r>
          </a:p>
        </p:txBody>
      </p:sp>
      <p:sp>
        <p:nvSpPr>
          <p:cNvPr id="5" name="Slide Number Placeholder 1">
            <a:extLst>
              <a:ext uri="{FF2B5EF4-FFF2-40B4-BE49-F238E27FC236}">
                <a16:creationId xmlns:a16="http://schemas.microsoft.com/office/drawing/2014/main" id="{7D0560B3-C53D-4FD9-A915-E7FADAFBF338}"/>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43</a:t>
            </a:fld>
            <a:endParaRPr lang="en-US" dirty="0"/>
          </a:p>
        </p:txBody>
      </p:sp>
    </p:spTree>
    <p:extLst>
      <p:ext uri="{BB962C8B-B14F-4D97-AF65-F5344CB8AC3E}">
        <p14:creationId xmlns:p14="http://schemas.microsoft.com/office/powerpoint/2010/main" val="555388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Survey/Count – Subpart 1 &amp; 2</a:t>
            </a:r>
          </a:p>
        </p:txBody>
      </p:sp>
      <p:sp>
        <p:nvSpPr>
          <p:cNvPr id="3" name="Text Placeholder 2"/>
          <p:cNvSpPr>
            <a:spLocks noGrp="1"/>
          </p:cNvSpPr>
          <p:nvPr>
            <p:ph type="body" idx="1"/>
          </p:nvPr>
        </p:nvSpPr>
        <p:spPr>
          <a:xfrm>
            <a:off x="268088" y="988601"/>
            <a:ext cx="9592494" cy="823912"/>
          </a:xfrm>
        </p:spPr>
        <p:txBody>
          <a:bodyPr>
            <a:normAutofit/>
          </a:bodyPr>
          <a:lstStyle/>
          <a:p>
            <a:r>
              <a:rPr lang="en-US" sz="4800" dirty="0"/>
              <a:t>Steps to Counting</a:t>
            </a:r>
          </a:p>
        </p:txBody>
      </p:sp>
      <p:sp>
        <p:nvSpPr>
          <p:cNvPr id="4" name="Content Placeholder 3"/>
          <p:cNvSpPr>
            <a:spLocks noGrp="1"/>
          </p:cNvSpPr>
          <p:nvPr>
            <p:ph sz="half" idx="2"/>
          </p:nvPr>
        </p:nvSpPr>
        <p:spPr>
          <a:xfrm>
            <a:off x="164337" y="1701459"/>
            <a:ext cx="11055534" cy="5303497"/>
          </a:xfrm>
        </p:spPr>
        <p:txBody>
          <a:bodyPr>
            <a:normAutofit fontScale="77500" lnSpcReduction="20000"/>
          </a:bodyPr>
          <a:lstStyle/>
          <a:p>
            <a:pPr marL="514350" indent="-514350">
              <a:buFont typeface="+mj-lt"/>
              <a:buAutoNum type="arabicPeriod"/>
            </a:pPr>
            <a:r>
              <a:rPr lang="en-US" sz="3200" dirty="0">
                <a:latin typeface="+mn-lt"/>
              </a:rPr>
              <a:t> SDE Coordinator identifies sites within their district boundaries with the help of LEAs</a:t>
            </a:r>
          </a:p>
          <a:p>
            <a:pPr marL="514350" indent="-514350">
              <a:buFont typeface="+mj-lt"/>
              <a:buAutoNum type="arabicPeriod"/>
            </a:pPr>
            <a:r>
              <a:rPr lang="en-US" sz="3200" dirty="0">
                <a:latin typeface="+mn-lt"/>
              </a:rPr>
              <a:t>Sites &amp; Districts are notified by email and sent PDF “fill-in” form</a:t>
            </a:r>
          </a:p>
          <a:p>
            <a:pPr marL="514350" indent="-514350">
              <a:buFont typeface="+mj-lt"/>
              <a:buAutoNum type="arabicPeriod"/>
            </a:pPr>
            <a:r>
              <a:rPr lang="en-US" sz="3200" dirty="0">
                <a:latin typeface="+mn-lt"/>
              </a:rPr>
              <a:t>Sites should receive a personal call/visit from local Title ID Coordinator and/or SDE Coordinator to assist them and answer questions </a:t>
            </a:r>
          </a:p>
          <a:p>
            <a:pPr marL="514350" indent="-514350">
              <a:buFont typeface="+mj-lt"/>
              <a:buAutoNum type="arabicPeriod"/>
            </a:pPr>
            <a:r>
              <a:rPr lang="en-US" sz="3200" dirty="0">
                <a:latin typeface="+mn-lt"/>
              </a:rPr>
              <a:t>Sites “Count” students &amp; provide PDF form to LEAs</a:t>
            </a:r>
          </a:p>
          <a:p>
            <a:pPr lvl="1"/>
            <a:r>
              <a:rPr lang="en-US" sz="2800" dirty="0"/>
              <a:t>Subpart 1 state agency sites (one pre-determined date) </a:t>
            </a:r>
          </a:p>
          <a:p>
            <a:pPr lvl="1"/>
            <a:r>
              <a:rPr lang="en-US" sz="2800" dirty="0"/>
              <a:t>Subpart 2 (30 day count w/ at least one Oct day)</a:t>
            </a:r>
            <a:endParaRPr lang="en-US" sz="3200" dirty="0">
              <a:latin typeface="+mn-lt"/>
            </a:endParaRPr>
          </a:p>
          <a:p>
            <a:pPr marL="514350" indent="-514350">
              <a:buFont typeface="+mj-lt"/>
              <a:buAutoNum type="arabicPeriod"/>
            </a:pPr>
            <a:r>
              <a:rPr lang="en-US" sz="3200" dirty="0">
                <a:latin typeface="+mn-lt"/>
              </a:rPr>
              <a:t> LEAs complete the </a:t>
            </a:r>
            <a:r>
              <a:rPr lang="en-US" sz="3200" dirty="0">
                <a:highlight>
                  <a:srgbClr val="00FF00"/>
                </a:highlight>
                <a:latin typeface="+mn-lt"/>
              </a:rPr>
              <a:t>ONLINE (new) </a:t>
            </a:r>
            <a:r>
              <a:rPr lang="en-US" sz="3200" dirty="0">
                <a:latin typeface="+mn-lt"/>
              </a:rPr>
              <a:t>form</a:t>
            </a:r>
            <a:br>
              <a:rPr lang="en-US" sz="3200" dirty="0">
                <a:latin typeface="+mn-lt"/>
              </a:rPr>
            </a:br>
            <a:r>
              <a:rPr lang="en-US" sz="3200" dirty="0">
                <a:latin typeface="+mn-lt"/>
                <a:hlinkClick r:id="rId3"/>
              </a:rPr>
              <a:t>https://www.sde.idaho.gov/federal-programs/neglected/index.html</a:t>
            </a:r>
            <a:br>
              <a:rPr lang="en-US" sz="3200" dirty="0">
                <a:latin typeface="+mn-lt"/>
              </a:rPr>
            </a:br>
            <a:endParaRPr lang="en-US" sz="3200" dirty="0">
              <a:latin typeface="+mn-lt"/>
            </a:endParaRPr>
          </a:p>
          <a:p>
            <a:pPr marL="0" indent="0">
              <a:buNone/>
            </a:pPr>
            <a:r>
              <a:rPr lang="en-US" sz="3000" b="1" dirty="0">
                <a:highlight>
                  <a:srgbClr val="FFFF00"/>
                </a:highlight>
                <a:latin typeface="+mn-lt"/>
              </a:rPr>
              <a:t>Sites &amp; Districts are identified: July - Aug </a:t>
            </a:r>
          </a:p>
          <a:p>
            <a:pPr marL="0" indent="0">
              <a:buNone/>
            </a:pPr>
            <a:r>
              <a:rPr lang="en-US" sz="3000" b="1" dirty="0">
                <a:highlight>
                  <a:srgbClr val="FFFF00"/>
                </a:highlight>
                <a:latin typeface="+mn-lt"/>
              </a:rPr>
              <a:t>Sites &amp; Districts are sent forms: by the middle of Oct </a:t>
            </a:r>
          </a:p>
          <a:p>
            <a:pPr marL="0" indent="0">
              <a:buNone/>
            </a:pPr>
            <a:r>
              <a:rPr lang="en-US" sz="3000" b="1" dirty="0">
                <a:highlight>
                  <a:srgbClr val="FFFF00"/>
                </a:highlight>
                <a:latin typeface="+mn-lt"/>
              </a:rPr>
              <a:t>Count timeframe:  Sept – Nov </a:t>
            </a:r>
          </a:p>
          <a:p>
            <a:pPr marL="0" indent="0">
              <a:buNone/>
            </a:pPr>
            <a:r>
              <a:rPr lang="en-US" sz="3000" b="1" dirty="0">
                <a:highlight>
                  <a:srgbClr val="FFFF00"/>
                </a:highlight>
                <a:latin typeface="+mn-lt"/>
              </a:rPr>
              <a:t>SUBMIT COPY OF SIGNED FORM TO SDE BY EMAIL By -  Dec 15th</a:t>
            </a:r>
          </a:p>
        </p:txBody>
      </p:sp>
      <p:sp>
        <p:nvSpPr>
          <p:cNvPr id="6" name="Slide Number Placeholder 1">
            <a:extLst>
              <a:ext uri="{FF2B5EF4-FFF2-40B4-BE49-F238E27FC236}">
                <a16:creationId xmlns:a16="http://schemas.microsoft.com/office/drawing/2014/main" id="{0600D924-9905-49E0-A147-B0C752745C66}"/>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44</a:t>
            </a:fld>
            <a:endParaRPr lang="en-US" dirty="0"/>
          </a:p>
        </p:txBody>
      </p:sp>
    </p:spTree>
    <p:extLst>
      <p:ext uri="{BB962C8B-B14F-4D97-AF65-F5344CB8AC3E}">
        <p14:creationId xmlns:p14="http://schemas.microsoft.com/office/powerpoint/2010/main" val="2954650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Subpart 1</a:t>
            </a:r>
          </a:p>
        </p:txBody>
      </p:sp>
      <p:sp>
        <p:nvSpPr>
          <p:cNvPr id="8" name="Content Placeholder 7"/>
          <p:cNvSpPr>
            <a:spLocks noGrp="1"/>
          </p:cNvSpPr>
          <p:nvPr>
            <p:ph idx="13"/>
          </p:nvPr>
        </p:nvSpPr>
        <p:spPr>
          <a:xfrm>
            <a:off x="0" y="1340124"/>
            <a:ext cx="12192000" cy="5517876"/>
          </a:xfrm>
        </p:spPr>
        <p:txBody>
          <a:bodyPr>
            <a:noAutofit/>
          </a:bodyPr>
          <a:lstStyle/>
          <a:p>
            <a:r>
              <a:rPr lang="en-US" sz="2800" dirty="0">
                <a:highlight>
                  <a:srgbClr val="00FF00"/>
                </a:highlight>
              </a:rPr>
              <a:t>ONLINE (coming soon!) </a:t>
            </a:r>
            <a:r>
              <a:rPr lang="en-US" sz="2800" dirty="0"/>
              <a:t>form application submitted by the State Agency</a:t>
            </a:r>
          </a:p>
          <a:p>
            <a:r>
              <a:rPr lang="en-US" sz="2800" dirty="0"/>
              <a:t>Current Memo of Understanding (MOU) between agency &amp; contracted sites </a:t>
            </a:r>
          </a:p>
          <a:p>
            <a:pPr lvl="1"/>
            <a:r>
              <a:rPr lang="en-US" sz="2800" dirty="0"/>
              <a:t>Lists the responsibilities, duties, &amp; services provided by each entity</a:t>
            </a:r>
          </a:p>
          <a:p>
            <a:pPr lvl="1"/>
            <a:r>
              <a:rPr lang="en-US" sz="2800" dirty="0"/>
              <a:t>Dated, signed by both entities &amp; submitted with application</a:t>
            </a:r>
          </a:p>
          <a:p>
            <a:r>
              <a:rPr lang="en-US" sz="2800" dirty="0"/>
              <a:t>Budget</a:t>
            </a:r>
          </a:p>
          <a:p>
            <a:pPr lvl="1"/>
            <a:r>
              <a:rPr lang="en-US" sz="2800" dirty="0"/>
              <a:t>Aligned to project goals listed in the application</a:t>
            </a:r>
          </a:p>
          <a:p>
            <a:pPr marL="0" indent="0">
              <a:buNone/>
            </a:pPr>
            <a:endParaRPr lang="en-US" sz="2800" dirty="0"/>
          </a:p>
          <a:p>
            <a:pPr marL="0" indent="0">
              <a:buNone/>
            </a:pPr>
            <a:r>
              <a:rPr lang="en-US" sz="2800" b="1" dirty="0">
                <a:highlight>
                  <a:srgbClr val="FFFF00"/>
                </a:highlight>
              </a:rPr>
              <a:t>On-line application information &amp; preliminary budget amounts distributed by Apr 31 </a:t>
            </a:r>
          </a:p>
          <a:p>
            <a:pPr marL="0" indent="0">
              <a:buNone/>
            </a:pPr>
            <a:r>
              <a:rPr lang="en-US" sz="2800" b="1" dirty="0">
                <a:highlight>
                  <a:srgbClr val="FFFF00"/>
                </a:highlight>
              </a:rPr>
              <a:t>SUBMIT COPY OF SIGNED APPLICATION TO SDE BY - May 31</a:t>
            </a:r>
            <a:br>
              <a:rPr lang="en-US" sz="2800" b="1" dirty="0"/>
            </a:br>
            <a:endParaRPr lang="en-US" sz="2800" b="1" dirty="0"/>
          </a:p>
        </p:txBody>
      </p:sp>
      <p:sp>
        <p:nvSpPr>
          <p:cNvPr id="5" name="Slide Number Placeholder 1">
            <a:extLst>
              <a:ext uri="{FF2B5EF4-FFF2-40B4-BE49-F238E27FC236}">
                <a16:creationId xmlns:a16="http://schemas.microsoft.com/office/drawing/2014/main" id="{594D6950-CEA4-46B2-9F17-2E42CF613C8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45</a:t>
            </a:fld>
            <a:endParaRPr lang="en-US" dirty="0"/>
          </a:p>
        </p:txBody>
      </p:sp>
    </p:spTree>
    <p:extLst>
      <p:ext uri="{BB962C8B-B14F-4D97-AF65-F5344CB8AC3E}">
        <p14:creationId xmlns:p14="http://schemas.microsoft.com/office/powerpoint/2010/main" val="3171600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Subpart 2  (Detention </a:t>
            </a:r>
            <a:r>
              <a:rPr lang="en-US" dirty="0" err="1"/>
              <a:t>Ctrs</a:t>
            </a:r>
            <a:r>
              <a:rPr lang="en-US" dirty="0"/>
              <a:t>)</a:t>
            </a:r>
          </a:p>
        </p:txBody>
      </p:sp>
      <p:sp>
        <p:nvSpPr>
          <p:cNvPr id="8" name="Content Placeholder 7"/>
          <p:cNvSpPr>
            <a:spLocks noGrp="1"/>
          </p:cNvSpPr>
          <p:nvPr>
            <p:ph idx="13"/>
          </p:nvPr>
        </p:nvSpPr>
        <p:spPr>
          <a:xfrm>
            <a:off x="434304" y="1340124"/>
            <a:ext cx="11539558" cy="5517876"/>
          </a:xfrm>
        </p:spPr>
        <p:txBody>
          <a:bodyPr>
            <a:noAutofit/>
          </a:bodyPr>
          <a:lstStyle/>
          <a:p>
            <a:r>
              <a:rPr lang="en-US" sz="2800" dirty="0"/>
              <a:t>Joint </a:t>
            </a:r>
            <a:r>
              <a:rPr lang="en-US" sz="2800" dirty="0">
                <a:highlight>
                  <a:srgbClr val="00FF00"/>
                </a:highlight>
              </a:rPr>
              <a:t>ONLINE (coming soon!) </a:t>
            </a:r>
            <a:r>
              <a:rPr lang="en-US" sz="2800" dirty="0"/>
              <a:t>application submitted by the LEA for the partner facility </a:t>
            </a:r>
          </a:p>
          <a:p>
            <a:pPr lvl="1"/>
            <a:r>
              <a:rPr lang="en-US" sz="2800" dirty="0"/>
              <a:t>Signed by both the LEA and the Facility </a:t>
            </a:r>
          </a:p>
          <a:p>
            <a:r>
              <a:rPr lang="en-US" sz="2800" dirty="0"/>
              <a:t>Current Memo of Understanding (MOU) between district and facility </a:t>
            </a:r>
          </a:p>
          <a:p>
            <a:pPr lvl="1"/>
            <a:r>
              <a:rPr lang="en-US" sz="2800" dirty="0"/>
              <a:t>Lists the responsibilities, duties, &amp; services provided by each entity</a:t>
            </a:r>
          </a:p>
          <a:p>
            <a:pPr lvl="1"/>
            <a:r>
              <a:rPr lang="en-US" sz="2800" dirty="0"/>
              <a:t>Dated, signed by both entities &amp; submitted with application</a:t>
            </a:r>
          </a:p>
          <a:p>
            <a:r>
              <a:rPr lang="en-US" sz="2800" dirty="0"/>
              <a:t>Budget</a:t>
            </a:r>
          </a:p>
          <a:p>
            <a:pPr lvl="1"/>
            <a:r>
              <a:rPr lang="en-US" sz="2800" dirty="0"/>
              <a:t>Aligned to project goals listed in the application</a:t>
            </a:r>
          </a:p>
          <a:p>
            <a:pPr marL="0" indent="0">
              <a:buNone/>
            </a:pPr>
            <a:endParaRPr lang="en-US" sz="2800" b="1" dirty="0">
              <a:highlight>
                <a:srgbClr val="FFFF00"/>
              </a:highlight>
            </a:endParaRPr>
          </a:p>
          <a:p>
            <a:pPr marL="0" indent="0">
              <a:buNone/>
            </a:pPr>
            <a:r>
              <a:rPr lang="en-US" sz="2800" b="1" dirty="0">
                <a:highlight>
                  <a:srgbClr val="FFFF00"/>
                </a:highlight>
              </a:rPr>
              <a:t>Application information distributed w/ preliminary budget amounts by Apr. 31 </a:t>
            </a:r>
          </a:p>
          <a:p>
            <a:pPr marL="0" indent="0">
              <a:buNone/>
            </a:pPr>
            <a:r>
              <a:rPr lang="en-US" sz="2800" b="1" dirty="0">
                <a:highlight>
                  <a:srgbClr val="FFFF00"/>
                </a:highlight>
              </a:rPr>
              <a:t>SUBMIT COPY OF SIGNED APPLICATION TO SDE BY:  Aug 31 (same as CSFGA)</a:t>
            </a:r>
            <a:br>
              <a:rPr lang="en-US" sz="2800" b="1" dirty="0"/>
            </a:br>
            <a:endParaRPr lang="en-US" sz="2800" b="1" dirty="0"/>
          </a:p>
        </p:txBody>
      </p:sp>
      <p:sp>
        <p:nvSpPr>
          <p:cNvPr id="5" name="Slide Number Placeholder 1">
            <a:extLst>
              <a:ext uri="{FF2B5EF4-FFF2-40B4-BE49-F238E27FC236}">
                <a16:creationId xmlns:a16="http://schemas.microsoft.com/office/drawing/2014/main" id="{F7D9CD23-B2C7-4B5E-B098-0BDBDCD90384}"/>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46</a:t>
            </a:fld>
            <a:endParaRPr lang="en-US" dirty="0"/>
          </a:p>
        </p:txBody>
      </p:sp>
    </p:spTree>
    <p:extLst>
      <p:ext uri="{BB962C8B-B14F-4D97-AF65-F5344CB8AC3E}">
        <p14:creationId xmlns:p14="http://schemas.microsoft.com/office/powerpoint/2010/main" val="1138707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Subpart 2 (Competitive)</a:t>
            </a:r>
          </a:p>
        </p:txBody>
      </p:sp>
      <p:sp>
        <p:nvSpPr>
          <p:cNvPr id="8" name="Content Placeholder 7"/>
          <p:cNvSpPr>
            <a:spLocks noGrp="1"/>
          </p:cNvSpPr>
          <p:nvPr>
            <p:ph idx="13"/>
          </p:nvPr>
        </p:nvSpPr>
        <p:spPr>
          <a:xfrm>
            <a:off x="434304" y="1340124"/>
            <a:ext cx="11539558" cy="5517876"/>
          </a:xfrm>
        </p:spPr>
        <p:txBody>
          <a:bodyPr>
            <a:noAutofit/>
          </a:bodyPr>
          <a:lstStyle/>
          <a:p>
            <a:pPr marL="0" indent="0">
              <a:buNone/>
            </a:pPr>
            <a:r>
              <a:rPr lang="en-US" sz="2800" b="1" dirty="0"/>
              <a:t>Look for information regarding the Competitive Title ID Subpart 2 grant application Spring 2024 for the 2025-2028 grant cycle. </a:t>
            </a:r>
          </a:p>
          <a:p>
            <a:pPr marL="0" indent="0">
              <a:buNone/>
            </a:pPr>
            <a:endParaRPr lang="en-US" sz="2800" b="1" dirty="0"/>
          </a:p>
          <a:p>
            <a:pPr marL="0" indent="0">
              <a:buNone/>
            </a:pPr>
            <a:r>
              <a:rPr lang="en-US" sz="2800" b="1" dirty="0"/>
              <a:t> </a:t>
            </a:r>
            <a:br>
              <a:rPr lang="en-US" sz="2800" b="1" dirty="0"/>
            </a:br>
            <a:endParaRPr lang="en-US" sz="2800" b="1" dirty="0"/>
          </a:p>
        </p:txBody>
      </p:sp>
      <p:sp>
        <p:nvSpPr>
          <p:cNvPr id="5" name="Slide Number Placeholder 1">
            <a:extLst>
              <a:ext uri="{FF2B5EF4-FFF2-40B4-BE49-F238E27FC236}">
                <a16:creationId xmlns:a16="http://schemas.microsoft.com/office/drawing/2014/main" id="{7BB6BF7C-9189-476D-A8A8-992B2AFD7D63}"/>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47</a:t>
            </a:fld>
            <a:endParaRPr lang="en-US" dirty="0"/>
          </a:p>
        </p:txBody>
      </p:sp>
    </p:spTree>
    <p:extLst>
      <p:ext uri="{BB962C8B-B14F-4D97-AF65-F5344CB8AC3E}">
        <p14:creationId xmlns:p14="http://schemas.microsoft.com/office/powerpoint/2010/main" val="1673978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Evaluation/Reporting – Subpart 1 &amp; 2</a:t>
            </a:r>
          </a:p>
        </p:txBody>
      </p:sp>
      <p:sp>
        <p:nvSpPr>
          <p:cNvPr id="3" name="Content Placeholder 2"/>
          <p:cNvSpPr>
            <a:spLocks noGrp="1"/>
          </p:cNvSpPr>
          <p:nvPr>
            <p:ph idx="13"/>
          </p:nvPr>
        </p:nvSpPr>
        <p:spPr>
          <a:xfrm>
            <a:off x="326221" y="1108522"/>
            <a:ext cx="11539558" cy="5652377"/>
          </a:xfrm>
        </p:spPr>
        <p:txBody>
          <a:bodyPr>
            <a:normAutofit fontScale="70000" lnSpcReduction="20000"/>
          </a:bodyPr>
          <a:lstStyle/>
          <a:p>
            <a:pPr marL="0" indent="0">
              <a:buNone/>
            </a:pPr>
            <a:r>
              <a:rPr lang="en-US" dirty="0">
                <a:highlight>
                  <a:srgbClr val="00FF00"/>
                </a:highlight>
              </a:rPr>
              <a:t>On-line Evaluation tool </a:t>
            </a:r>
            <a:r>
              <a:rPr lang="en-US" dirty="0"/>
              <a:t>–</a:t>
            </a:r>
            <a:br>
              <a:rPr lang="en-US" dirty="0"/>
            </a:br>
            <a:br>
              <a:rPr lang="en-US" dirty="0"/>
            </a:br>
            <a:r>
              <a:rPr lang="en-US" dirty="0"/>
              <a:t> </a:t>
            </a:r>
            <a:r>
              <a:rPr lang="en-US" dirty="0">
                <a:hlinkClick r:id="rId3"/>
              </a:rPr>
              <a:t>https://apps.sde.idaho.gov/NeglectedAndDelinquent/Year/27/Home/Home</a:t>
            </a:r>
            <a:br>
              <a:rPr lang="en-US" dirty="0"/>
            </a:br>
            <a:endParaRPr lang="en-US" dirty="0"/>
          </a:p>
          <a:p>
            <a:r>
              <a:rPr lang="en-US" dirty="0"/>
              <a:t>Enrollment/# Students served throughout the year</a:t>
            </a:r>
          </a:p>
          <a:p>
            <a:r>
              <a:rPr lang="en-US" dirty="0"/>
              <a:t># days Ed. Program operates</a:t>
            </a:r>
          </a:p>
          <a:p>
            <a:r>
              <a:rPr lang="en-US" dirty="0"/>
              <a:t>Demographics</a:t>
            </a:r>
          </a:p>
          <a:p>
            <a:r>
              <a:rPr lang="en-US" dirty="0"/>
              <a:t>Outcomes upon release &amp; w/in 90 days after exit</a:t>
            </a:r>
          </a:p>
          <a:p>
            <a:pPr lvl="1"/>
            <a:r>
              <a:rPr lang="en-US" dirty="0"/>
              <a:t>Diploma, GED, Credits, Job training, Employment </a:t>
            </a:r>
          </a:p>
          <a:p>
            <a:r>
              <a:rPr lang="en-US" dirty="0"/>
              <a:t>Academic Performance (pre/post for those students spending &gt;30 days)</a:t>
            </a:r>
          </a:p>
          <a:p>
            <a:pPr lvl="1"/>
            <a:r>
              <a:rPr lang="en-US" dirty="0"/>
              <a:t>Reading</a:t>
            </a:r>
          </a:p>
          <a:p>
            <a:pPr lvl="1"/>
            <a:r>
              <a:rPr lang="en-US" dirty="0"/>
              <a:t>Math</a:t>
            </a:r>
          </a:p>
          <a:p>
            <a:pPr marL="0" indent="0">
              <a:buNone/>
            </a:pPr>
            <a:r>
              <a:rPr lang="en-US" sz="3600" b="1" dirty="0">
                <a:highlight>
                  <a:srgbClr val="FFFF00"/>
                </a:highlight>
              </a:rPr>
              <a:t>LEAs are ultimately responsible for submitting data for partner programs</a:t>
            </a:r>
          </a:p>
          <a:p>
            <a:pPr marL="0" indent="0">
              <a:buNone/>
            </a:pPr>
            <a:r>
              <a:rPr lang="en-US" sz="3600" b="1" dirty="0">
                <a:highlight>
                  <a:srgbClr val="FFFF00"/>
                </a:highlight>
              </a:rPr>
              <a:t>TOOL OPENS: Aug 15 </a:t>
            </a:r>
          </a:p>
          <a:p>
            <a:pPr marL="0" indent="0">
              <a:buNone/>
            </a:pPr>
            <a:r>
              <a:rPr lang="en-US" sz="3600" b="1" dirty="0">
                <a:highlight>
                  <a:srgbClr val="FFFF00"/>
                </a:highlight>
              </a:rPr>
              <a:t>SUBMIT VIA ON-LINE “Evaluation” TOOL BY:  Sept 30)</a:t>
            </a:r>
          </a:p>
        </p:txBody>
      </p:sp>
      <p:sp>
        <p:nvSpPr>
          <p:cNvPr id="5" name="Slide Number Placeholder 1">
            <a:extLst>
              <a:ext uri="{FF2B5EF4-FFF2-40B4-BE49-F238E27FC236}">
                <a16:creationId xmlns:a16="http://schemas.microsoft.com/office/drawing/2014/main" id="{6DC09CD8-223D-4F26-B10A-41860E9D5BD7}"/>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48</a:t>
            </a:fld>
            <a:endParaRPr lang="en-US" dirty="0"/>
          </a:p>
        </p:txBody>
      </p:sp>
    </p:spTree>
    <p:extLst>
      <p:ext uri="{BB962C8B-B14F-4D97-AF65-F5344CB8AC3E}">
        <p14:creationId xmlns:p14="http://schemas.microsoft.com/office/powerpoint/2010/main" val="2694925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E6E37A-09C2-4052-8228-8274307DCADA}"/>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49</a:t>
            </a:fld>
            <a:endParaRPr lang="en-US" dirty="0"/>
          </a:p>
        </p:txBody>
      </p:sp>
      <p:sp>
        <p:nvSpPr>
          <p:cNvPr id="7" name="TextBox 6">
            <a:extLst>
              <a:ext uri="{FF2B5EF4-FFF2-40B4-BE49-F238E27FC236}">
                <a16:creationId xmlns:a16="http://schemas.microsoft.com/office/drawing/2014/main" id="{BFB0862B-57A4-4F7B-B3D4-3FE2E76E9210}"/>
              </a:ext>
            </a:extLst>
          </p:cNvPr>
          <p:cNvSpPr txBox="1"/>
          <p:nvPr/>
        </p:nvSpPr>
        <p:spPr>
          <a:xfrm>
            <a:off x="218138" y="5560570"/>
            <a:ext cx="8687623" cy="1200329"/>
          </a:xfrm>
          <a:prstGeom prst="rect">
            <a:avLst/>
          </a:prstGeom>
          <a:noFill/>
        </p:spPr>
        <p:txBody>
          <a:bodyPr wrap="square" rtlCol="0">
            <a:spAutoFit/>
          </a:bodyPr>
          <a:lstStyle/>
          <a:p>
            <a:r>
              <a:rPr lang="en-US" b="1" dirty="0"/>
              <a:t>Remember these funds may be used:</a:t>
            </a:r>
          </a:p>
          <a:p>
            <a:r>
              <a:rPr lang="en-US" dirty="0"/>
              <a:t>To support Title IA type programing in a partner facility serving “Neglected” students </a:t>
            </a:r>
          </a:p>
          <a:p>
            <a:r>
              <a:rPr lang="en-US" dirty="0"/>
              <a:t>OR</a:t>
            </a:r>
          </a:p>
          <a:p>
            <a:r>
              <a:rPr lang="en-US" dirty="0"/>
              <a:t>To support district drop-out prevention activities for “At-Risk” district youth.</a:t>
            </a:r>
          </a:p>
        </p:txBody>
      </p:sp>
      <p:pic>
        <p:nvPicPr>
          <p:cNvPr id="6" name="Picture 5" descr="CFSGA Screenshot showing Title IA At-Risk Neglected Set-Aside">
            <a:extLst>
              <a:ext uri="{FF2B5EF4-FFF2-40B4-BE49-F238E27FC236}">
                <a16:creationId xmlns:a16="http://schemas.microsoft.com/office/drawing/2014/main" id="{D142E01E-AC4E-4B27-AA24-028DA37CB88E}"/>
              </a:ext>
            </a:extLst>
          </p:cNvPr>
          <p:cNvPicPr>
            <a:picLocks noChangeAspect="1"/>
          </p:cNvPicPr>
          <p:nvPr/>
        </p:nvPicPr>
        <p:blipFill>
          <a:blip r:embed="rId3"/>
          <a:stretch>
            <a:fillRect/>
          </a:stretch>
        </p:blipFill>
        <p:spPr>
          <a:xfrm>
            <a:off x="4976801" y="2345607"/>
            <a:ext cx="7215199" cy="3445652"/>
          </a:xfrm>
          <a:prstGeom prst="rect">
            <a:avLst/>
          </a:prstGeom>
        </p:spPr>
      </p:pic>
      <p:sp>
        <p:nvSpPr>
          <p:cNvPr id="2" name="Content Placeholder 1">
            <a:extLst>
              <a:ext uri="{FF2B5EF4-FFF2-40B4-BE49-F238E27FC236}">
                <a16:creationId xmlns:a16="http://schemas.microsoft.com/office/drawing/2014/main" id="{772A555B-3ACF-46C3-80A8-95A922AE7F39}"/>
              </a:ext>
            </a:extLst>
          </p:cNvPr>
          <p:cNvSpPr>
            <a:spLocks noGrp="1"/>
          </p:cNvSpPr>
          <p:nvPr>
            <p:ph idx="13"/>
          </p:nvPr>
        </p:nvSpPr>
        <p:spPr>
          <a:xfrm>
            <a:off x="218138" y="1066741"/>
            <a:ext cx="11534151" cy="5329033"/>
          </a:xfrm>
        </p:spPr>
        <p:txBody>
          <a:bodyPr>
            <a:normAutofit/>
          </a:bodyPr>
          <a:lstStyle/>
          <a:p>
            <a:pPr marL="0" indent="0">
              <a:buNone/>
            </a:pPr>
            <a:r>
              <a:rPr lang="en-US" b="1" dirty="0"/>
              <a:t>These amounts will be prefilled in on the </a:t>
            </a:r>
            <a:r>
              <a:rPr lang="en-US" b="1" dirty="0">
                <a:highlight>
                  <a:srgbClr val="00FF00"/>
                </a:highlight>
              </a:rPr>
              <a:t>CFSGA </a:t>
            </a:r>
            <a:r>
              <a:rPr lang="en-US" b="1" dirty="0"/>
              <a:t>online tools based on the Fall Title I-D Annual Count.</a:t>
            </a:r>
          </a:p>
          <a:p>
            <a:pPr marL="0" indent="0">
              <a:buNone/>
            </a:pPr>
            <a:endParaRPr lang="en-US" dirty="0"/>
          </a:p>
          <a:p>
            <a:pPr marL="0" indent="0">
              <a:buNone/>
            </a:pPr>
            <a:r>
              <a:rPr lang="en-US" dirty="0"/>
              <a:t>NEW - Complete the </a:t>
            </a:r>
            <a:br>
              <a:rPr lang="en-US" dirty="0"/>
            </a:br>
            <a:r>
              <a:rPr lang="en-US" dirty="0"/>
              <a:t>At-Risk/Neglected Tab</a:t>
            </a:r>
          </a:p>
          <a:p>
            <a:pPr marL="0" indent="0">
              <a:buNone/>
            </a:pPr>
            <a:br>
              <a:rPr lang="en-US" sz="2800" dirty="0"/>
            </a:br>
            <a:endParaRPr lang="en-US" sz="2800" dirty="0"/>
          </a:p>
        </p:txBody>
      </p:sp>
      <p:sp>
        <p:nvSpPr>
          <p:cNvPr id="4" name="Title 3">
            <a:extLst>
              <a:ext uri="{FF2B5EF4-FFF2-40B4-BE49-F238E27FC236}">
                <a16:creationId xmlns:a16="http://schemas.microsoft.com/office/drawing/2014/main" id="{C1F29232-AE18-48AD-A1EC-235B2CFB30CB}"/>
              </a:ext>
            </a:extLst>
          </p:cNvPr>
          <p:cNvSpPr>
            <a:spLocks noGrp="1"/>
          </p:cNvSpPr>
          <p:nvPr>
            <p:ph type="title"/>
          </p:nvPr>
        </p:nvSpPr>
        <p:spPr/>
        <p:txBody>
          <a:bodyPr/>
          <a:lstStyle/>
          <a:p>
            <a:r>
              <a:rPr lang="en-US" dirty="0"/>
              <a:t>Title IA – </a:t>
            </a:r>
            <a:r>
              <a:rPr lang="en-US"/>
              <a:t>Neglected Set-Aside</a:t>
            </a:r>
            <a:endParaRPr lang="en-US" dirty="0"/>
          </a:p>
        </p:txBody>
      </p:sp>
    </p:spTree>
    <p:extLst>
      <p:ext uri="{BB962C8B-B14F-4D97-AF65-F5344CB8AC3E}">
        <p14:creationId xmlns:p14="http://schemas.microsoft.com/office/powerpoint/2010/main" val="349243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0"/>
            <a:ext cx="9866984" cy="988601"/>
          </a:xfrm>
        </p:spPr>
        <p:txBody>
          <a:bodyPr>
            <a:normAutofit fontScale="90000"/>
          </a:bodyPr>
          <a:lstStyle/>
          <a:p>
            <a:r>
              <a:rPr lang="en-US" dirty="0"/>
              <a:t>Delinquent/Needing Supervision:  </a:t>
            </a:r>
            <a:br>
              <a:rPr lang="en-US" dirty="0"/>
            </a:br>
            <a:r>
              <a:rPr lang="en-US" dirty="0"/>
              <a:t>Who are these youth?</a:t>
            </a:r>
          </a:p>
        </p:txBody>
      </p:sp>
      <p:sp>
        <p:nvSpPr>
          <p:cNvPr id="3" name="Content Placeholder 2"/>
          <p:cNvSpPr>
            <a:spLocks noGrp="1"/>
          </p:cNvSpPr>
          <p:nvPr>
            <p:ph idx="13"/>
          </p:nvPr>
        </p:nvSpPr>
        <p:spPr>
          <a:xfrm>
            <a:off x="218138" y="785401"/>
            <a:ext cx="11973862" cy="5975498"/>
          </a:xfrm>
        </p:spPr>
        <p:txBody>
          <a:bodyPr>
            <a:normAutofit/>
          </a:bodyPr>
          <a:lstStyle/>
          <a:p>
            <a:pPr marL="0" indent="0">
              <a:buNone/>
            </a:pPr>
            <a:endParaRPr lang="en-US" sz="3100" b="1" dirty="0"/>
          </a:p>
          <a:p>
            <a:pPr marL="0" indent="0">
              <a:buNone/>
            </a:pPr>
            <a:r>
              <a:rPr lang="en-US" sz="3100" b="1" dirty="0"/>
              <a:t>Delinquent</a:t>
            </a:r>
            <a:r>
              <a:rPr lang="en-US" sz="3100" dirty="0"/>
              <a:t>: Up to age 21, who do not have diploma or GED</a:t>
            </a:r>
          </a:p>
          <a:p>
            <a:pPr marL="0" indent="0">
              <a:buNone/>
            </a:pPr>
            <a:r>
              <a:rPr lang="en-US" sz="3100" dirty="0"/>
              <a:t>	 </a:t>
            </a:r>
            <a:r>
              <a:rPr lang="en-US" sz="3100" i="1" dirty="0"/>
              <a:t>(Attend school onsite, virtually or day program)</a:t>
            </a:r>
            <a:endParaRPr lang="en-US" sz="3100" dirty="0"/>
          </a:p>
          <a:p>
            <a:pPr lvl="1"/>
            <a:r>
              <a:rPr lang="en-US" sz="3100" dirty="0"/>
              <a:t>Pre-adjudicated (court diversion residential programs, i.e. substance abuse programs) </a:t>
            </a:r>
          </a:p>
          <a:p>
            <a:pPr lvl="1"/>
            <a:r>
              <a:rPr lang="en-US" sz="3100" dirty="0"/>
              <a:t>Adjudicated to live in delinquent facilities (short or long-term) </a:t>
            </a:r>
          </a:p>
          <a:p>
            <a:pPr lvl="1"/>
            <a:r>
              <a:rPr lang="en-US" sz="3100" dirty="0"/>
              <a:t>Post-adjudicated/probation (court ordered - transitional day program) </a:t>
            </a:r>
          </a:p>
          <a:p>
            <a:pPr marL="457200" lvl="1" indent="0">
              <a:buNone/>
            </a:pPr>
            <a:endParaRPr lang="en-US" sz="3100" dirty="0"/>
          </a:p>
          <a:p>
            <a:pPr marL="0" indent="0">
              <a:buNone/>
            </a:pPr>
            <a:r>
              <a:rPr lang="en-US" sz="3500" b="1" dirty="0"/>
              <a:t>In Idaho more and more kids are being diverted to other programs instead of incarceration = “Needing Supervision”</a:t>
            </a:r>
          </a:p>
        </p:txBody>
      </p:sp>
      <p:sp>
        <p:nvSpPr>
          <p:cNvPr id="5" name="Slide Number Placeholder 1">
            <a:extLst>
              <a:ext uri="{FF2B5EF4-FFF2-40B4-BE49-F238E27FC236}">
                <a16:creationId xmlns:a16="http://schemas.microsoft.com/office/drawing/2014/main" id="{CF949760-70F3-4A51-B415-542943A25EF0}"/>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5</a:t>
            </a:fld>
            <a:endParaRPr lang="en-US" dirty="0"/>
          </a:p>
        </p:txBody>
      </p:sp>
    </p:spTree>
    <p:extLst>
      <p:ext uri="{BB962C8B-B14F-4D97-AF65-F5344CB8AC3E}">
        <p14:creationId xmlns:p14="http://schemas.microsoft.com/office/powerpoint/2010/main" val="938572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A555B-3ACF-46C3-80A8-95A922AE7F39}"/>
              </a:ext>
            </a:extLst>
          </p:cNvPr>
          <p:cNvSpPr>
            <a:spLocks noGrp="1"/>
          </p:cNvSpPr>
          <p:nvPr>
            <p:ph idx="13"/>
          </p:nvPr>
        </p:nvSpPr>
        <p:spPr>
          <a:xfrm>
            <a:off x="751112" y="1340123"/>
            <a:ext cx="10515600" cy="5329033"/>
          </a:xfrm>
        </p:spPr>
        <p:txBody>
          <a:bodyPr>
            <a:normAutofit lnSpcReduction="10000"/>
          </a:bodyPr>
          <a:lstStyle/>
          <a:p>
            <a:pPr marL="0" indent="0">
              <a:buNone/>
            </a:pPr>
            <a:r>
              <a:rPr lang="en-US" dirty="0"/>
              <a:t>Districts who receive/set-aside these funds need to report the number of students who were served using these funds through the </a:t>
            </a:r>
            <a:r>
              <a:rPr lang="en-US" dirty="0">
                <a:highlight>
                  <a:srgbClr val="00FF00"/>
                </a:highlight>
              </a:rPr>
              <a:t>Title IA Annual Performance Report (APR)</a:t>
            </a:r>
          </a:p>
          <a:p>
            <a:pPr marL="0" indent="0">
              <a:buNone/>
            </a:pPr>
            <a:r>
              <a:rPr lang="en-US" b="1" dirty="0"/>
              <a:t>Include the # of students (by grade-level) </a:t>
            </a:r>
          </a:p>
          <a:p>
            <a:pPr marL="0" indent="0">
              <a:buNone/>
            </a:pPr>
            <a:r>
              <a:rPr lang="en-US" dirty="0"/>
              <a:t> - being served in partner programs</a:t>
            </a:r>
          </a:p>
          <a:p>
            <a:pPr marL="0" indent="0">
              <a:buNone/>
            </a:pPr>
            <a:r>
              <a:rPr lang="en-US" dirty="0"/>
              <a:t>AND/OR</a:t>
            </a:r>
          </a:p>
          <a:p>
            <a:pPr marL="0" indent="0">
              <a:buNone/>
            </a:pPr>
            <a:r>
              <a:rPr lang="en-US" dirty="0"/>
              <a:t> - being served through district dropout/at-risk prevention programs</a:t>
            </a:r>
          </a:p>
        </p:txBody>
      </p:sp>
      <p:sp>
        <p:nvSpPr>
          <p:cNvPr id="4" name="Title 3">
            <a:extLst>
              <a:ext uri="{FF2B5EF4-FFF2-40B4-BE49-F238E27FC236}">
                <a16:creationId xmlns:a16="http://schemas.microsoft.com/office/drawing/2014/main" id="{C1F29232-AE18-48AD-A1EC-235B2CFB30CB}"/>
              </a:ext>
            </a:extLst>
          </p:cNvPr>
          <p:cNvSpPr>
            <a:spLocks noGrp="1"/>
          </p:cNvSpPr>
          <p:nvPr>
            <p:ph type="title"/>
          </p:nvPr>
        </p:nvSpPr>
        <p:spPr/>
        <p:txBody>
          <a:bodyPr/>
          <a:lstStyle/>
          <a:p>
            <a:r>
              <a:rPr lang="en-US" dirty="0"/>
              <a:t>Title IA – Neglected Set-Aside - Continued</a:t>
            </a:r>
          </a:p>
        </p:txBody>
      </p:sp>
      <p:sp>
        <p:nvSpPr>
          <p:cNvPr id="5" name="Slide Number Placeholder 1">
            <a:extLst>
              <a:ext uri="{FF2B5EF4-FFF2-40B4-BE49-F238E27FC236}">
                <a16:creationId xmlns:a16="http://schemas.microsoft.com/office/drawing/2014/main" id="{22580937-5776-45E7-AC25-7DDE865E8DB6}"/>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50</a:t>
            </a:fld>
            <a:endParaRPr lang="en-US" dirty="0"/>
          </a:p>
        </p:txBody>
      </p:sp>
    </p:spTree>
    <p:extLst>
      <p:ext uri="{BB962C8B-B14F-4D97-AF65-F5344CB8AC3E}">
        <p14:creationId xmlns:p14="http://schemas.microsoft.com/office/powerpoint/2010/main" val="114606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Requirements related to Title I-D</a:t>
            </a:r>
          </a:p>
        </p:txBody>
      </p:sp>
      <p:sp>
        <p:nvSpPr>
          <p:cNvPr id="3" name="Content Placeholder 2"/>
          <p:cNvSpPr>
            <a:spLocks noGrp="1"/>
          </p:cNvSpPr>
          <p:nvPr>
            <p:ph idx="13"/>
          </p:nvPr>
        </p:nvSpPr>
        <p:spPr>
          <a:xfrm>
            <a:off x="491270" y="988601"/>
            <a:ext cx="11700730" cy="5545777"/>
          </a:xfrm>
        </p:spPr>
        <p:txBody>
          <a:bodyPr>
            <a:normAutofit fontScale="92500" lnSpcReduction="10000"/>
          </a:bodyPr>
          <a:lstStyle/>
          <a:p>
            <a:r>
              <a:rPr lang="en-US" dirty="0"/>
              <a:t>Requirements and Responsibilities to receive the funds </a:t>
            </a:r>
          </a:p>
          <a:p>
            <a:pPr lvl="1"/>
            <a:r>
              <a:rPr lang="en-US" dirty="0">
                <a:solidFill>
                  <a:schemeClr val="accent6">
                    <a:lumMod val="50000"/>
                  </a:schemeClr>
                </a:solidFill>
              </a:rPr>
              <a:t>State agencies and districts are required to:</a:t>
            </a:r>
          </a:p>
          <a:p>
            <a:pPr lvl="2"/>
            <a:r>
              <a:rPr lang="en-US" dirty="0"/>
              <a:t>Meet the educational needs of neglected, delinquent, and at-risk children and youth, and assist in the transition of these students from correctional facilities to locally operated programs,</a:t>
            </a:r>
            <a:br>
              <a:rPr lang="en-US" dirty="0"/>
            </a:br>
            <a:endParaRPr lang="en-US" dirty="0"/>
          </a:p>
          <a:p>
            <a:pPr lvl="2"/>
            <a:r>
              <a:rPr lang="en-US" dirty="0"/>
              <a:t>Ensure that these students have the same opportunities to achieve as if they were in local schools in the State, and</a:t>
            </a:r>
            <a:br>
              <a:rPr lang="en-US" dirty="0"/>
            </a:br>
            <a:endParaRPr lang="en-US" dirty="0"/>
          </a:p>
          <a:p>
            <a:pPr lvl="2"/>
            <a:r>
              <a:rPr lang="en-US" dirty="0"/>
              <a:t>Evaluate the program outcomes and disaggregate data on participation by gender, race, ethnicity, and age</a:t>
            </a:r>
            <a:br>
              <a:rPr lang="en-US" dirty="0"/>
            </a:br>
            <a:endParaRPr lang="en-US" dirty="0"/>
          </a:p>
          <a:p>
            <a:pPr lvl="2"/>
            <a:r>
              <a:rPr lang="en-US" dirty="0"/>
              <a:t>Meet federal programs monitoring requirements  </a:t>
            </a:r>
          </a:p>
        </p:txBody>
      </p:sp>
      <p:sp>
        <p:nvSpPr>
          <p:cNvPr id="5" name="Slide Number Placeholder 1">
            <a:extLst>
              <a:ext uri="{FF2B5EF4-FFF2-40B4-BE49-F238E27FC236}">
                <a16:creationId xmlns:a16="http://schemas.microsoft.com/office/drawing/2014/main" id="{B08EE52F-E21C-4FCA-A7C7-40566738A50C}"/>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51</a:t>
            </a:fld>
            <a:endParaRPr lang="en-US" dirty="0"/>
          </a:p>
        </p:txBody>
      </p:sp>
    </p:spTree>
    <p:extLst>
      <p:ext uri="{BB962C8B-B14F-4D97-AF65-F5344CB8AC3E}">
        <p14:creationId xmlns:p14="http://schemas.microsoft.com/office/powerpoint/2010/main" val="502578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785D92D-3A11-4949-B235-3D80397EEE22}"/>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52</a:t>
            </a:fld>
            <a:endParaRPr lang="en-US" dirty="0"/>
          </a:p>
        </p:txBody>
      </p:sp>
      <p:pic>
        <p:nvPicPr>
          <p:cNvPr id="8" name="Picture 7" descr="Graphic with the Idaho Federal Programs Monitoring Tool">
            <a:extLst>
              <a:ext uri="{FF2B5EF4-FFF2-40B4-BE49-F238E27FC236}">
                <a16:creationId xmlns:a16="http://schemas.microsoft.com/office/drawing/2014/main" id="{E2C05865-441D-423E-9B4B-231C1853A14E}"/>
              </a:ext>
            </a:extLst>
          </p:cNvPr>
          <p:cNvPicPr>
            <a:picLocks noChangeAspect="1"/>
          </p:cNvPicPr>
          <p:nvPr/>
        </p:nvPicPr>
        <p:blipFill>
          <a:blip r:embed="rId3"/>
          <a:stretch>
            <a:fillRect/>
          </a:stretch>
        </p:blipFill>
        <p:spPr>
          <a:xfrm>
            <a:off x="8312772" y="2074324"/>
            <a:ext cx="3250533" cy="4209024"/>
          </a:xfrm>
          <a:prstGeom prst="rect">
            <a:avLst/>
          </a:prstGeom>
        </p:spPr>
      </p:pic>
      <p:sp>
        <p:nvSpPr>
          <p:cNvPr id="2" name="Content Placeholder 1">
            <a:extLst>
              <a:ext uri="{FF2B5EF4-FFF2-40B4-BE49-F238E27FC236}">
                <a16:creationId xmlns:a16="http://schemas.microsoft.com/office/drawing/2014/main" id="{D8079166-656F-47AA-80D0-CDFDDB050385}"/>
              </a:ext>
            </a:extLst>
          </p:cNvPr>
          <p:cNvSpPr>
            <a:spLocks noGrp="1"/>
          </p:cNvSpPr>
          <p:nvPr>
            <p:ph idx="13"/>
          </p:nvPr>
        </p:nvSpPr>
        <p:spPr>
          <a:xfrm>
            <a:off x="637148" y="1213453"/>
            <a:ext cx="10515600" cy="6026796"/>
          </a:xfrm>
        </p:spPr>
        <p:txBody>
          <a:bodyPr>
            <a:normAutofit fontScale="40000" lnSpcReduction="20000"/>
          </a:bodyPr>
          <a:lstStyle/>
          <a:p>
            <a:pPr marL="0" indent="0" algn="ctr">
              <a:buNone/>
            </a:pPr>
            <a:r>
              <a:rPr lang="en-US" sz="7600" b="1" dirty="0"/>
              <a:t>Self-Assessment &amp; Federal Program Monitoring Tool</a:t>
            </a:r>
            <a:endParaRPr lang="en-US" dirty="0">
              <a:hlinkClick r:id="rId4"/>
            </a:endParaRPr>
          </a:p>
          <a:p>
            <a:pPr marL="0" indent="0" algn="ctr">
              <a:buNone/>
            </a:pPr>
            <a:r>
              <a:rPr lang="en-US" sz="5000" dirty="0">
                <a:hlinkClick r:id="rId4"/>
              </a:rPr>
              <a:t>https://sde.idaho.gov/federal-programs/program-monitoring/</a:t>
            </a:r>
            <a:endParaRPr lang="en-US" sz="5000" dirty="0"/>
          </a:p>
          <a:p>
            <a:pPr marL="0" indent="0">
              <a:buNone/>
            </a:pPr>
            <a:r>
              <a:rPr lang="en-US" sz="5000" b="1" dirty="0"/>
              <a:t>Title IA – Neglected/At-Risk  Set-Aside</a:t>
            </a:r>
          </a:p>
          <a:p>
            <a:r>
              <a:rPr lang="en-US" sz="5000" dirty="0"/>
              <a:t>PROG 46 Neglected indicator (under Title IA)</a:t>
            </a:r>
          </a:p>
          <a:p>
            <a:pPr marL="0" indent="0">
              <a:buNone/>
            </a:pPr>
            <a:r>
              <a:rPr lang="en-US" sz="5000" dirty="0"/>
              <a:t>OR</a:t>
            </a:r>
          </a:p>
          <a:p>
            <a:pPr marL="0" indent="0">
              <a:buNone/>
            </a:pPr>
            <a:r>
              <a:rPr lang="en-US" sz="5000" b="1" dirty="0"/>
              <a:t>Title I-D Subgrant </a:t>
            </a:r>
            <a:br>
              <a:rPr lang="en-US" sz="5000" dirty="0"/>
            </a:br>
            <a:r>
              <a:rPr lang="en-US" sz="5000" dirty="0"/>
              <a:t>Program Mtg</a:t>
            </a:r>
          </a:p>
          <a:p>
            <a:r>
              <a:rPr lang="en-US" sz="5400" dirty="0"/>
              <a:t>ND 1 Program Management</a:t>
            </a:r>
          </a:p>
          <a:p>
            <a:r>
              <a:rPr lang="en-US" sz="5400" dirty="0"/>
              <a:t>ND 2 Annual Fall Count</a:t>
            </a:r>
          </a:p>
          <a:p>
            <a:r>
              <a:rPr lang="en-US" sz="5400" dirty="0"/>
              <a:t>ND 3 Evaluation of Program</a:t>
            </a:r>
          </a:p>
          <a:p>
            <a:r>
              <a:rPr lang="en-US" sz="5400" dirty="0"/>
              <a:t>ND 4 Staffing &amp; Professional Dev.</a:t>
            </a:r>
          </a:p>
          <a:p>
            <a:r>
              <a:rPr lang="en-US" sz="5400" dirty="0"/>
              <a:t>ND 5 Instruction</a:t>
            </a:r>
          </a:p>
          <a:p>
            <a:r>
              <a:rPr lang="en-US" sz="5400" dirty="0"/>
              <a:t>ND 6 Evaluation of Student Achievement/Outcomes</a:t>
            </a:r>
          </a:p>
          <a:p>
            <a:r>
              <a:rPr lang="en-US" sz="5400" dirty="0"/>
              <a:t>ND 7 Family/Parent Engagement</a:t>
            </a:r>
          </a:p>
          <a:p>
            <a:r>
              <a:rPr lang="en-US" sz="5400" dirty="0"/>
              <a:t>ND 8 Transition Services</a:t>
            </a:r>
          </a:p>
          <a:p>
            <a:r>
              <a:rPr lang="en-US" sz="5400" dirty="0"/>
              <a:t>ND 9 Fiscal Accountability</a:t>
            </a:r>
          </a:p>
        </p:txBody>
      </p:sp>
      <p:sp>
        <p:nvSpPr>
          <p:cNvPr id="4" name="Title 3">
            <a:extLst>
              <a:ext uri="{FF2B5EF4-FFF2-40B4-BE49-F238E27FC236}">
                <a16:creationId xmlns:a16="http://schemas.microsoft.com/office/drawing/2014/main" id="{35E2C945-27F1-4F2D-B352-AB62045110B7}"/>
              </a:ext>
            </a:extLst>
          </p:cNvPr>
          <p:cNvSpPr>
            <a:spLocks noGrp="1"/>
          </p:cNvSpPr>
          <p:nvPr>
            <p:ph type="title"/>
          </p:nvPr>
        </p:nvSpPr>
        <p:spPr/>
        <p:txBody>
          <a:bodyPr/>
          <a:lstStyle/>
          <a:p>
            <a:r>
              <a:rPr lang="en-US" dirty="0"/>
              <a:t>Federal Program Title ID Indicators</a:t>
            </a:r>
          </a:p>
        </p:txBody>
      </p:sp>
    </p:spTree>
    <p:extLst>
      <p:ext uri="{BB962C8B-B14F-4D97-AF65-F5344CB8AC3E}">
        <p14:creationId xmlns:p14="http://schemas.microsoft.com/office/powerpoint/2010/main" val="1523795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94E3180D-DA59-4BE6-B509-74AC08CB239E}"/>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53</a:t>
            </a:fld>
            <a:endParaRPr lang="en-US" dirty="0"/>
          </a:p>
        </p:txBody>
      </p:sp>
      <p:sp>
        <p:nvSpPr>
          <p:cNvPr id="2" name="Rectangle 1">
            <a:extLst>
              <a:ext uri="{FF2B5EF4-FFF2-40B4-BE49-F238E27FC236}">
                <a16:creationId xmlns:a16="http://schemas.microsoft.com/office/drawing/2014/main" id="{C1BF4A8C-44AC-4EE3-8349-AAE964CDFBA3}"/>
              </a:ext>
            </a:extLst>
          </p:cNvPr>
          <p:cNvSpPr/>
          <p:nvPr/>
        </p:nvSpPr>
        <p:spPr>
          <a:xfrm>
            <a:off x="573560" y="4080485"/>
            <a:ext cx="5496569" cy="369332"/>
          </a:xfrm>
          <a:prstGeom prst="rect">
            <a:avLst/>
          </a:prstGeom>
        </p:spPr>
        <p:txBody>
          <a:bodyPr wrap="none">
            <a:spAutoFit/>
          </a:bodyPr>
          <a:lstStyle/>
          <a:p>
            <a:r>
              <a:rPr lang="en-US" dirty="0">
                <a:hlinkClick r:id="rId2"/>
              </a:rPr>
              <a:t>sde.idaho.gov/federal-programs/neglected/index.html</a:t>
            </a:r>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none" dirty="0">
                <a:solidFill>
                  <a:srgbClr val="000000"/>
                </a:solidFill>
              </a:rPr>
              <a:t>Suzanne Peck </a:t>
            </a:r>
            <a:r>
              <a:rPr lang="en-US" cap="none" dirty="0">
                <a:solidFill>
                  <a:srgbClr val="000000"/>
                </a:solidFill>
              </a:rPr>
              <a:t>| Title ID Neglected, Delinquent or At-Risk Coordinator</a:t>
            </a:r>
          </a:p>
          <a:p>
            <a:pPr>
              <a:lnSpc>
                <a:spcPct val="110000"/>
              </a:lnSpc>
              <a:spcBef>
                <a:spcPts val="0"/>
              </a:spcBef>
            </a:pPr>
            <a:r>
              <a:rPr lang="en-US" cap="none" dirty="0">
                <a:solidFill>
                  <a:srgbClr val="000000"/>
                </a:solidFill>
              </a:rPr>
              <a:t>Idaho State Department of Education</a:t>
            </a:r>
          </a:p>
          <a:p>
            <a:pPr>
              <a:lnSpc>
                <a:spcPct val="110000"/>
              </a:lnSpc>
              <a:spcBef>
                <a:spcPts val="0"/>
              </a:spcBef>
            </a:pPr>
            <a:r>
              <a:rPr lang="en-US" cap="none" dirty="0">
                <a:solidFill>
                  <a:srgbClr val="000000"/>
                </a:solidFill>
              </a:rPr>
              <a:t>650 W State Street, Boise, ID 83702</a:t>
            </a:r>
          </a:p>
          <a:p>
            <a:pPr>
              <a:lnSpc>
                <a:spcPct val="110000"/>
              </a:lnSpc>
              <a:spcBef>
                <a:spcPts val="0"/>
              </a:spcBef>
            </a:pPr>
            <a:r>
              <a:rPr lang="en-US" cap="none" dirty="0">
                <a:solidFill>
                  <a:srgbClr val="000000"/>
                </a:solidFill>
              </a:rPr>
              <a:t>208.332.6800 </a:t>
            </a:r>
          </a:p>
          <a:p>
            <a:pPr>
              <a:lnSpc>
                <a:spcPct val="110000"/>
              </a:lnSpc>
              <a:spcBef>
                <a:spcPts val="0"/>
              </a:spcBef>
            </a:pPr>
            <a:r>
              <a:rPr lang="en-US" cap="none" dirty="0">
                <a:solidFill>
                  <a:schemeClr val="tx1">
                    <a:lumMod val="90000"/>
                    <a:lumOff val="10000"/>
                  </a:schemeClr>
                </a:solidFill>
                <a:hlinkClick r:id="rId3" tooltip="email address"/>
              </a:rPr>
              <a:t>speck@sde.idaho.gov</a:t>
            </a:r>
            <a:endParaRPr lang="en-US" cap="none" dirty="0">
              <a:solidFill>
                <a:schemeClr val="tx1">
                  <a:lumMod val="90000"/>
                  <a:lumOff val="10000"/>
                </a:schemeClr>
              </a:solidFill>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0439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DB751A8-E534-43FA-8474-0E0CEBAC8E97}"/>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SY2021-22 | </a:t>
            </a:r>
            <a:fld id="{C26AAFF7-C4D7-4A72-B8FA-A17532192431}" type="slidenum">
              <a:rPr lang="en-US" smtClean="0"/>
              <a:pPr/>
              <a:t>6</a:t>
            </a:fld>
            <a:endParaRPr lang="en-US" dirty="0"/>
          </a:p>
        </p:txBody>
      </p:sp>
      <p:sp>
        <p:nvSpPr>
          <p:cNvPr id="3" name="Content Placeholder 2"/>
          <p:cNvSpPr>
            <a:spLocks noGrp="1"/>
          </p:cNvSpPr>
          <p:nvPr>
            <p:ph idx="13"/>
          </p:nvPr>
        </p:nvSpPr>
        <p:spPr>
          <a:xfrm>
            <a:off x="165100" y="1085702"/>
            <a:ext cx="11808762" cy="6191398"/>
          </a:xfrm>
        </p:spPr>
        <p:txBody>
          <a:bodyPr>
            <a:normAutofit lnSpcReduction="10000"/>
          </a:bodyPr>
          <a:lstStyle/>
          <a:p>
            <a:pPr marL="0" indent="0">
              <a:buNone/>
            </a:pPr>
            <a:endParaRPr lang="en-US" sz="3100" b="1" dirty="0"/>
          </a:p>
          <a:p>
            <a:pPr marL="0" indent="0">
              <a:buNone/>
            </a:pPr>
            <a:r>
              <a:rPr lang="en-US" sz="3600" b="1" dirty="0"/>
              <a:t>Neglected:</a:t>
            </a:r>
            <a:r>
              <a:rPr lang="en-US" sz="3600" dirty="0"/>
              <a:t> Children live in neglected facilities due to neglect, abandonment, or death of parents-guardians </a:t>
            </a:r>
          </a:p>
          <a:p>
            <a:pPr marL="0" indent="0">
              <a:buNone/>
            </a:pPr>
            <a:r>
              <a:rPr lang="en-US" sz="3600" dirty="0"/>
              <a:t>	</a:t>
            </a:r>
            <a:r>
              <a:rPr lang="en-US" sz="3600" i="1" dirty="0"/>
              <a:t>(Attend school on-site, off-site or virtually)</a:t>
            </a:r>
          </a:p>
          <a:p>
            <a:pPr marL="0" indent="0">
              <a:buNone/>
            </a:pPr>
            <a:endParaRPr lang="en-US" sz="3600" dirty="0"/>
          </a:p>
          <a:p>
            <a:pPr lvl="1"/>
            <a:r>
              <a:rPr lang="en-US" b="1" i="1" dirty="0">
                <a:solidFill>
                  <a:schemeClr val="accent5">
                    <a:lumMod val="50000"/>
                  </a:schemeClr>
                </a:solidFill>
              </a:rPr>
              <a:t>Neglect = failure to meet children’s basic needs that results in a void that places children in harms way – </a:t>
            </a:r>
          </a:p>
          <a:p>
            <a:pPr lvl="2"/>
            <a:r>
              <a:rPr lang="en-US" sz="3600" b="1" i="1" dirty="0">
                <a:solidFill>
                  <a:schemeClr val="accent5">
                    <a:lumMod val="50000"/>
                  </a:schemeClr>
                </a:solidFill>
              </a:rPr>
              <a:t>Needs/voids may be there whether the failure is the responsibility of parent, community, or society </a:t>
            </a:r>
          </a:p>
          <a:p>
            <a:pPr marL="914400" lvl="2" indent="0">
              <a:buNone/>
            </a:pPr>
            <a:endParaRPr lang="en-US" sz="3600" b="1" i="1" dirty="0">
              <a:solidFill>
                <a:schemeClr val="accent5">
                  <a:lumMod val="50000"/>
                </a:schemeClr>
              </a:solidFill>
            </a:endParaRPr>
          </a:p>
          <a:p>
            <a:pPr marL="457200" lvl="1" indent="0">
              <a:buNone/>
            </a:pPr>
            <a:br>
              <a:rPr lang="en-US" sz="2700" dirty="0"/>
            </a:br>
            <a:endParaRPr lang="en-US" sz="2700" dirty="0"/>
          </a:p>
        </p:txBody>
      </p:sp>
      <p:sp>
        <p:nvSpPr>
          <p:cNvPr id="2" name="Title 1"/>
          <p:cNvSpPr>
            <a:spLocks noGrp="1"/>
          </p:cNvSpPr>
          <p:nvPr>
            <p:ph type="title"/>
          </p:nvPr>
        </p:nvSpPr>
        <p:spPr/>
        <p:txBody>
          <a:bodyPr/>
          <a:lstStyle/>
          <a:p>
            <a:r>
              <a:rPr lang="en-US" dirty="0"/>
              <a:t>Neglected:  Who are these youth?</a:t>
            </a:r>
          </a:p>
        </p:txBody>
      </p:sp>
    </p:spTree>
    <p:extLst>
      <p:ext uri="{BB962C8B-B14F-4D97-AF65-F5344CB8AC3E}">
        <p14:creationId xmlns:p14="http://schemas.microsoft.com/office/powerpoint/2010/main" val="64653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At-Risk:  Who are these youth?</a:t>
            </a:r>
          </a:p>
        </p:txBody>
      </p:sp>
      <p:sp>
        <p:nvSpPr>
          <p:cNvPr id="3" name="Content Placeholder 2"/>
          <p:cNvSpPr>
            <a:spLocks noGrp="1"/>
          </p:cNvSpPr>
          <p:nvPr>
            <p:ph idx="13"/>
          </p:nvPr>
        </p:nvSpPr>
        <p:spPr>
          <a:xfrm>
            <a:off x="165100" y="1183473"/>
            <a:ext cx="11808762" cy="5975498"/>
          </a:xfrm>
        </p:spPr>
        <p:txBody>
          <a:bodyPr>
            <a:normAutofit fontScale="85000" lnSpcReduction="20000"/>
          </a:bodyPr>
          <a:lstStyle/>
          <a:p>
            <a:pPr marL="0" indent="0">
              <a:buNone/>
            </a:pPr>
            <a:r>
              <a:rPr lang="en-US" sz="3100" b="1" dirty="0"/>
              <a:t>“At-Risk” is defined in Idaho Administrative Procedures Act (IDAPA) 08.02.03.110</a:t>
            </a:r>
          </a:p>
          <a:p>
            <a:pPr marL="0" indent="0">
              <a:buNone/>
            </a:pPr>
            <a:r>
              <a:rPr lang="en-US" sz="2600" dirty="0"/>
              <a:t>An At-Risk youth is any secondary student grade seven through twelve who meets any three of the following criteria:</a:t>
            </a:r>
          </a:p>
          <a:p>
            <a:r>
              <a:rPr lang="en-US" sz="2600" dirty="0"/>
              <a:t>Has repeated at least one grade</a:t>
            </a:r>
          </a:p>
          <a:p>
            <a:r>
              <a:rPr lang="en-US" sz="2600" dirty="0"/>
              <a:t>Has absenteeism that is greater than ten percent (10%) during the preceding semester. </a:t>
            </a:r>
          </a:p>
          <a:p>
            <a:r>
              <a:rPr lang="en-US" sz="2600" dirty="0"/>
              <a:t>Has an overall grade point average that is less than 1.5 (4.0 scale) prior to enrolling in an alternative secondary program. </a:t>
            </a:r>
          </a:p>
          <a:p>
            <a:r>
              <a:rPr lang="en-US" sz="2600" dirty="0"/>
              <a:t>Has failed one or more academic subjects. </a:t>
            </a:r>
          </a:p>
          <a:p>
            <a:r>
              <a:rPr lang="en-US" sz="2600" dirty="0"/>
              <a:t>Is two or more semester credits per year behind the rate required to graduate. </a:t>
            </a:r>
          </a:p>
          <a:p>
            <a:r>
              <a:rPr lang="en-US" sz="2600" dirty="0"/>
              <a:t>Has substance abuse behavior. </a:t>
            </a:r>
          </a:p>
          <a:p>
            <a:r>
              <a:rPr lang="en-US" sz="2600" dirty="0"/>
              <a:t>Is pregnant or a parent. </a:t>
            </a:r>
          </a:p>
          <a:p>
            <a:r>
              <a:rPr lang="en-US" sz="2600" dirty="0"/>
              <a:t>Is an emancipated youth. </a:t>
            </a:r>
          </a:p>
          <a:p>
            <a:r>
              <a:rPr lang="en-US" sz="2600" dirty="0"/>
              <a:t>Is a previous dropout. </a:t>
            </a:r>
          </a:p>
          <a:p>
            <a:r>
              <a:rPr lang="en-US" sz="2600" dirty="0"/>
              <a:t>Has serious personal, emotional, or medical problems. </a:t>
            </a:r>
          </a:p>
          <a:p>
            <a:r>
              <a:rPr lang="en-US" sz="2600" dirty="0"/>
              <a:t>Is a court or agency referral. </a:t>
            </a:r>
          </a:p>
          <a:p>
            <a:r>
              <a:rPr lang="en-US" sz="2600" dirty="0"/>
              <a:t>Demonstrates behavior that is detrimental to their academic progress.</a:t>
            </a:r>
          </a:p>
        </p:txBody>
      </p:sp>
      <p:sp>
        <p:nvSpPr>
          <p:cNvPr id="5" name="Slide Number Placeholder 1">
            <a:extLst>
              <a:ext uri="{FF2B5EF4-FFF2-40B4-BE49-F238E27FC236}">
                <a16:creationId xmlns:a16="http://schemas.microsoft.com/office/drawing/2014/main" id="{C5894FBC-D1F4-47CC-80E3-E450BD21CB1D}"/>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7</a:t>
            </a:fld>
            <a:endParaRPr lang="en-US" dirty="0"/>
          </a:p>
        </p:txBody>
      </p:sp>
    </p:spTree>
    <p:extLst>
      <p:ext uri="{BB962C8B-B14F-4D97-AF65-F5344CB8AC3E}">
        <p14:creationId xmlns:p14="http://schemas.microsoft.com/office/powerpoint/2010/main" val="72258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F1F7AF-0E42-4ADB-AD71-EB70042BBE71}"/>
              </a:ext>
            </a:extLst>
          </p:cNvPr>
          <p:cNvSpPr>
            <a:spLocks noGrp="1"/>
          </p:cNvSpPr>
          <p:nvPr>
            <p:ph type="sldNum" sz="quarter" idx="12"/>
          </p:nvPr>
        </p:nvSpPr>
        <p:spPr/>
        <p:txBody>
          <a:bodyPr/>
          <a:lstStyle/>
          <a:p>
            <a:r>
              <a:rPr lang="en-US"/>
              <a:t> Presentation Title | </a:t>
            </a:r>
            <a:fld id="{C26AAFF7-C4D7-4A72-B8FA-A17532192431}" type="slidenum">
              <a:rPr lang="en-US" smtClean="0"/>
              <a:pPr/>
              <a:t>8</a:t>
            </a:fld>
            <a:endParaRPr lang="en-US" dirty="0"/>
          </a:p>
        </p:txBody>
      </p:sp>
      <p:pic>
        <p:nvPicPr>
          <p:cNvPr id="5" name="Picture 4" descr="Graphic illustrating the service structure for students in correctional facilities and the connection with federal, state, and local agencies">
            <a:extLst>
              <a:ext uri="{FF2B5EF4-FFF2-40B4-BE49-F238E27FC236}">
                <a16:creationId xmlns:a16="http://schemas.microsoft.com/office/drawing/2014/main" id="{FDBE223F-89E1-4369-966E-03A5D6742C43}"/>
              </a:ext>
            </a:extLst>
          </p:cNvPr>
          <p:cNvPicPr>
            <a:picLocks noChangeAspect="1"/>
          </p:cNvPicPr>
          <p:nvPr/>
        </p:nvPicPr>
        <p:blipFill>
          <a:blip r:embed="rId2"/>
          <a:stretch>
            <a:fillRect/>
          </a:stretch>
        </p:blipFill>
        <p:spPr>
          <a:xfrm>
            <a:off x="11237" y="988601"/>
            <a:ext cx="12180764" cy="5851439"/>
          </a:xfrm>
          <a:prstGeom prst="rect">
            <a:avLst/>
          </a:prstGeom>
        </p:spPr>
      </p:pic>
      <p:sp>
        <p:nvSpPr>
          <p:cNvPr id="4" name="Title 3">
            <a:extLst>
              <a:ext uri="{FF2B5EF4-FFF2-40B4-BE49-F238E27FC236}">
                <a16:creationId xmlns:a16="http://schemas.microsoft.com/office/drawing/2014/main" id="{AF156170-0D67-4E89-8CAA-D6C732F54ED4}"/>
              </a:ext>
            </a:extLst>
          </p:cNvPr>
          <p:cNvSpPr>
            <a:spLocks noGrp="1"/>
          </p:cNvSpPr>
          <p:nvPr>
            <p:ph type="title"/>
          </p:nvPr>
        </p:nvSpPr>
        <p:spPr/>
        <p:txBody>
          <a:bodyPr/>
          <a:lstStyle/>
          <a:p>
            <a:r>
              <a:rPr lang="en-US" dirty="0"/>
              <a:t>Service Structure</a:t>
            </a:r>
          </a:p>
        </p:txBody>
      </p:sp>
    </p:spTree>
    <p:extLst>
      <p:ext uri="{BB962C8B-B14F-4D97-AF65-F5344CB8AC3E}">
        <p14:creationId xmlns:p14="http://schemas.microsoft.com/office/powerpoint/2010/main" val="221087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ECCD8-1F6C-4CEF-B8E1-2DA85E3A37F8}"/>
              </a:ext>
            </a:extLst>
          </p:cNvPr>
          <p:cNvSpPr>
            <a:spLocks noGrp="1"/>
          </p:cNvSpPr>
          <p:nvPr>
            <p:ph type="ctrTitle"/>
          </p:nvPr>
        </p:nvSpPr>
        <p:spPr/>
        <p:txBody>
          <a:bodyPr/>
          <a:lstStyle/>
          <a:p>
            <a:r>
              <a:rPr lang="en-US" dirty="0"/>
              <a:t>Understanding the Idaho </a:t>
            </a:r>
            <a:br>
              <a:rPr lang="en-US" dirty="0"/>
            </a:br>
            <a:r>
              <a:rPr lang="en-US" dirty="0"/>
              <a:t>Juvenile Justice System</a:t>
            </a:r>
          </a:p>
        </p:txBody>
      </p:sp>
      <p:sp>
        <p:nvSpPr>
          <p:cNvPr id="6" name="Subtitle 5">
            <a:extLst>
              <a:ext uri="{FF2B5EF4-FFF2-40B4-BE49-F238E27FC236}">
                <a16:creationId xmlns:a16="http://schemas.microsoft.com/office/drawing/2014/main" id="{F31D893C-F78D-4851-8B42-B90CBA48DEF1}"/>
              </a:ext>
            </a:extLst>
          </p:cNvPr>
          <p:cNvSpPr>
            <a:spLocks noGrp="1"/>
          </p:cNvSpPr>
          <p:nvPr>
            <p:ph type="subTitle" idx="1"/>
          </p:nvPr>
        </p:nvSpPr>
        <p:spPr/>
        <p:txBody>
          <a:bodyPr/>
          <a:lstStyle/>
          <a:p>
            <a:endParaRPr lang="en-US"/>
          </a:p>
        </p:txBody>
      </p:sp>
      <p:sp>
        <p:nvSpPr>
          <p:cNvPr id="7" name="Slide Number Placeholder 1">
            <a:extLst>
              <a:ext uri="{FF2B5EF4-FFF2-40B4-BE49-F238E27FC236}">
                <a16:creationId xmlns:a16="http://schemas.microsoft.com/office/drawing/2014/main" id="{C3643EA0-2AEE-4E76-8809-F4150A11C547}"/>
              </a:ext>
            </a:extLst>
          </p:cNvPr>
          <p:cNvSpPr>
            <a:spLocks noGrp="1"/>
          </p:cNvSpPr>
          <p:nvPr>
            <p:ph type="sldNum" sz="quarter" idx="12"/>
          </p:nvPr>
        </p:nvSpPr>
        <p:spPr>
          <a:xfrm>
            <a:off x="9230662" y="6395774"/>
            <a:ext cx="2743200" cy="365125"/>
          </a:xfrm>
        </p:spPr>
        <p:txBody>
          <a:bodyPr/>
          <a:lstStyle/>
          <a:p>
            <a:r>
              <a:rPr lang="en-US" dirty="0"/>
              <a:t> SY2021-22 | </a:t>
            </a:r>
            <a:fld id="{C26AAFF7-C4D7-4A72-B8FA-A17532192431}" type="slidenum">
              <a:rPr lang="en-US" smtClean="0"/>
              <a:pPr/>
              <a:t>9</a:t>
            </a:fld>
            <a:endParaRPr lang="en-US" dirty="0"/>
          </a:p>
        </p:txBody>
      </p:sp>
    </p:spTree>
    <p:extLst>
      <p:ext uri="{BB962C8B-B14F-4D97-AF65-F5344CB8AC3E}">
        <p14:creationId xmlns:p14="http://schemas.microsoft.com/office/powerpoint/2010/main" val="592480973"/>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17251</TotalTime>
  <Words>4460</Words>
  <Application>Microsoft Office PowerPoint</Application>
  <PresentationFormat>Widescreen</PresentationFormat>
  <Paragraphs>551</Paragraphs>
  <Slides>53</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Cambria</vt:lpstr>
      <vt:lpstr>Open Sans</vt:lpstr>
      <vt:lpstr>Open Sans Light</vt:lpstr>
      <vt:lpstr>Open Sans Semibold</vt:lpstr>
      <vt:lpstr>1_Office Theme</vt:lpstr>
      <vt:lpstr>Title I-D 101: Neglected,  Delinquent  or At-Risk Programs</vt:lpstr>
      <vt:lpstr>Program Purpose &amp; Structure</vt:lpstr>
      <vt:lpstr>Vision:  Actions aligned to Purpose/GOALS!</vt:lpstr>
      <vt:lpstr>Program Purpose</vt:lpstr>
      <vt:lpstr>Delinquent/Needing Supervision:   Who are these youth?</vt:lpstr>
      <vt:lpstr>Neglected:  Who are these youth?</vt:lpstr>
      <vt:lpstr>At-Risk:  Who are these youth?</vt:lpstr>
      <vt:lpstr>Service Structure</vt:lpstr>
      <vt:lpstr>Understanding the Idaho  Juvenile Justice System</vt:lpstr>
      <vt:lpstr>Juvenile Justice System in Idaho</vt:lpstr>
      <vt:lpstr>Idaho Judicial Districts/Probation</vt:lpstr>
      <vt:lpstr>Subpart 1</vt:lpstr>
      <vt:lpstr>Subpart 1 – State Agency Programs</vt:lpstr>
      <vt:lpstr>Current State Agency Programs</vt:lpstr>
      <vt:lpstr>LONG TERM &amp; Residential</vt:lpstr>
      <vt:lpstr>Example:  State Agency Program</vt:lpstr>
      <vt:lpstr>Academic &amp; Other Services</vt:lpstr>
      <vt:lpstr>Center Funding</vt:lpstr>
      <vt:lpstr>Subpart 2 </vt:lpstr>
      <vt:lpstr>Subpart 2 –County Detention Centers </vt:lpstr>
      <vt:lpstr>Idaho County &amp; Tribal Detention Centers</vt:lpstr>
      <vt:lpstr>ID Judicial Districts</vt:lpstr>
      <vt:lpstr>SHORT TERM &amp; Residential</vt:lpstr>
      <vt:lpstr>IMPORTANT - I-D Neglected/Delinquent Education Coordinator </vt:lpstr>
      <vt:lpstr>Example:  County Detention Center</vt:lpstr>
      <vt:lpstr>Academic  &amp; Other Services – Detention Center</vt:lpstr>
      <vt:lpstr>Funding</vt:lpstr>
      <vt:lpstr>Subpart 2: Competitive Grants </vt:lpstr>
      <vt:lpstr>Subpart 2 – NEW Competitive Grant</vt:lpstr>
      <vt:lpstr>Subpart 2 Competitive Grants</vt:lpstr>
      <vt:lpstr>Example: Transition/Step-down Program</vt:lpstr>
      <vt:lpstr>Bannock YDC</vt:lpstr>
      <vt:lpstr>Bannock Academic &amp; Other Services</vt:lpstr>
      <vt:lpstr>Funding Example</vt:lpstr>
      <vt:lpstr>Title IA Neglected Set-Aside</vt:lpstr>
      <vt:lpstr>Title IA  – Local Neglected or At-Risk Programs</vt:lpstr>
      <vt:lpstr>Districts Receiving a Neglected Set-Aside</vt:lpstr>
      <vt:lpstr>Example:  Crisis program</vt:lpstr>
      <vt:lpstr>Academic &amp; Other Services   </vt:lpstr>
      <vt:lpstr>Funding </vt:lpstr>
      <vt:lpstr>Counting, Application &amp; Evaluation</vt:lpstr>
      <vt:lpstr>How are funds generated?</vt:lpstr>
      <vt:lpstr>Determining Counting Sites - CRITERIA</vt:lpstr>
      <vt:lpstr>Annual Survey/Count – Subpart 1 &amp; 2</vt:lpstr>
      <vt:lpstr>Application – Subpart 1</vt:lpstr>
      <vt:lpstr>Application – Subpart 2  (Detention Ctrs)</vt:lpstr>
      <vt:lpstr>Application – Subpart 2 (Competitive)</vt:lpstr>
      <vt:lpstr>Evaluation/Reporting – Subpart 1 &amp; 2</vt:lpstr>
      <vt:lpstr>Title IA – Neglected Set-Aside</vt:lpstr>
      <vt:lpstr>Title IA – Neglected Set-Aside - Continued</vt:lpstr>
      <vt:lpstr>ESSA Requirements related to Title I-D</vt:lpstr>
      <vt:lpstr>Federal Program Title ID Indicators</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 Presentation</dc:title>
  <dc:subject>Idaho Child Nutrition Programs</dc:subject>
  <dc:creator>Suzanne Peck</dc:creator>
  <cp:lastModifiedBy>Brad Starks</cp:lastModifiedBy>
  <cp:revision>449</cp:revision>
  <cp:lastPrinted>2019-09-24T19:52:16Z</cp:lastPrinted>
  <dcterms:created xsi:type="dcterms:W3CDTF">2014-05-22T16:02:36Z</dcterms:created>
  <dcterms:modified xsi:type="dcterms:W3CDTF">2022-03-31T20:49:09Z</dcterms:modified>
</cp:coreProperties>
</file>